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7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1C8E-6FA2-E51B-7E7C-4FC7AC135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9B9ED3-B449-45DD-52FC-E9263CDE2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4F9A96-EBD9-FB7E-6BCF-4F39D25800F8}"/>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52AB4AE4-BA5D-02B9-2D22-B92FAE022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74135-3F9D-2243-D433-076E56AE46D0}"/>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142773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3DAA8-414E-6132-8D1A-C1AE22F9F7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C466EA-EBC1-0E6E-16F2-F89196AD1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01D02-BB70-25C4-AB1B-6CCB99785A1B}"/>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D16F92D8-F9E6-126C-96DE-3144D1C06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5AB95-85A5-94B7-0758-8F394CDC6B25}"/>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416643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730C3-CB04-B142-852E-41A3815B1F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43ADC3-A643-CC6F-5C17-1F7C50660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59731-8B9C-49AE-1624-763EA128E6DD}"/>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F98BA99C-D5CC-5945-7A8A-884DA755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CB2BA-F721-78E2-81CC-E285569C3F94}"/>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225738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Image Placeholder Blue Quote">
    <p:bg>
      <p:bgPr>
        <a:solidFill>
          <a:schemeClr val="bg1"/>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A57FE649-EA55-A4BF-E687-70A5DCD20EAA}"/>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l="45781"/>
          <a:stretch/>
        </p:blipFill>
        <p:spPr>
          <a:xfrm>
            <a:off x="0" y="0"/>
            <a:ext cx="4940389" cy="6858000"/>
          </a:xfrm>
          <a:prstGeom prst="rect">
            <a:avLst/>
          </a:prstGeom>
        </p:spPr>
      </p:pic>
      <p:grpSp>
        <p:nvGrpSpPr>
          <p:cNvPr id="3" name="Group 2">
            <a:extLst>
              <a:ext uri="{FF2B5EF4-FFF2-40B4-BE49-F238E27FC236}">
                <a16:creationId xmlns:a16="http://schemas.microsoft.com/office/drawing/2014/main" id="{2EF0B87D-44F9-A4F5-EAAF-267563B9D074}"/>
              </a:ext>
            </a:extLst>
          </p:cNvPr>
          <p:cNvGrpSpPr/>
          <p:nvPr userDrawn="1"/>
        </p:nvGrpSpPr>
        <p:grpSpPr>
          <a:xfrm>
            <a:off x="0" y="4841632"/>
            <a:ext cx="4224131" cy="1038262"/>
            <a:chOff x="0" y="4383792"/>
            <a:chExt cx="3702692" cy="675497"/>
          </a:xfrm>
        </p:grpSpPr>
        <p:sp>
          <p:nvSpPr>
            <p:cNvPr id="4" name="Rectangle 17">
              <a:extLst>
                <a:ext uri="{FF2B5EF4-FFF2-40B4-BE49-F238E27FC236}">
                  <a16:creationId xmlns:a16="http://schemas.microsoft.com/office/drawing/2014/main" id="{8B6D392E-6776-051C-BEA7-6F6A4B701D4F}"/>
                </a:ext>
              </a:extLst>
            </p:cNvPr>
            <p:cNvSpPr/>
            <p:nvPr/>
          </p:nvSpPr>
          <p:spPr>
            <a:xfrm>
              <a:off x="2808430" y="4383792"/>
              <a:ext cx="894262" cy="675497"/>
            </a:xfrm>
            <a:custGeom>
              <a:avLst/>
              <a:gdLst>
                <a:gd name="connsiteX0" fmla="*/ 0 w 5700156"/>
                <a:gd name="connsiteY0" fmla="*/ 0 h 5911382"/>
                <a:gd name="connsiteX1" fmla="*/ 5700156 w 5700156"/>
                <a:gd name="connsiteY1" fmla="*/ 0 h 5911382"/>
                <a:gd name="connsiteX2" fmla="*/ 5700156 w 5700156"/>
                <a:gd name="connsiteY2" fmla="*/ 5911382 h 5911382"/>
                <a:gd name="connsiteX3" fmla="*/ 0 w 5700156"/>
                <a:gd name="connsiteY3" fmla="*/ 5911382 h 5911382"/>
                <a:gd name="connsiteX4" fmla="*/ 0 w 5700156"/>
                <a:gd name="connsiteY4" fmla="*/ 0 h 5911382"/>
                <a:gd name="connsiteX0" fmla="*/ 0 w 7825840"/>
                <a:gd name="connsiteY0" fmla="*/ 0 h 5911382"/>
                <a:gd name="connsiteX1" fmla="*/ 7825840 w 7825840"/>
                <a:gd name="connsiteY1" fmla="*/ 0 h 5911382"/>
                <a:gd name="connsiteX2" fmla="*/ 5700156 w 7825840"/>
                <a:gd name="connsiteY2" fmla="*/ 5911382 h 5911382"/>
                <a:gd name="connsiteX3" fmla="*/ 0 w 7825840"/>
                <a:gd name="connsiteY3" fmla="*/ 5911382 h 5911382"/>
                <a:gd name="connsiteX4" fmla="*/ 0 w 7825840"/>
                <a:gd name="connsiteY4" fmla="*/ 0 h 5911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5840" h="5911382">
                  <a:moveTo>
                    <a:pt x="0" y="0"/>
                  </a:moveTo>
                  <a:lnTo>
                    <a:pt x="7825840" y="0"/>
                  </a:lnTo>
                  <a:lnTo>
                    <a:pt x="5700156" y="5911382"/>
                  </a:lnTo>
                  <a:lnTo>
                    <a:pt x="0" y="5911382"/>
                  </a:lnTo>
                  <a:lnTo>
                    <a:pt x="0"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a:extLst>
                <a:ext uri="{FF2B5EF4-FFF2-40B4-BE49-F238E27FC236}">
                  <a16:creationId xmlns:a16="http://schemas.microsoft.com/office/drawing/2014/main" id="{154F785E-2A69-FBFC-2554-7ACD9ECD1887}"/>
                </a:ext>
              </a:extLst>
            </p:cNvPr>
            <p:cNvSpPr/>
            <p:nvPr/>
          </p:nvSpPr>
          <p:spPr>
            <a:xfrm>
              <a:off x="0" y="4383794"/>
              <a:ext cx="3359257" cy="67549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6" name="Picture Placeholder 5">
            <a:extLst>
              <a:ext uri="{FF2B5EF4-FFF2-40B4-BE49-F238E27FC236}">
                <a16:creationId xmlns:a16="http://schemas.microsoft.com/office/drawing/2014/main" id="{EBDEB1F9-572E-9CBF-F735-F9A05569B245}"/>
              </a:ext>
            </a:extLst>
          </p:cNvPr>
          <p:cNvSpPr>
            <a:spLocks noGrp="1"/>
          </p:cNvSpPr>
          <p:nvPr>
            <p:ph type="pic" sz="quarter" idx="11"/>
          </p:nvPr>
        </p:nvSpPr>
        <p:spPr>
          <a:xfrm>
            <a:off x="623524" y="1795642"/>
            <a:ext cx="2239963" cy="2803403"/>
          </a:xfrm>
        </p:spPr>
        <p:txBody>
          <a:bodyPr>
            <a:normAutofit/>
          </a:bodyPr>
          <a:lstStyle>
            <a:lvl1pPr marL="0" indent="0">
              <a:buNone/>
              <a:defRPr sz="1200"/>
            </a:lvl1pPr>
          </a:lstStyle>
          <a:p>
            <a:endParaRPr lang="en-US" dirty="0"/>
          </a:p>
        </p:txBody>
      </p:sp>
      <p:sp>
        <p:nvSpPr>
          <p:cNvPr id="11" name="Slide Number Placeholder 4">
            <a:extLst>
              <a:ext uri="{FF2B5EF4-FFF2-40B4-BE49-F238E27FC236}">
                <a16:creationId xmlns:a16="http://schemas.microsoft.com/office/drawing/2014/main" id="{DE270914-C170-630E-C556-680826B5BF0D}"/>
              </a:ext>
            </a:extLst>
          </p:cNvPr>
          <p:cNvSpPr txBox="1">
            <a:spLocks/>
          </p:cNvSpPr>
          <p:nvPr userDrawn="1"/>
        </p:nvSpPr>
        <p:spPr>
          <a:xfrm>
            <a:off x="11507725" y="6554430"/>
            <a:ext cx="531876" cy="123111"/>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350"/>
          </a:p>
        </p:txBody>
      </p:sp>
      <p:sp>
        <p:nvSpPr>
          <p:cNvPr id="19" name="Slide Number Placeholder 5">
            <a:extLst>
              <a:ext uri="{FF2B5EF4-FFF2-40B4-BE49-F238E27FC236}">
                <a16:creationId xmlns:a16="http://schemas.microsoft.com/office/drawing/2014/main" id="{3024D545-31C0-7371-1573-C3B5F640F5EC}"/>
              </a:ext>
            </a:extLst>
          </p:cNvPr>
          <p:cNvSpPr>
            <a:spLocks noGrp="1"/>
          </p:cNvSpPr>
          <p:nvPr>
            <p:ph type="sldNum" sz="quarter" idx="4"/>
          </p:nvPr>
        </p:nvSpPr>
        <p:spPr>
          <a:xfrm>
            <a:off x="11493870" y="6556250"/>
            <a:ext cx="531876" cy="123111"/>
          </a:xfrm>
          <a:prstGeom prst="rect">
            <a:avLst/>
          </a:prstGeom>
        </p:spPr>
        <p:txBody>
          <a:bodyPr wrap="square" lIns="0" tIns="0" rIns="0" bIns="0">
            <a:spAutoFit/>
          </a:bodyPr>
          <a:lstStyle>
            <a:lvl1pPr algn="r">
              <a:defRPr sz="800" baseline="0">
                <a:solidFill>
                  <a:schemeClr val="tx1"/>
                </a:solidFill>
                <a:latin typeface="Poppins" pitchFamily="2" charset="77"/>
              </a:defRPr>
            </a:lvl1pPr>
          </a:lstStyle>
          <a:p>
            <a:fld id="{9091AC62-753B-3240-A76B-ED140B7F97AA}" type="slidenum">
              <a:rPr lang="en-US" smtClean="0"/>
              <a:pPr/>
              <a:t>‹#›</a:t>
            </a:fld>
            <a:endParaRPr lang="en-US"/>
          </a:p>
        </p:txBody>
      </p:sp>
      <p:sp>
        <p:nvSpPr>
          <p:cNvPr id="13" name="Text Placeholder 12">
            <a:extLst>
              <a:ext uri="{FF2B5EF4-FFF2-40B4-BE49-F238E27FC236}">
                <a16:creationId xmlns:a16="http://schemas.microsoft.com/office/drawing/2014/main" id="{B21B2DC6-003E-AF83-48A3-CA63A1502A44}"/>
              </a:ext>
            </a:extLst>
          </p:cNvPr>
          <p:cNvSpPr>
            <a:spLocks noGrp="1"/>
          </p:cNvSpPr>
          <p:nvPr>
            <p:ph type="body" sz="quarter" idx="14" hasCustomPrompt="1"/>
          </p:nvPr>
        </p:nvSpPr>
        <p:spPr>
          <a:xfrm>
            <a:off x="4693921" y="1795642"/>
            <a:ext cx="6799580" cy="4084253"/>
          </a:xfrm>
        </p:spPr>
        <p:txBody>
          <a:bodyPr anchor="ctr" anchorCtr="0"/>
          <a:lstStyle>
            <a:lvl1pPr marL="0" indent="0">
              <a:buFontTx/>
              <a:buNone/>
              <a:defRPr b="0" i="0">
                <a:solidFill>
                  <a:srgbClr val="2746F8"/>
                </a:solidFill>
                <a:latin typeface="Poppins" pitchFamily="2" charset="77"/>
                <a:cs typeface="Poppins" pitchFamily="2" charset="77"/>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a:t>“Quote copy.”</a:t>
            </a:r>
          </a:p>
        </p:txBody>
      </p:sp>
    </p:spTree>
    <p:extLst>
      <p:ext uri="{BB962C8B-B14F-4D97-AF65-F5344CB8AC3E}">
        <p14:creationId xmlns:p14="http://schemas.microsoft.com/office/powerpoint/2010/main" val="83751489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AAF1A-25D3-8DBB-90BD-B462360EF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0E4DA7-2F12-C8EB-2BEA-46212CD1CB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36BED2-6F34-6A14-CFE0-F02AA8653A6E}"/>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8B49B136-8C6B-D289-9D81-1E45B5362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B2E66-2E60-E7A5-321D-80418CC88EB6}"/>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317790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BB1EB-E572-3ADC-AEA2-A88E0CCDA8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577D4C-463B-27B2-AD79-69FCA85AE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907413-A70B-ACCD-FD5B-EC87C6A41A78}"/>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ED0E5727-C3D3-28AC-FC56-06CBDFA44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EE29D7-02D4-8388-84EE-FC8E79AB21BB}"/>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137439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F611-8644-7064-E488-CBBAFA14A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AE1B8F-6EB0-6F75-9CB6-B467F63C55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95616C-A655-A916-0EC8-8F23C22C51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83FA58-309C-7C0C-1228-A9576FA83B13}"/>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6" name="Footer Placeholder 5">
            <a:extLst>
              <a:ext uri="{FF2B5EF4-FFF2-40B4-BE49-F238E27FC236}">
                <a16:creationId xmlns:a16="http://schemas.microsoft.com/office/drawing/2014/main" id="{5F66D2B4-E64F-851C-A1DD-DA44D4D6F0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6881A-5440-754A-272A-7B7C95C34AD1}"/>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2841457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98346-EA9B-BD08-E93A-84AA82EBEB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9BA315-8FA6-94A3-923F-D7BE62B824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F6B547-140C-F1E7-5B5E-A343812E90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4A8694-FD4F-B1A1-4154-208286BB81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629BE4-E3BD-DCD1-1803-6DE4B2C8F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FFF802-3BF4-91D0-7208-ED3AE7101DCB}"/>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8" name="Footer Placeholder 7">
            <a:extLst>
              <a:ext uri="{FF2B5EF4-FFF2-40B4-BE49-F238E27FC236}">
                <a16:creationId xmlns:a16="http://schemas.microsoft.com/office/drawing/2014/main" id="{F79329B8-DCB2-EF35-A5F4-45CDA778B2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D8D37F-1459-2959-0E77-AC252FE8B96B}"/>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324596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E90AC-BEB4-8465-AEED-5B9850F6DC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77171-26C5-6F43-08DE-56C357D06FFE}"/>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4" name="Footer Placeholder 3">
            <a:extLst>
              <a:ext uri="{FF2B5EF4-FFF2-40B4-BE49-F238E27FC236}">
                <a16:creationId xmlns:a16="http://schemas.microsoft.com/office/drawing/2014/main" id="{B598315E-1321-7721-7E1D-E2D1931D5B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524E1A-3881-9AB5-676B-F097EBAEE049}"/>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86817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7C69A-06AC-7146-9BDD-7746E63E48AF}"/>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3" name="Footer Placeholder 2">
            <a:extLst>
              <a:ext uri="{FF2B5EF4-FFF2-40B4-BE49-F238E27FC236}">
                <a16:creationId xmlns:a16="http://schemas.microsoft.com/office/drawing/2014/main" id="{BF4FF867-3CE4-0D85-FB75-227332F3D2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27624A-7F6E-2B4D-48E3-9A35363C13A6}"/>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366631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992E-B8F1-FCAE-B03C-3D84906DB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1BDCC9-1AB2-746A-1AB0-821D57618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A5DAB8-6D58-9558-3B22-399D73264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64AED6-3CA5-EFDD-B17F-C2521311DC70}"/>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6" name="Footer Placeholder 5">
            <a:extLst>
              <a:ext uri="{FF2B5EF4-FFF2-40B4-BE49-F238E27FC236}">
                <a16:creationId xmlns:a16="http://schemas.microsoft.com/office/drawing/2014/main" id="{F2D1E283-F715-9BB5-482F-52B2CCE015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39098-60AA-A83C-3B7D-1F45F66706DF}"/>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26393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F023-3B9A-962F-0FDF-820EFD9E7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53241B-A559-7589-B629-FBDA82BA9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D2057E-0736-6A8F-C3FB-201B1D56D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E0A915-D8B1-2C78-075D-D8E7820415A6}"/>
              </a:ext>
            </a:extLst>
          </p:cNvPr>
          <p:cNvSpPr>
            <a:spLocks noGrp="1"/>
          </p:cNvSpPr>
          <p:nvPr>
            <p:ph type="dt" sz="half" idx="10"/>
          </p:nvPr>
        </p:nvSpPr>
        <p:spPr/>
        <p:txBody>
          <a:bodyPr/>
          <a:lstStyle/>
          <a:p>
            <a:fld id="{424B1300-9F3A-4593-B959-F93156BB3256}" type="datetimeFigureOut">
              <a:rPr lang="en-US" smtClean="0"/>
              <a:t>5/3/2023</a:t>
            </a:fld>
            <a:endParaRPr lang="en-US"/>
          </a:p>
        </p:txBody>
      </p:sp>
      <p:sp>
        <p:nvSpPr>
          <p:cNvPr id="6" name="Footer Placeholder 5">
            <a:extLst>
              <a:ext uri="{FF2B5EF4-FFF2-40B4-BE49-F238E27FC236}">
                <a16:creationId xmlns:a16="http://schemas.microsoft.com/office/drawing/2014/main" id="{8F3599B0-715A-6AB7-948D-8C17411DBC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197C0-406F-BC04-7DD8-CA4E6E9B3C82}"/>
              </a:ext>
            </a:extLst>
          </p:cNvPr>
          <p:cNvSpPr>
            <a:spLocks noGrp="1"/>
          </p:cNvSpPr>
          <p:nvPr>
            <p:ph type="sldNum" sz="quarter" idx="12"/>
          </p:nvPr>
        </p:nvSpPr>
        <p:spPr/>
        <p:txBody>
          <a:bodyPr/>
          <a:lstStyle/>
          <a:p>
            <a:fld id="{BB60748F-D0DD-4040-BBBE-2A9C1AFDF18C}" type="slidenum">
              <a:rPr lang="en-US" smtClean="0"/>
              <a:t>‹#›</a:t>
            </a:fld>
            <a:endParaRPr lang="en-US"/>
          </a:p>
        </p:txBody>
      </p:sp>
    </p:spTree>
    <p:extLst>
      <p:ext uri="{BB962C8B-B14F-4D97-AF65-F5344CB8AC3E}">
        <p14:creationId xmlns:p14="http://schemas.microsoft.com/office/powerpoint/2010/main" val="62512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A89181-4719-72BC-9D68-8946FA444A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EAC265-91A2-5F4B-F429-A8D7A31F6E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A4E60-4FC8-F173-1D41-9D02E3B267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4B1300-9F3A-4593-B959-F93156BB3256}" type="datetimeFigureOut">
              <a:rPr lang="en-US" smtClean="0"/>
              <a:t>5/3/2023</a:t>
            </a:fld>
            <a:endParaRPr lang="en-US"/>
          </a:p>
        </p:txBody>
      </p:sp>
      <p:sp>
        <p:nvSpPr>
          <p:cNvPr id="5" name="Footer Placeholder 4">
            <a:extLst>
              <a:ext uri="{FF2B5EF4-FFF2-40B4-BE49-F238E27FC236}">
                <a16:creationId xmlns:a16="http://schemas.microsoft.com/office/drawing/2014/main" id="{F6F378E2-6D79-49B4-FEA7-C985676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63AA57-2EE7-4DBE-7CA2-77C156FF5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0748F-D0DD-4040-BBBE-2A9C1AFDF18C}" type="slidenum">
              <a:rPr lang="en-US" smtClean="0"/>
              <a:t>‹#›</a:t>
            </a:fld>
            <a:endParaRPr lang="en-US"/>
          </a:p>
        </p:txBody>
      </p:sp>
    </p:spTree>
    <p:extLst>
      <p:ext uri="{BB962C8B-B14F-4D97-AF65-F5344CB8AC3E}">
        <p14:creationId xmlns:p14="http://schemas.microsoft.com/office/powerpoint/2010/main" val="210947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thecommunityguide.org/news/cpstf-recommends-patient-navigation-services-increase-cancer-screening-advance-health-equity.html"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2.xml"/><Relationship Id="rId6" Type="http://schemas.openxmlformats.org/officeDocument/2006/relationships/image" Target="../media/image7.jfif"/><Relationship Id="rId11" Type="http://schemas.openxmlformats.org/officeDocument/2006/relationships/hyperlink" Target="https://www.linkedin.com/in/national-navigation-roundtable/" TargetMode="External"/><Relationship Id="rId5" Type="http://schemas.openxmlformats.org/officeDocument/2006/relationships/image" Target="../media/image6.png"/><Relationship Id="rId10" Type="http://schemas.openxmlformats.org/officeDocument/2006/relationships/hyperlink" Target="https://navigationroundtable.org/" TargetMode="External"/><Relationship Id="rId4" Type="http://schemas.openxmlformats.org/officeDocument/2006/relationships/image" Target="../media/image5.svg"/><Relationship Id="rId9" Type="http://schemas.openxmlformats.org/officeDocument/2006/relationships/hyperlink" Target="https://navigationroundtable.org/resource/oncology-navigation-standards-of-professional-pract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C329F632-36A4-55FE-1B73-C0EF919D9FDE}"/>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3324" r="23324"/>
          <a:stretch/>
        </p:blipFill>
        <p:spPr>
          <a:xfrm>
            <a:off x="1062647" y="134660"/>
            <a:ext cx="1786953" cy="2403087"/>
          </a:xfrm>
        </p:spPr>
      </p:pic>
      <p:sp>
        <p:nvSpPr>
          <p:cNvPr id="3" name="Text Placeholder 2">
            <a:extLst>
              <a:ext uri="{FF2B5EF4-FFF2-40B4-BE49-F238E27FC236}">
                <a16:creationId xmlns:a16="http://schemas.microsoft.com/office/drawing/2014/main" id="{F40C125B-3E0A-0B31-5F66-F20550F0D507}"/>
              </a:ext>
            </a:extLst>
          </p:cNvPr>
          <p:cNvSpPr>
            <a:spLocks noGrp="1"/>
          </p:cNvSpPr>
          <p:nvPr>
            <p:ph type="body" sz="quarter" idx="14"/>
          </p:nvPr>
        </p:nvSpPr>
        <p:spPr>
          <a:xfrm>
            <a:off x="4506791" y="973341"/>
            <a:ext cx="7685209" cy="1656844"/>
          </a:xfrm>
        </p:spPr>
        <p:txBody>
          <a:bodyPr>
            <a:normAutofit/>
          </a:bodyPr>
          <a:lstStyle/>
          <a:p>
            <a:pPr marL="0" indent="0" algn="ctr">
              <a:buNone/>
            </a:pPr>
            <a:r>
              <a:rPr lang="en-US" sz="2200" b="1" i="1" dirty="0">
                <a:latin typeface="Poppins" panose="00000500000000000000" pitchFamily="2" charset="0"/>
                <a:cs typeface="Poppins" panose="00000500000000000000" pitchFamily="2" charset="0"/>
              </a:rPr>
              <a:t>Reaching Communities through Patient Navigation: </a:t>
            </a:r>
          </a:p>
          <a:p>
            <a:pPr marL="0" indent="0" algn="ctr">
              <a:buNone/>
            </a:pPr>
            <a:r>
              <a:rPr lang="en-US" sz="2200" b="1" i="1" dirty="0">
                <a:latin typeface="Poppins" panose="00000500000000000000" pitchFamily="2" charset="0"/>
                <a:cs typeface="Poppins" panose="00000500000000000000" pitchFamily="2" charset="0"/>
              </a:rPr>
              <a:t>Evidence for Action</a:t>
            </a:r>
            <a:endParaRPr lang="en-US" sz="2200" dirty="0">
              <a:latin typeface="Poppins" panose="00000500000000000000" pitchFamily="2" charset="0"/>
              <a:cs typeface="Poppins" panose="00000500000000000000" pitchFamily="2" charset="0"/>
            </a:endParaRPr>
          </a:p>
        </p:txBody>
      </p:sp>
      <p:pic>
        <p:nvPicPr>
          <p:cNvPr id="6" name="Graphic 5">
            <a:extLst>
              <a:ext uri="{FF2B5EF4-FFF2-40B4-BE49-F238E27FC236}">
                <a16:creationId xmlns:a16="http://schemas.microsoft.com/office/drawing/2014/main" id="{4342DE79-FFE4-CEC1-C9FC-CB727612A1F7}"/>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8010" y="3828021"/>
            <a:ext cx="317067" cy="260813"/>
          </a:xfrm>
          <a:prstGeom prst="rect">
            <a:avLst/>
          </a:prstGeom>
        </p:spPr>
      </p:pic>
      <p:pic>
        <p:nvPicPr>
          <p:cNvPr id="7" name="Picture 6">
            <a:extLst>
              <a:ext uri="{FF2B5EF4-FFF2-40B4-BE49-F238E27FC236}">
                <a16:creationId xmlns:a16="http://schemas.microsoft.com/office/drawing/2014/main" id="{C4A79F12-404C-2629-DEF5-85B33FD33337}"/>
              </a:ext>
            </a:extLst>
          </p:cNvPr>
          <p:cNvPicPr>
            <a:picLocks noChangeAspect="1"/>
          </p:cNvPicPr>
          <p:nvPr/>
        </p:nvPicPr>
        <p:blipFill>
          <a:blip r:embed="rId5"/>
          <a:srcRect/>
          <a:stretch/>
        </p:blipFill>
        <p:spPr>
          <a:xfrm>
            <a:off x="7647505" y="123149"/>
            <a:ext cx="4185301" cy="945363"/>
          </a:xfrm>
          <a:prstGeom prst="rect">
            <a:avLst/>
          </a:prstGeom>
        </p:spPr>
      </p:pic>
      <p:pic>
        <p:nvPicPr>
          <p:cNvPr id="16" name="Picture 15" descr="A picture containing text, clipart&#10;&#10;Description automatically generated">
            <a:extLst>
              <a:ext uri="{FF2B5EF4-FFF2-40B4-BE49-F238E27FC236}">
                <a16:creationId xmlns:a16="http://schemas.microsoft.com/office/drawing/2014/main" id="{7EB57925-0E9E-D413-DDD6-33E6CE961B5B}"/>
              </a:ext>
            </a:extLst>
          </p:cNvPr>
          <p:cNvPicPr>
            <a:picLocks noChangeAspect="1"/>
          </p:cNvPicPr>
          <p:nvPr/>
        </p:nvPicPr>
        <p:blipFill>
          <a:blip r:embed="rId6"/>
          <a:stretch>
            <a:fillRect/>
          </a:stretch>
        </p:blipFill>
        <p:spPr>
          <a:xfrm>
            <a:off x="148950" y="3198471"/>
            <a:ext cx="347731" cy="344032"/>
          </a:xfrm>
          <a:prstGeom prst="rect">
            <a:avLst/>
          </a:prstGeom>
        </p:spPr>
      </p:pic>
      <p:pic>
        <p:nvPicPr>
          <p:cNvPr id="9" name="Picture 8" descr="Qr code&#10;&#10;Description automatically generated">
            <a:extLst>
              <a:ext uri="{FF2B5EF4-FFF2-40B4-BE49-F238E27FC236}">
                <a16:creationId xmlns:a16="http://schemas.microsoft.com/office/drawing/2014/main" id="{0AFC591A-EF5E-A6CE-8BF3-019E79D211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05736" y="4889736"/>
            <a:ext cx="905819" cy="905819"/>
          </a:xfrm>
          <a:prstGeom prst="rect">
            <a:avLst/>
          </a:prstGeom>
        </p:spPr>
      </p:pic>
      <p:sp>
        <p:nvSpPr>
          <p:cNvPr id="10" name="TextBox 9">
            <a:extLst>
              <a:ext uri="{FF2B5EF4-FFF2-40B4-BE49-F238E27FC236}">
                <a16:creationId xmlns:a16="http://schemas.microsoft.com/office/drawing/2014/main" id="{F0A77EA6-6E27-4389-BF1A-8C938318742E}"/>
              </a:ext>
            </a:extLst>
          </p:cNvPr>
          <p:cNvSpPr txBox="1"/>
          <p:nvPr/>
        </p:nvSpPr>
        <p:spPr>
          <a:xfrm>
            <a:off x="6608043" y="2379228"/>
            <a:ext cx="5562741" cy="3262432"/>
          </a:xfrm>
          <a:prstGeom prst="rect">
            <a:avLst/>
          </a:prstGeom>
          <a:noFill/>
        </p:spPr>
        <p:txBody>
          <a:bodyPr wrap="none" rtlCol="0">
            <a:spAutoFit/>
          </a:bodyPr>
          <a:lstStyle/>
          <a:p>
            <a:r>
              <a:rPr lang="en-US" sz="1200" dirty="0">
                <a:latin typeface="Poppins" panose="00000500000000000000" pitchFamily="2" charset="0"/>
                <a:cs typeface="Poppins" panose="00000500000000000000" pitchFamily="2" charset="0"/>
              </a:rPr>
              <a:t>ACS NNRT is please to facilitate this webinar from national </a:t>
            </a:r>
          </a:p>
          <a:p>
            <a:r>
              <a:rPr lang="en-US" sz="1200" dirty="0">
                <a:latin typeface="Poppins" panose="00000500000000000000" pitchFamily="2" charset="0"/>
                <a:cs typeface="Poppins" panose="00000500000000000000" pitchFamily="2" charset="0"/>
              </a:rPr>
              <a:t>thought leaders from the Community Preventive Service Task Force </a:t>
            </a:r>
          </a:p>
          <a:p>
            <a:r>
              <a:rPr lang="en-US" sz="1200" dirty="0">
                <a:latin typeface="Poppins" panose="00000500000000000000" pitchFamily="2" charset="0"/>
                <a:cs typeface="Poppins" panose="00000500000000000000" pitchFamily="2" charset="0"/>
              </a:rPr>
              <a:t>(CPSTF)and the Professional Oncology Navigation Task Force. </a:t>
            </a:r>
          </a:p>
          <a:p>
            <a:endParaRPr lang="en-US" sz="1200" dirty="0">
              <a:latin typeface="Poppins" panose="00000500000000000000" pitchFamily="2" charset="0"/>
              <a:cs typeface="Poppins" panose="00000500000000000000" pitchFamily="2" charset="0"/>
            </a:endParaRP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During this webinar, participants will learn about the systematic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review evidence used as the basis for this CPSTF recommendation.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You will also learn about </a:t>
            </a:r>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hlinkClick r:id="rId8"/>
              </a:rPr>
              <a:t>The Community Guide</a:t>
            </a:r>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 a resource that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houses CPSTF findings, systematic review evidence, promotional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materials, and implementation tools. As you listen to the presentation,</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you may be inspired to implement patient navigation through the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lens of the Oncology Navigation Standards of Professional Practice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a:t>
            </a:r>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hlinkClick r:id="rId9"/>
              </a:rPr>
              <a:t>PONT </a:t>
            </a:r>
            <a:r>
              <a:rPr lang="en-US" sz="1200" dirty="0">
                <a:solidFill>
                  <a:srgbClr val="2B2B2B"/>
                </a:solidFill>
                <a:latin typeface="Poppins" panose="00000500000000000000" pitchFamily="2" charset="0"/>
                <a:ea typeface="Times New Roman" panose="02020603050405020304" pitchFamily="18" charset="0"/>
                <a:cs typeface="Poppins" panose="00000500000000000000" pitchFamily="2" charset="0"/>
                <a:hlinkClick r:id="rId9"/>
              </a:rPr>
              <a:t>S</a:t>
            </a:r>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hlinkClick r:id="rId9"/>
              </a:rPr>
              <a:t>tandards</a:t>
            </a:r>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 as well as share this information with others.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Share this free resource to decrease cancer burden with the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Comprehensive Cancer Control coalitions by incorporating patient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navigation and screening evidence base strategies programs and </a:t>
            </a:r>
          </a:p>
          <a:p>
            <a:r>
              <a:rPr lang="en-US" sz="1200" dirty="0">
                <a:solidFill>
                  <a:srgbClr val="2B2B2B"/>
                </a:solidFill>
                <a:effectLst/>
                <a:latin typeface="Poppins" panose="00000500000000000000" pitchFamily="2" charset="0"/>
                <a:ea typeface="Times New Roman" panose="02020603050405020304" pitchFamily="18" charset="0"/>
                <a:cs typeface="Poppins" panose="00000500000000000000" pitchFamily="2" charset="0"/>
              </a:rPr>
              <a:t>policies to improve health and prevent disease in communities.</a:t>
            </a:r>
            <a:endParaRPr lang="en-US" sz="1200" dirty="0">
              <a:effectLst/>
              <a:latin typeface="Poppins" panose="00000500000000000000" pitchFamily="2" charset="0"/>
              <a:ea typeface="Calibri" panose="020F0502020204030204" pitchFamily="34" charset="0"/>
              <a:cs typeface="Poppins" panose="00000500000000000000" pitchFamily="2" charset="0"/>
            </a:endParaRPr>
          </a:p>
          <a:p>
            <a:endParaRPr lang="en-US" sz="1400" dirty="0">
              <a:latin typeface="Poppins" panose="00000500000000000000" pitchFamily="2" charset="0"/>
              <a:cs typeface="Poppins" panose="00000500000000000000" pitchFamily="2" charset="0"/>
            </a:endParaRPr>
          </a:p>
        </p:txBody>
      </p:sp>
      <p:sp>
        <p:nvSpPr>
          <p:cNvPr id="11" name="TextBox 10">
            <a:extLst>
              <a:ext uri="{FF2B5EF4-FFF2-40B4-BE49-F238E27FC236}">
                <a16:creationId xmlns:a16="http://schemas.microsoft.com/office/drawing/2014/main" id="{AF86B838-61DD-7586-985E-F43F6B7C6CD2}"/>
              </a:ext>
            </a:extLst>
          </p:cNvPr>
          <p:cNvSpPr txBox="1"/>
          <p:nvPr/>
        </p:nvSpPr>
        <p:spPr>
          <a:xfrm>
            <a:off x="3760377" y="3173681"/>
            <a:ext cx="2417650" cy="777136"/>
          </a:xfrm>
          <a:prstGeom prst="rect">
            <a:avLst/>
          </a:prstGeom>
          <a:noFill/>
        </p:spPr>
        <p:txBody>
          <a:bodyPr wrap="non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000" b="0" i="0" u="none" strike="noStrike" kern="1200" cap="none" spc="0" normalizeH="0" baseline="0" noProof="0" dirty="0">
                <a:ln>
                  <a:noFill/>
                </a:ln>
                <a:solidFill>
                  <a:srgbClr val="2746F8"/>
                </a:solidFill>
                <a:effectLst/>
                <a:uLnTx/>
                <a:uFillTx/>
                <a:latin typeface="Poppins" panose="00000500000000000000" pitchFamily="2" charset="0"/>
                <a:ea typeface="+mn-ea"/>
                <a:cs typeface="Poppins" panose="00000500000000000000" pitchFamily="2" charset="0"/>
              </a:rPr>
              <a:t>May 2, 2023</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sz="2000">
                <a:solidFill>
                  <a:srgbClr val="2746F8"/>
                </a:solidFill>
                <a:latin typeface="Poppins" panose="00000500000000000000" pitchFamily="2" charset="0"/>
                <a:cs typeface="Poppins" panose="00000500000000000000" pitchFamily="2" charset="0"/>
              </a:rPr>
              <a:t>Archived webinar</a:t>
            </a:r>
            <a:endParaRPr kumimoji="0" lang="en-US" sz="2000" b="0" i="0" u="none" strike="noStrike" kern="1200" cap="none" spc="0" normalizeH="0" baseline="0" noProof="0" dirty="0">
              <a:ln>
                <a:noFill/>
              </a:ln>
              <a:solidFill>
                <a:srgbClr val="2746F8"/>
              </a:solidFill>
              <a:effectLst/>
              <a:uLnTx/>
              <a:uFillTx/>
              <a:latin typeface="Poppins" panose="00000500000000000000" pitchFamily="2" charset="0"/>
              <a:ea typeface="+mn-ea"/>
              <a:cs typeface="Poppins" panose="00000500000000000000" pitchFamily="2" charset="0"/>
            </a:endParaRPr>
          </a:p>
        </p:txBody>
      </p:sp>
      <p:sp>
        <p:nvSpPr>
          <p:cNvPr id="2" name="TextBox 1">
            <a:extLst>
              <a:ext uri="{FF2B5EF4-FFF2-40B4-BE49-F238E27FC236}">
                <a16:creationId xmlns:a16="http://schemas.microsoft.com/office/drawing/2014/main" id="{BDAACAE1-22DD-DB4E-EC9A-B04C75DD4F2E}"/>
              </a:ext>
            </a:extLst>
          </p:cNvPr>
          <p:cNvSpPr txBox="1"/>
          <p:nvPr/>
        </p:nvSpPr>
        <p:spPr>
          <a:xfrm>
            <a:off x="478038" y="4252080"/>
            <a:ext cx="256121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hlinkClick r:id="rId10">
                  <a:extLst>
                    <a:ext uri="{A12FA001-AC4F-418D-AE19-62706E023703}">
                      <ahyp:hlinkClr xmlns:ahyp="http://schemas.microsoft.com/office/drawing/2018/hyperlinkcolor" val="tx"/>
                    </a:ext>
                  </a:extLst>
                </a:hlinkClick>
              </a:rPr>
              <a:t>navigationroundtable.org</a:t>
            </a:r>
            <a:endPar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0A85E9A-C66B-CF48-4015-C583FE83EBB7}"/>
              </a:ext>
            </a:extLst>
          </p:cNvPr>
          <p:cNvSpPr txBox="1"/>
          <p:nvPr/>
        </p:nvSpPr>
        <p:spPr>
          <a:xfrm>
            <a:off x="2774048" y="6141780"/>
            <a:ext cx="9417952" cy="553998"/>
          </a:xfrm>
          <a:prstGeom prst="rect">
            <a:avLst/>
          </a:prstGeom>
          <a:noFill/>
        </p:spPr>
        <p:txBody>
          <a:bodyPr wrap="square" rtlCol="0">
            <a:spAutoFit/>
          </a:bodyPr>
          <a:lstStyle/>
          <a:p>
            <a:r>
              <a:rPr lang="en-US" sz="1000" i="1" dirty="0">
                <a:latin typeface="Poppins" panose="00000500000000000000" pitchFamily="2" charset="0"/>
                <a:cs typeface="Poppins" panose="00000500000000000000" pitchFamily="2" charset="0"/>
              </a:rPr>
              <a:t>The American Cancer Society National Navigation Roundtable (ACS NNRT) was established in 2017.  The ACS NNRT is a national coalition of 80 member organizations to  advance navigation efforts that eliminate barriers to quality care, reduce disparities, and foster ongoing health equity across the cancer continuum. The American Cancer Society provides organizational leadership and expert staff support to the ACS NNRT.  </a:t>
            </a:r>
          </a:p>
        </p:txBody>
      </p:sp>
      <p:sp>
        <p:nvSpPr>
          <p:cNvPr id="8" name="TextBox 7">
            <a:extLst>
              <a:ext uri="{FF2B5EF4-FFF2-40B4-BE49-F238E27FC236}">
                <a16:creationId xmlns:a16="http://schemas.microsoft.com/office/drawing/2014/main" id="{6FAB6309-3937-78E8-3DE0-D19FF5C9A000}"/>
              </a:ext>
            </a:extLst>
          </p:cNvPr>
          <p:cNvSpPr txBox="1"/>
          <p:nvPr/>
        </p:nvSpPr>
        <p:spPr>
          <a:xfrm>
            <a:off x="1025111" y="2729687"/>
            <a:ext cx="1467068" cy="400110"/>
          </a:xfrm>
          <a:prstGeom prst="rect">
            <a:avLst/>
          </a:prstGeom>
          <a:noFill/>
        </p:spPr>
        <p:txBody>
          <a:bodyPr wrap="none" rtlCol="0">
            <a:spAutoFit/>
          </a:bodyPr>
          <a:lstStyle/>
          <a:p>
            <a:r>
              <a:rPr lang="en-US" sz="2000" dirty="0">
                <a:solidFill>
                  <a:schemeClr val="bg1"/>
                </a:solidFill>
                <a:latin typeface="Poppins" panose="00000500000000000000" pitchFamily="2" charset="0"/>
                <a:cs typeface="Poppins" panose="00000500000000000000" pitchFamily="2" charset="0"/>
              </a:rPr>
              <a:t>Follow us: </a:t>
            </a:r>
          </a:p>
        </p:txBody>
      </p:sp>
      <p:sp>
        <p:nvSpPr>
          <p:cNvPr id="12" name="TextBox 11">
            <a:extLst>
              <a:ext uri="{FF2B5EF4-FFF2-40B4-BE49-F238E27FC236}">
                <a16:creationId xmlns:a16="http://schemas.microsoft.com/office/drawing/2014/main" id="{7ECEC133-D935-5A9A-B52F-1C55E6671EC3}"/>
              </a:ext>
            </a:extLst>
          </p:cNvPr>
          <p:cNvSpPr txBox="1"/>
          <p:nvPr/>
        </p:nvSpPr>
        <p:spPr>
          <a:xfrm>
            <a:off x="560099" y="3721472"/>
            <a:ext cx="1694695" cy="369332"/>
          </a:xfrm>
          <a:prstGeom prst="rect">
            <a:avLst/>
          </a:prstGeom>
          <a:noFill/>
        </p:spPr>
        <p:txBody>
          <a:bodyPr wrap="none" rtlCol="0">
            <a:spAutoFit/>
          </a:bodyPr>
          <a:lstStyle/>
          <a:p>
            <a:r>
              <a:rPr lang="en-US" b="1" dirty="0">
                <a:solidFill>
                  <a:schemeClr val="bg1"/>
                </a:solidFill>
                <a:latin typeface="Poppins" panose="00000500000000000000" pitchFamily="2" charset="0"/>
                <a:cs typeface="Poppins" panose="00000500000000000000" pitchFamily="2" charset="0"/>
              </a:rPr>
              <a:t>@NNRTnews</a:t>
            </a:r>
          </a:p>
        </p:txBody>
      </p:sp>
      <p:sp>
        <p:nvSpPr>
          <p:cNvPr id="13" name="TextBox 12">
            <a:extLst>
              <a:ext uri="{FF2B5EF4-FFF2-40B4-BE49-F238E27FC236}">
                <a16:creationId xmlns:a16="http://schemas.microsoft.com/office/drawing/2014/main" id="{1AFD4780-BF0B-556B-03CF-A84BDBDB3BD9}"/>
              </a:ext>
            </a:extLst>
          </p:cNvPr>
          <p:cNvSpPr txBox="1"/>
          <p:nvPr/>
        </p:nvSpPr>
        <p:spPr>
          <a:xfrm>
            <a:off x="665547" y="3190864"/>
            <a:ext cx="1932386" cy="369332"/>
          </a:xfrm>
          <a:prstGeom prst="rect">
            <a:avLst/>
          </a:prstGeom>
          <a:noFill/>
        </p:spPr>
        <p:txBody>
          <a:bodyPr wrap="square" rtlCol="0">
            <a:spAutoFit/>
          </a:bodyPr>
          <a:lstStyle/>
          <a:p>
            <a:r>
              <a:rPr lang="en-US" b="1" dirty="0">
                <a:solidFill>
                  <a:schemeClr val="bg1"/>
                </a:solidFill>
                <a:latin typeface="Poppins" panose="00000500000000000000" pitchFamily="2" charset="0"/>
                <a:cs typeface="Poppins" panose="00000500000000000000" pitchFamily="2" charset="0"/>
                <a:hlinkClick r:id="rId11">
                  <a:extLst>
                    <a:ext uri="{A12FA001-AC4F-418D-AE19-62706E023703}">
                      <ahyp:hlinkClr xmlns:ahyp="http://schemas.microsoft.com/office/drawing/2018/hyperlinkcolor" val="tx"/>
                    </a:ext>
                  </a:extLst>
                </a:hlinkClick>
              </a:rPr>
              <a:t>LinkedIn</a:t>
            </a:r>
            <a:endParaRPr lang="en-US" b="1"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847201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243</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Chappell</dc:creator>
  <cp:lastModifiedBy>Michelle Chappell</cp:lastModifiedBy>
  <cp:revision>5</cp:revision>
  <dcterms:created xsi:type="dcterms:W3CDTF">2023-02-14T15:25:27Z</dcterms:created>
  <dcterms:modified xsi:type="dcterms:W3CDTF">2023-05-03T18:22:15Z</dcterms:modified>
</cp:coreProperties>
</file>