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4"/>
  </p:sldMasterIdLst>
  <p:notesMasterIdLst>
    <p:notesMasterId r:id="rId58"/>
  </p:notesMasterIdLst>
  <p:handoutMasterIdLst>
    <p:handoutMasterId r:id="rId59"/>
  </p:handoutMasterIdLst>
  <p:sldIdLst>
    <p:sldId id="376" r:id="rId5"/>
    <p:sldId id="408" r:id="rId6"/>
    <p:sldId id="404" r:id="rId7"/>
    <p:sldId id="334" r:id="rId8"/>
    <p:sldId id="327" r:id="rId9"/>
    <p:sldId id="354" r:id="rId10"/>
    <p:sldId id="410" r:id="rId11"/>
    <p:sldId id="357" r:id="rId12"/>
    <p:sldId id="356" r:id="rId13"/>
    <p:sldId id="358" r:id="rId14"/>
    <p:sldId id="352" r:id="rId15"/>
    <p:sldId id="364" r:id="rId16"/>
    <p:sldId id="363" r:id="rId17"/>
    <p:sldId id="362" r:id="rId18"/>
    <p:sldId id="361" r:id="rId19"/>
    <p:sldId id="421" r:id="rId20"/>
    <p:sldId id="369" r:id="rId21"/>
    <p:sldId id="371" r:id="rId22"/>
    <p:sldId id="359" r:id="rId23"/>
    <p:sldId id="414" r:id="rId24"/>
    <p:sldId id="413" r:id="rId25"/>
    <p:sldId id="426" r:id="rId26"/>
    <p:sldId id="417" r:id="rId27"/>
    <p:sldId id="418" r:id="rId28"/>
    <p:sldId id="370" r:id="rId29"/>
    <p:sldId id="416" r:id="rId30"/>
    <p:sldId id="373" r:id="rId31"/>
    <p:sldId id="372" r:id="rId32"/>
    <p:sldId id="344" r:id="rId33"/>
    <p:sldId id="400" r:id="rId34"/>
    <p:sldId id="422" r:id="rId35"/>
    <p:sldId id="401" r:id="rId36"/>
    <p:sldId id="380" r:id="rId37"/>
    <p:sldId id="396" r:id="rId38"/>
    <p:sldId id="381" r:id="rId39"/>
    <p:sldId id="402" r:id="rId40"/>
    <p:sldId id="384" r:id="rId41"/>
    <p:sldId id="394" r:id="rId42"/>
    <p:sldId id="398" r:id="rId43"/>
    <p:sldId id="258" r:id="rId44"/>
    <p:sldId id="266" r:id="rId45"/>
    <p:sldId id="269" r:id="rId46"/>
    <p:sldId id="379" r:id="rId47"/>
    <p:sldId id="385" r:id="rId48"/>
    <p:sldId id="386" r:id="rId49"/>
    <p:sldId id="403" r:id="rId50"/>
    <p:sldId id="388" r:id="rId51"/>
    <p:sldId id="390" r:id="rId52"/>
    <p:sldId id="389" r:id="rId53"/>
    <p:sldId id="423" r:id="rId54"/>
    <p:sldId id="393" r:id="rId55"/>
    <p:sldId id="425" r:id="rId56"/>
    <p:sldId id="34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Wiatrek" initials="DW" lastIdx="1" clrIdx="0">
    <p:extLst>
      <p:ext uri="{19B8F6BF-5375-455C-9EA6-DF929625EA0E}">
        <p15:presenceInfo xmlns:p15="http://schemas.microsoft.com/office/powerpoint/2012/main" userId="S-1-5-21-3356679752-1967899092-2649109157-45115" providerId="AD"/>
      </p:ext>
    </p:extLst>
  </p:cmAuthor>
  <p:cmAuthor id="2" name="Dawn Wiatrek" initials="DW [2]" lastIdx="1" clrIdx="1">
    <p:extLst>
      <p:ext uri="{19B8F6BF-5375-455C-9EA6-DF929625EA0E}">
        <p15:presenceInfo xmlns:p15="http://schemas.microsoft.com/office/powerpoint/2012/main" userId="S::Dawn.Wiatrek@cancer.org::92cd671a-0e48-44db-96f9-b30a26030f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BDC6"/>
    <a:srgbClr val="403F41"/>
    <a:srgbClr val="9EE1EA"/>
    <a:srgbClr val="44B8C4"/>
    <a:srgbClr val="1D3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C5FF2-05A9-4984-A659-F6FF51A47285}" v="1" dt="2020-09-29T16:29:02.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89" autoAdjust="0"/>
    <p:restoredTop sz="96070" autoAdjust="0"/>
  </p:normalViewPr>
  <p:slideViewPr>
    <p:cSldViewPr snapToGrid="0" snapToObjects="1">
      <p:cViewPr varScale="1">
        <p:scale>
          <a:sx n="110" d="100"/>
          <a:sy n="110" d="100"/>
        </p:scale>
        <p:origin x="138" y="19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Wehling" userId="4cc5722f-ecb4-4473-8891-8e18925457a5" providerId="ADAL" clId="{FE5C5FF2-05A9-4984-A659-F6FF51A47285}"/>
    <pc:docChg chg="addSld modSld">
      <pc:chgData name="Kristen Wehling" userId="4cc5722f-ecb4-4473-8891-8e18925457a5" providerId="ADAL" clId="{FE5C5FF2-05A9-4984-A659-F6FF51A47285}" dt="2020-09-29T16:40:37.004" v="2" actId="20577"/>
      <pc:docMkLst>
        <pc:docMk/>
      </pc:docMkLst>
      <pc:sldChg chg="add">
        <pc:chgData name="Kristen Wehling" userId="4cc5722f-ecb4-4473-8891-8e18925457a5" providerId="ADAL" clId="{FE5C5FF2-05A9-4984-A659-F6FF51A47285}" dt="2020-09-29T16:29:02.773" v="0"/>
        <pc:sldMkLst>
          <pc:docMk/>
          <pc:sldMk cId="2009494959" sldId="258"/>
        </pc:sldMkLst>
      </pc:sldChg>
      <pc:sldChg chg="add">
        <pc:chgData name="Kristen Wehling" userId="4cc5722f-ecb4-4473-8891-8e18925457a5" providerId="ADAL" clId="{FE5C5FF2-05A9-4984-A659-F6FF51A47285}" dt="2020-09-29T16:29:02.773" v="0"/>
        <pc:sldMkLst>
          <pc:docMk/>
          <pc:sldMk cId="2828740886" sldId="266"/>
        </pc:sldMkLst>
      </pc:sldChg>
      <pc:sldChg chg="add">
        <pc:chgData name="Kristen Wehling" userId="4cc5722f-ecb4-4473-8891-8e18925457a5" providerId="ADAL" clId="{FE5C5FF2-05A9-4984-A659-F6FF51A47285}" dt="2020-09-29T16:29:02.773" v="0"/>
        <pc:sldMkLst>
          <pc:docMk/>
          <pc:sldMk cId="1330635506" sldId="269"/>
        </pc:sldMkLst>
      </pc:sldChg>
      <pc:sldChg chg="modSp">
        <pc:chgData name="Kristen Wehling" userId="4cc5722f-ecb4-4473-8891-8e18925457a5" providerId="ADAL" clId="{FE5C5FF2-05A9-4984-A659-F6FF51A47285}" dt="2020-09-29T16:40:37.004" v="2" actId="20577"/>
        <pc:sldMkLst>
          <pc:docMk/>
          <pc:sldMk cId="1494814168" sldId="381"/>
        </pc:sldMkLst>
        <pc:spChg chg="mod">
          <ac:chgData name="Kristen Wehling" userId="4cc5722f-ecb4-4473-8891-8e18925457a5" providerId="ADAL" clId="{FE5C5FF2-05A9-4984-A659-F6FF51A47285}" dt="2020-09-29T16:40:37.004" v="2" actId="20577"/>
          <ac:spMkLst>
            <pc:docMk/>
            <pc:sldMk cId="1494814168" sldId="381"/>
            <ac:spMk id="10" creationId="{86B2F209-9FB6-4908-A4BF-0A0A9098DC73}"/>
          </ac:spMkLst>
        </pc:spChg>
      </pc:sldChg>
      <pc:sldChg chg="add">
        <pc:chgData name="Kristen Wehling" userId="4cc5722f-ecb4-4473-8891-8e18925457a5" providerId="ADAL" clId="{FE5C5FF2-05A9-4984-A659-F6FF51A47285}" dt="2020-09-29T16:29:02.773" v="0"/>
        <pc:sldMkLst>
          <pc:docMk/>
          <pc:sldMk cId="1885975233" sldId="384"/>
        </pc:sldMkLst>
      </pc:sldChg>
      <pc:sldChg chg="add">
        <pc:chgData name="Kristen Wehling" userId="4cc5722f-ecb4-4473-8891-8e18925457a5" providerId="ADAL" clId="{FE5C5FF2-05A9-4984-A659-F6FF51A47285}" dt="2020-09-29T16:29:02.773" v="0"/>
        <pc:sldMkLst>
          <pc:docMk/>
          <pc:sldMk cId="2621067016" sldId="394"/>
        </pc:sldMkLst>
      </pc:sldChg>
      <pc:sldChg chg="add">
        <pc:chgData name="Kristen Wehling" userId="4cc5722f-ecb4-4473-8891-8e18925457a5" providerId="ADAL" clId="{FE5C5FF2-05A9-4984-A659-F6FF51A47285}" dt="2020-09-29T16:29:02.773" v="0"/>
        <pc:sldMkLst>
          <pc:docMk/>
          <pc:sldMk cId="966706049" sldId="3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BB25BF-63EA-B544-A376-AFA0824DC317}" type="datetimeFigureOut">
              <a:rPr lang="en-US" smtClean="0"/>
              <a:t>9/29/2020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27614A-E792-1C44-AB22-D1C49CA973D7}" type="slidenum">
              <a:rPr lang="en-US" smtClean="0"/>
              <a:t>‹#›</a:t>
            </a:fld>
            <a:endParaRPr lang="en-US"/>
          </a:p>
        </p:txBody>
      </p:sp>
    </p:spTree>
    <p:extLst>
      <p:ext uri="{BB962C8B-B14F-4D97-AF65-F5344CB8AC3E}">
        <p14:creationId xmlns:p14="http://schemas.microsoft.com/office/powerpoint/2010/main" val="1338572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BB358-099A-EA49-862F-30412A200C87}"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076D1-F82B-BA49-AE74-2EE694549585}" type="slidenum">
              <a:rPr lang="en-US" smtClean="0"/>
              <a:t>‹#›</a:t>
            </a:fld>
            <a:endParaRPr lang="en-US"/>
          </a:p>
        </p:txBody>
      </p:sp>
    </p:spTree>
    <p:extLst>
      <p:ext uri="{BB962C8B-B14F-4D97-AF65-F5344CB8AC3E}">
        <p14:creationId xmlns:p14="http://schemas.microsoft.com/office/powerpoint/2010/main" val="143084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a:t>
            </a:fld>
            <a:endParaRPr lang="en-US"/>
          </a:p>
        </p:txBody>
      </p:sp>
    </p:spTree>
    <p:extLst>
      <p:ext uri="{BB962C8B-B14F-4D97-AF65-F5344CB8AC3E}">
        <p14:creationId xmlns:p14="http://schemas.microsoft.com/office/powerpoint/2010/main" val="252773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44</a:t>
            </a:fld>
            <a:endParaRPr lang="en-US"/>
          </a:p>
        </p:txBody>
      </p:sp>
    </p:spTree>
    <p:extLst>
      <p:ext uri="{BB962C8B-B14F-4D97-AF65-F5344CB8AC3E}">
        <p14:creationId xmlns:p14="http://schemas.microsoft.com/office/powerpoint/2010/main" val="16026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45</a:t>
            </a:fld>
            <a:endParaRPr lang="en-US"/>
          </a:p>
        </p:txBody>
      </p:sp>
    </p:spTree>
    <p:extLst>
      <p:ext uri="{BB962C8B-B14F-4D97-AF65-F5344CB8AC3E}">
        <p14:creationId xmlns:p14="http://schemas.microsoft.com/office/powerpoint/2010/main" val="2819189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Zoom control to Natalie who will run her slides</a:t>
            </a:r>
          </a:p>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46</a:t>
            </a:fld>
            <a:endParaRPr lang="en-US"/>
          </a:p>
        </p:txBody>
      </p:sp>
    </p:spTree>
    <p:extLst>
      <p:ext uri="{BB962C8B-B14F-4D97-AF65-F5344CB8AC3E}">
        <p14:creationId xmlns:p14="http://schemas.microsoft.com/office/powerpoint/2010/main" val="13835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48</a:t>
            </a:fld>
            <a:endParaRPr lang="en-US"/>
          </a:p>
        </p:txBody>
      </p:sp>
    </p:spTree>
    <p:extLst>
      <p:ext uri="{BB962C8B-B14F-4D97-AF65-F5344CB8AC3E}">
        <p14:creationId xmlns:p14="http://schemas.microsoft.com/office/powerpoint/2010/main" val="378197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a:t>
            </a:fld>
            <a:endParaRPr lang="en-US"/>
          </a:p>
        </p:txBody>
      </p:sp>
    </p:spTree>
    <p:extLst>
      <p:ext uri="{BB962C8B-B14F-4D97-AF65-F5344CB8AC3E}">
        <p14:creationId xmlns:p14="http://schemas.microsoft.com/office/powerpoint/2010/main" val="16858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5</a:t>
            </a:fld>
            <a:endParaRPr lang="en-US"/>
          </a:p>
        </p:txBody>
      </p:sp>
    </p:spTree>
    <p:extLst>
      <p:ext uri="{BB962C8B-B14F-4D97-AF65-F5344CB8AC3E}">
        <p14:creationId xmlns:p14="http://schemas.microsoft.com/office/powerpoint/2010/main" val="194452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8</a:t>
            </a:fld>
            <a:endParaRPr lang="en-US"/>
          </a:p>
        </p:txBody>
      </p:sp>
    </p:spTree>
    <p:extLst>
      <p:ext uri="{BB962C8B-B14F-4D97-AF65-F5344CB8AC3E}">
        <p14:creationId xmlns:p14="http://schemas.microsoft.com/office/powerpoint/2010/main" val="26174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22</a:t>
            </a:fld>
            <a:endParaRPr lang="en-US"/>
          </a:p>
        </p:txBody>
      </p:sp>
    </p:spTree>
    <p:extLst>
      <p:ext uri="{BB962C8B-B14F-4D97-AF65-F5344CB8AC3E}">
        <p14:creationId xmlns:p14="http://schemas.microsoft.com/office/powerpoint/2010/main" val="35946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24</a:t>
            </a:fld>
            <a:endParaRPr lang="en-US"/>
          </a:p>
        </p:txBody>
      </p:sp>
    </p:spTree>
    <p:extLst>
      <p:ext uri="{BB962C8B-B14F-4D97-AF65-F5344CB8AC3E}">
        <p14:creationId xmlns:p14="http://schemas.microsoft.com/office/powerpoint/2010/main" val="1206999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29</a:t>
            </a:fld>
            <a:endParaRPr lang="en-US"/>
          </a:p>
        </p:txBody>
      </p:sp>
    </p:spTree>
    <p:extLst>
      <p:ext uri="{BB962C8B-B14F-4D97-AF65-F5344CB8AC3E}">
        <p14:creationId xmlns:p14="http://schemas.microsoft.com/office/powerpoint/2010/main" val="1676805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32</a:t>
            </a:fld>
            <a:endParaRPr lang="en-US"/>
          </a:p>
        </p:txBody>
      </p:sp>
    </p:spTree>
    <p:extLst>
      <p:ext uri="{BB962C8B-B14F-4D97-AF65-F5344CB8AC3E}">
        <p14:creationId xmlns:p14="http://schemas.microsoft.com/office/powerpoint/2010/main" val="48787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36</a:t>
            </a:fld>
            <a:endParaRPr lang="en-US"/>
          </a:p>
        </p:txBody>
      </p:sp>
    </p:spTree>
    <p:extLst>
      <p:ext uri="{BB962C8B-B14F-4D97-AF65-F5344CB8AC3E}">
        <p14:creationId xmlns:p14="http://schemas.microsoft.com/office/powerpoint/2010/main" val="3661637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4" name="Text Placeholder 13">
            <a:extLst>
              <a:ext uri="{FF2B5EF4-FFF2-40B4-BE49-F238E27FC236}">
                <a16:creationId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a:lvl1pPr>
          </a:lstStyle>
          <a:p>
            <a:endParaRPr lang="en-US" dirty="0"/>
          </a:p>
        </p:txBody>
      </p:sp>
      <p:sp>
        <p:nvSpPr>
          <p:cNvPr id="7" name="Rectangle 6">
            <a:extLst>
              <a:ext uri="{FF2B5EF4-FFF2-40B4-BE49-F238E27FC236}">
                <a16:creationId xmlns:a16="http://schemas.microsoft.com/office/drawing/2014/main" id="{A82530CF-B179-4440-846C-EB421FCD3F87}"/>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68020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689E1B14-B8C4-9047-A1F7-50BD88E85659}"/>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A8CEDD40-F910-8F40-8191-B58D0A4D010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70250683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3" name="Chart Placeholder 3">
            <a:extLst>
              <a:ext uri="{FF2B5EF4-FFF2-40B4-BE49-F238E27FC236}">
                <a16:creationId xmlns:a16="http://schemas.microsoft.com/office/drawing/2014/main" id="{C7FEB5FD-40FD-6C4B-B02F-0E334431E915}"/>
              </a:ext>
            </a:extLst>
          </p:cNvPr>
          <p:cNvSpPr>
            <a:spLocks noGrp="1"/>
          </p:cNvSpPr>
          <p:nvPr>
            <p:ph type="chart" sz="quarter" idx="11"/>
          </p:nvPr>
        </p:nvSpPr>
        <p:spPr>
          <a:xfrm>
            <a:off x="571500" y="2021599"/>
            <a:ext cx="11062481" cy="3591409"/>
          </a:xfrm>
          <a:prstGeom prst="rect">
            <a:avLst/>
          </a:prstGeom>
        </p:spPr>
        <p:txBody>
          <a:bodyPr/>
          <a:lstStyle/>
          <a:p>
            <a:endParaRPr lang="en-US"/>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pic>
        <p:nvPicPr>
          <p:cNvPr id="16" name="Picture 15" descr="A picture containing light, food, drawing&#10;&#10;Description automatically generated">
            <a:extLst>
              <a:ext uri="{FF2B5EF4-FFF2-40B4-BE49-F238E27FC236}">
                <a16:creationId xmlns:a16="http://schemas.microsoft.com/office/drawing/2014/main" id="{8632B8AA-82F9-DC4E-81BF-94375C973233}"/>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F237-B08D-4087-8F7F-76501AB66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920EA-27A4-45CF-8A4B-DA8D85B81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01A4D-ADEB-40FF-ABC2-7EC6626CE3C5}"/>
              </a:ext>
            </a:extLst>
          </p:cNvPr>
          <p:cNvSpPr>
            <a:spLocks noGrp="1"/>
          </p:cNvSpPr>
          <p:nvPr>
            <p:ph type="dt" sz="half" idx="10"/>
          </p:nvPr>
        </p:nvSpPr>
        <p:spPr/>
        <p:txBody>
          <a:bodyPr/>
          <a:lstStyle/>
          <a:p>
            <a:fld id="{794D4D03-C227-4A6D-938B-B54EDAAF1E26}" type="datetimeFigureOut">
              <a:rPr lang="en-US" smtClean="0"/>
              <a:t>9/29/2020</a:t>
            </a:fld>
            <a:endParaRPr lang="en-US"/>
          </a:p>
        </p:txBody>
      </p:sp>
      <p:sp>
        <p:nvSpPr>
          <p:cNvPr id="5" name="Footer Placeholder 4">
            <a:extLst>
              <a:ext uri="{FF2B5EF4-FFF2-40B4-BE49-F238E27FC236}">
                <a16:creationId xmlns:a16="http://schemas.microsoft.com/office/drawing/2014/main" id="{E1B29A1F-5EA3-4263-8D81-73DA4581D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0D30B-8760-448B-A405-19F147F0F0BD}"/>
              </a:ext>
            </a:extLst>
          </p:cNvPr>
          <p:cNvSpPr>
            <a:spLocks noGrp="1"/>
          </p:cNvSpPr>
          <p:nvPr>
            <p:ph type="sldNum" sz="quarter" idx="12"/>
          </p:nvPr>
        </p:nvSpPr>
        <p:spPr/>
        <p:txBody>
          <a:bodyPr/>
          <a:lstStyle/>
          <a:p>
            <a:fld id="{BD72829C-1877-4236-AAD7-1C4D455605D3}" type="slidenum">
              <a:rPr lang="en-US" smtClean="0"/>
              <a:t>‹#›</a:t>
            </a:fld>
            <a:endParaRPr lang="en-US"/>
          </a:p>
        </p:txBody>
      </p:sp>
    </p:spTree>
    <p:extLst>
      <p:ext uri="{BB962C8B-B14F-4D97-AF65-F5344CB8AC3E}">
        <p14:creationId xmlns:p14="http://schemas.microsoft.com/office/powerpoint/2010/main" val="107961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20546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571499" y="591107"/>
            <a:ext cx="11048999" cy="548376"/>
          </a:xfrm>
          <a:prstGeom prst="rect">
            <a:avLst/>
          </a:prstGeom>
        </p:spPr>
        <p:txBody>
          <a:bodyPr vert="horz" lIns="91440" tIns="45720" rIns="91440" bIns="45720" rtlCol="0" anchor="ctr">
            <a:noAutofit/>
          </a:bodyPr>
          <a:lstStyle>
            <a:lvl1pPr algn="l">
              <a:defRPr sz="540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6390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43B11455-81BD-BB43-AD18-9C51533AD397}"/>
              </a:ext>
            </a:extLst>
          </p:cNvPr>
          <p:cNvSpPr>
            <a:spLocks noGrp="1"/>
          </p:cNvSpPr>
          <p:nvPr>
            <p:ph type="pic" sz="quarter" idx="10"/>
          </p:nvPr>
        </p:nvSpPr>
        <p:spPr>
          <a:xfrm>
            <a:off x="571500" y="2020888"/>
            <a:ext cx="11049000" cy="3535362"/>
          </a:xfrm>
          <a:prstGeom prst="rect">
            <a:avLst/>
          </a:prstGeom>
        </p:spPr>
        <p:txBody>
          <a:bodyPr/>
          <a:lstStyle/>
          <a:p>
            <a:endParaRPr lang="en-US"/>
          </a:p>
        </p:txBody>
      </p:sp>
      <p:pic>
        <p:nvPicPr>
          <p:cNvPr id="16" name="Picture 15" descr="A picture containing light, food, drawing&#10;&#10;Description automatically generated">
            <a:extLst>
              <a:ext uri="{FF2B5EF4-FFF2-40B4-BE49-F238E27FC236}">
                <a16:creationId xmlns:a16="http://schemas.microsoft.com/office/drawing/2014/main" id="{A1C8E503-5968-B745-A6E9-506973C9143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73110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picture containing light, food, drawing&#10;&#10;Description automatically generated">
            <a:extLst>
              <a:ext uri="{FF2B5EF4-FFF2-40B4-BE49-F238E27FC236}">
                <a16:creationId xmlns:a16="http://schemas.microsoft.com/office/drawing/2014/main" id="{E8E5E7A1-DDB4-B14F-A1D6-1D4E9B911A88}"/>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69675"/>
            <a:ext cx="11048999" cy="1325563"/>
          </a:xfrm>
          <a:prstGeom prst="rect">
            <a:avLst/>
          </a:prstGeom>
        </p:spPr>
        <p:txBody>
          <a:bodyPr vert="horz" lIns="91440" tIns="45720" rIns="91440" bIns="45720" rtlCol="0" anchor="ctr">
            <a:normAutofit/>
          </a:bodyPr>
          <a:lstStyle>
            <a:lvl1pPr>
              <a:defRPr sz="60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1995239"/>
            <a:ext cx="11049000" cy="3716244"/>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ght, food, drawing&#10;&#10;Description automatically generated">
            <a:extLst>
              <a:ext uri="{FF2B5EF4-FFF2-40B4-BE49-F238E27FC236}">
                <a16:creationId xmlns:a16="http://schemas.microsoft.com/office/drawing/2014/main" id="{9391C4D0-BE1A-5948-92D1-6F88385C7FCA}"/>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5522864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pic>
        <p:nvPicPr>
          <p:cNvPr id="11" name="Picture 10" descr="A picture containing light, food, drawing&#10;&#10;Description automatically generated">
            <a:extLst>
              <a:ext uri="{FF2B5EF4-FFF2-40B4-BE49-F238E27FC236}">
                <a16:creationId xmlns:a16="http://schemas.microsoft.com/office/drawing/2014/main" id="{87328D66-F1F3-C042-B91B-19692948AF44}"/>
              </a:ext>
            </a:extLst>
          </p:cNvPr>
          <p:cNvPicPr>
            <a:picLocks noChangeAspect="1"/>
          </p:cNvPicPr>
          <p:nvPr userDrawn="1"/>
        </p:nvPicPr>
        <p:blipFill>
          <a:blip r:embed="rId3"/>
          <a:stretch>
            <a:fillRect/>
          </a:stretch>
        </p:blipFill>
        <p:spPr>
          <a:xfrm>
            <a:off x="8125066" y="480328"/>
            <a:ext cx="3593910" cy="1272843"/>
          </a:xfrm>
          <a:prstGeom prst="rect">
            <a:avLst/>
          </a:prstGeom>
        </p:spPr>
      </p:pic>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p>
            <a:endParaRPr lang="en-US" dirty="0"/>
          </a:p>
        </p:txBody>
      </p:sp>
    </p:spTree>
    <p:extLst>
      <p:ext uri="{BB962C8B-B14F-4D97-AF65-F5344CB8AC3E}">
        <p14:creationId xmlns:p14="http://schemas.microsoft.com/office/powerpoint/2010/main" val="13142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6400800" y="2046288"/>
            <a:ext cx="5219700" cy="3524250"/>
          </a:xfrm>
          <a:prstGeom prst="rect">
            <a:avLst/>
          </a:prstGeom>
        </p:spPr>
        <p:txBody>
          <a:bodyPr/>
          <a:lstStyle/>
          <a:p>
            <a:endParaRPr lang="en-US"/>
          </a:p>
        </p:txBody>
      </p:sp>
      <p:pic>
        <p:nvPicPr>
          <p:cNvPr id="10" name="Picture 9" descr="A picture containing light, food, drawing&#10;&#10;Description automatically generated">
            <a:extLst>
              <a:ext uri="{FF2B5EF4-FFF2-40B4-BE49-F238E27FC236}">
                <a16:creationId xmlns:a16="http://schemas.microsoft.com/office/drawing/2014/main" id="{6BFECC52-FC00-FB49-BA54-3DB53DA9EA3C}"/>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1033524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1"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3">
            <a:extLst>
              <a:ext uri="{FF2B5EF4-FFF2-40B4-BE49-F238E27FC236}">
                <a16:creationId xmlns:a16="http://schemas.microsoft.com/office/drawing/2014/main" id="{B13C12D3-843E-BC43-B94F-149C44D9DC91}"/>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4DC1784E-A3AF-5C41-84DA-E01DEC01312D}"/>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3305642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85604"/>
      </p:ext>
    </p:extLst>
  </p:cSld>
  <p:clrMap bg1="lt1" tx1="dk1" bg2="lt2" tx2="dk2" accent1="accent1" accent2="accent2" accent3="accent3" accent4="accent4" accent5="accent5" accent6="accent6" hlink="hlink" folHlink="folHlink"/>
  <p:sldLayoutIdLst>
    <p:sldLayoutId id="2147483927" r:id="rId1"/>
    <p:sldLayoutId id="2147483648" r:id="rId2"/>
    <p:sldLayoutId id="2147483929" r:id="rId3"/>
    <p:sldLayoutId id="2147483934" r:id="rId4"/>
    <p:sldLayoutId id="2147483843" r:id="rId5"/>
    <p:sldLayoutId id="2147483931" r:id="rId6"/>
    <p:sldLayoutId id="2147483928" r:id="rId7"/>
    <p:sldLayoutId id="2147483930" r:id="rId8"/>
    <p:sldLayoutId id="2147483932" r:id="rId9"/>
    <p:sldLayoutId id="2147483933" r:id="rId10"/>
    <p:sldLayoutId id="2147483844" r:id="rId11"/>
    <p:sldLayoutId id="2147483849" r:id="rId12"/>
    <p:sldLayoutId id="2147483935" r:id="rId13"/>
  </p:sldLayoutIdLst>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userDrawn="1">
          <p15:clr>
            <a:srgbClr val="F26B43"/>
          </p15:clr>
        </p15:guide>
        <p15:guide id="2" pos="3840" userDrawn="1">
          <p15:clr>
            <a:srgbClr val="F26B43"/>
          </p15:clr>
        </p15:guide>
        <p15:guide id="3" pos="360" userDrawn="1">
          <p15:clr>
            <a:srgbClr val="F26B43"/>
          </p15:clr>
        </p15:guide>
        <p15:guide id="4" orient="horz" pos="2160" userDrawn="1">
          <p15:clr>
            <a:srgbClr val="F26B43"/>
          </p15:clr>
        </p15:guide>
        <p15:guide id="5" pos="732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jpe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jp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hyperlink" Target="http://fm-cab.blogspot.com/2012/03/impact-of-academic-research-on-policy.html"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kristen.wehling@cancer.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mailto:kristen.wehling@cancer.org"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illustrations/meeting-relationship-business-1019875/" TargetMode="External"/><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image" Target="../media/image54.jpg"/><Relationship Id="rId1" Type="http://schemas.openxmlformats.org/officeDocument/2006/relationships/slideLayout" Target="../slideLayouts/slideLayout1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tiff"/><Relationship Id="rId1" Type="http://schemas.openxmlformats.org/officeDocument/2006/relationships/slideLayout" Target="../slideLayouts/slideLayout12.xml"/><Relationship Id="rId4" Type="http://schemas.openxmlformats.org/officeDocument/2006/relationships/image" Target="../media/image68.tiff"/></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navigationroundtable.org/" TargetMode="External"/><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hand&#10;&#10;Description automatically generated">
            <a:extLst>
              <a:ext uri="{FF2B5EF4-FFF2-40B4-BE49-F238E27FC236}">
                <a16:creationId xmlns:a16="http://schemas.microsoft.com/office/drawing/2014/main" id="{759C646C-205F-084B-886F-A99C225931F5}"/>
              </a:ext>
            </a:extLst>
          </p:cNvPr>
          <p:cNvPicPr>
            <a:picLocks noGrp="1" noChangeAspect="1"/>
          </p:cNvPicPr>
          <p:nvPr>
            <p:ph type="pic" sz="quarter" idx="12"/>
          </p:nvPr>
        </p:nvPicPr>
        <p:blipFill rotWithShape="1">
          <a:blip r:embed="rId3"/>
          <a:srcRect l="-4273" t="35687" r="7198" b="1083"/>
          <a:stretch/>
        </p:blipFill>
        <p:spPr>
          <a:xfrm>
            <a:off x="596267" y="571500"/>
            <a:ext cx="11024233" cy="4876352"/>
          </a:xfrm>
        </p:spPr>
      </p:pic>
      <p:sp>
        <p:nvSpPr>
          <p:cNvPr id="10" name="Rectangle 9">
            <a:extLst>
              <a:ext uri="{FF2B5EF4-FFF2-40B4-BE49-F238E27FC236}">
                <a16:creationId xmlns:a16="http://schemas.microsoft.com/office/drawing/2014/main" id="{325DDEFE-14E9-3946-9B93-9A0AEFCC2AED}"/>
              </a:ext>
            </a:extLst>
          </p:cNvPr>
          <p:cNvSpPr/>
          <p:nvPr/>
        </p:nvSpPr>
        <p:spPr>
          <a:xfrm>
            <a:off x="571500" y="571500"/>
            <a:ext cx="11024233" cy="4876352"/>
          </a:xfrm>
          <a:prstGeom prst="rect">
            <a:avLst/>
          </a:prstGeom>
          <a:gradFill flip="none" rotWithShape="1">
            <a:gsLst>
              <a:gs pos="15000">
                <a:schemeClr val="tx1"/>
              </a:gs>
              <a:gs pos="100000">
                <a:srgbClr val="070707">
                  <a:alpha val="0"/>
                </a:srgbClr>
              </a:gs>
              <a:gs pos="78000">
                <a:schemeClr val="tx1">
                  <a:lumMod val="95000"/>
                  <a:lumOff val="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E52CEC84-F23E-7C48-9546-114D4F3A5E00}"/>
              </a:ext>
            </a:extLst>
          </p:cNvPr>
          <p:cNvSpPr>
            <a:spLocks noGrp="1"/>
          </p:cNvSpPr>
          <p:nvPr>
            <p:ph type="body" sz="quarter" idx="10"/>
          </p:nvPr>
        </p:nvSpPr>
        <p:spPr>
          <a:xfrm>
            <a:off x="919827" y="4481151"/>
            <a:ext cx="10516110" cy="355032"/>
          </a:xfrm>
        </p:spPr>
        <p:txBody>
          <a:bodyPr>
            <a:normAutofit fontScale="92500" lnSpcReduction="20000"/>
          </a:bodyPr>
          <a:lstStyle/>
          <a:p>
            <a:r>
              <a:rPr lang="en-US" sz="1800" dirty="0">
                <a:solidFill>
                  <a:schemeClr val="bg1"/>
                </a:solidFill>
              </a:rPr>
              <a:t> </a:t>
            </a:r>
            <a:r>
              <a:rPr lang="en-US" sz="2400" dirty="0">
                <a:solidFill>
                  <a:schemeClr val="bg1"/>
                </a:solidFill>
              </a:rPr>
              <a:t>New Member Orientation  •  September 29, 2020  •  1:00-1:45 PM ET</a:t>
            </a:r>
          </a:p>
          <a:p>
            <a:endParaRPr lang="en-US" sz="200" dirty="0">
              <a:solidFill>
                <a:schemeClr val="bg1"/>
              </a:solidFill>
            </a:endParaRPr>
          </a:p>
        </p:txBody>
      </p:sp>
      <p:sp>
        <p:nvSpPr>
          <p:cNvPr id="3" name="Text Placeholder 2">
            <a:extLst>
              <a:ext uri="{FF2B5EF4-FFF2-40B4-BE49-F238E27FC236}">
                <a16:creationId xmlns:a16="http://schemas.microsoft.com/office/drawing/2014/main" id="{75D25678-2BFE-E14E-97D4-CB8D9A764520}"/>
              </a:ext>
            </a:extLst>
          </p:cNvPr>
          <p:cNvSpPr>
            <a:spLocks noGrp="1"/>
          </p:cNvSpPr>
          <p:nvPr>
            <p:ph type="body" sz="quarter" idx="11"/>
          </p:nvPr>
        </p:nvSpPr>
        <p:spPr>
          <a:xfrm>
            <a:off x="919827" y="2308284"/>
            <a:ext cx="4495321" cy="436083"/>
          </a:xfrm>
        </p:spPr>
        <p:txBody>
          <a:bodyPr anchor="b">
            <a:noAutofit/>
          </a:bodyPr>
          <a:lstStyle/>
          <a:p>
            <a:pPr>
              <a:lnSpc>
                <a:spcPct val="100000"/>
              </a:lnSpc>
            </a:pPr>
            <a:r>
              <a:rPr lang="en-US" sz="3200" dirty="0">
                <a:solidFill>
                  <a:schemeClr val="bg1"/>
                </a:solidFill>
                <a:latin typeface="Source Sans Pro Light" panose="020B0403030403020204" pitchFamily="34" charset="0"/>
                <a:ea typeface="Source Sans Pro Light" panose="020B0403030403020204" pitchFamily="34" charset="0"/>
              </a:rPr>
              <a:t>2020 Annual Meeting</a:t>
            </a:r>
          </a:p>
        </p:txBody>
      </p:sp>
      <p:pic>
        <p:nvPicPr>
          <p:cNvPr id="8" name="Picture 7">
            <a:extLst>
              <a:ext uri="{FF2B5EF4-FFF2-40B4-BE49-F238E27FC236}">
                <a16:creationId xmlns:a16="http://schemas.microsoft.com/office/drawing/2014/main" id="{8590AA12-4A22-AF40-9995-3B0BFF352824}"/>
              </a:ext>
            </a:extLst>
          </p:cNvPr>
          <p:cNvPicPr>
            <a:picLocks noChangeAspect="1"/>
          </p:cNvPicPr>
          <p:nvPr/>
        </p:nvPicPr>
        <p:blipFill>
          <a:blip r:embed="rId4"/>
          <a:srcRect/>
          <a:stretch/>
        </p:blipFill>
        <p:spPr>
          <a:xfrm>
            <a:off x="919827" y="905405"/>
            <a:ext cx="3622356" cy="1159080"/>
          </a:xfrm>
          <a:prstGeom prst="rect">
            <a:avLst/>
          </a:prstGeom>
        </p:spPr>
      </p:pic>
      <p:pic>
        <p:nvPicPr>
          <p:cNvPr id="4" name="Picture 3">
            <a:extLst>
              <a:ext uri="{FF2B5EF4-FFF2-40B4-BE49-F238E27FC236}">
                <a16:creationId xmlns:a16="http://schemas.microsoft.com/office/drawing/2014/main" id="{D1943865-3D2D-4381-9A2B-1A28E4D9EDA2}"/>
              </a:ext>
            </a:extLst>
          </p:cNvPr>
          <p:cNvPicPr>
            <a:picLocks noChangeAspect="1"/>
          </p:cNvPicPr>
          <p:nvPr/>
        </p:nvPicPr>
        <p:blipFill>
          <a:blip r:embed="rId5"/>
          <a:srcRect/>
          <a:stretch/>
        </p:blipFill>
        <p:spPr>
          <a:xfrm>
            <a:off x="2449541" y="5753182"/>
            <a:ext cx="1112810" cy="859899"/>
          </a:xfrm>
          <a:prstGeom prst="rect">
            <a:avLst/>
          </a:prstGeom>
        </p:spPr>
      </p:pic>
      <p:sp>
        <p:nvSpPr>
          <p:cNvPr id="5" name="Rectangle 4">
            <a:extLst>
              <a:ext uri="{FF2B5EF4-FFF2-40B4-BE49-F238E27FC236}">
                <a16:creationId xmlns:a16="http://schemas.microsoft.com/office/drawing/2014/main" id="{D3F4F1BD-264B-C849-A8C7-F5D4E0AF5345}"/>
              </a:ext>
            </a:extLst>
          </p:cNvPr>
          <p:cNvSpPr/>
          <p:nvPr/>
        </p:nvSpPr>
        <p:spPr>
          <a:xfrm>
            <a:off x="919827" y="2786350"/>
            <a:ext cx="7136153" cy="1376915"/>
          </a:xfrm>
          <a:prstGeom prst="rect">
            <a:avLst/>
          </a:prstGeom>
        </p:spPr>
        <p:txBody>
          <a:bodyPr wrap="square">
            <a:spAutoFit/>
          </a:bodyPr>
          <a:lstStyle/>
          <a:p>
            <a:pPr>
              <a:lnSpc>
                <a:spcPts val="5000"/>
              </a:lnSpc>
              <a:tabLst>
                <a:tab pos="446088" algn="l"/>
              </a:tabLst>
            </a:pPr>
            <a:r>
              <a:rPr lang="en-US" sz="4800" dirty="0">
                <a:solidFill>
                  <a:srgbClr val="13BDC6"/>
                </a:solidFill>
                <a:latin typeface="Dense" panose="02000000000000000000" pitchFamily="2" charset="77"/>
              </a:rPr>
              <a:t>Navigation in a New Era:</a:t>
            </a:r>
          </a:p>
          <a:p>
            <a:pPr>
              <a:lnSpc>
                <a:spcPts val="5000"/>
              </a:lnSpc>
              <a:tabLst>
                <a:tab pos="446088" algn="l"/>
              </a:tabLst>
            </a:pPr>
            <a:r>
              <a:rPr lang="en-US" sz="4800" dirty="0">
                <a:solidFill>
                  <a:srgbClr val="13BDC6"/>
                </a:solidFill>
                <a:latin typeface="Dense" panose="02000000000000000000" pitchFamily="2" charset="77"/>
              </a:rPr>
              <a:t>Crisis &amp; Opportunity </a:t>
            </a:r>
          </a:p>
        </p:txBody>
      </p:sp>
      <p:pic>
        <p:nvPicPr>
          <p:cNvPr id="12" name="Picture 11">
            <a:extLst>
              <a:ext uri="{FF2B5EF4-FFF2-40B4-BE49-F238E27FC236}">
                <a16:creationId xmlns:a16="http://schemas.microsoft.com/office/drawing/2014/main" id="{CC850F9C-858F-A340-AFEF-30DA42C79A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8000" contrast="100000"/>
                    </a14:imgEffect>
                  </a14:imgLayer>
                </a14:imgProps>
              </a:ext>
            </a:extLst>
          </a:blip>
          <a:srcRect/>
          <a:stretch/>
        </p:blipFill>
        <p:spPr>
          <a:xfrm>
            <a:off x="919827" y="5753182"/>
            <a:ext cx="1208059" cy="805373"/>
          </a:xfrm>
          <a:prstGeom prst="rect">
            <a:avLst/>
          </a:prstGeom>
        </p:spPr>
      </p:pic>
    </p:spTree>
    <p:extLst>
      <p:ext uri="{BB962C8B-B14F-4D97-AF65-F5344CB8AC3E}">
        <p14:creationId xmlns:p14="http://schemas.microsoft.com/office/powerpoint/2010/main" val="197745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4364-05A6-4831-9F82-E2361CB9F3E5}"/>
              </a:ext>
            </a:extLst>
          </p:cNvPr>
          <p:cNvSpPr>
            <a:spLocks noGrp="1"/>
          </p:cNvSpPr>
          <p:nvPr>
            <p:ph type="title"/>
          </p:nvPr>
        </p:nvSpPr>
        <p:spPr>
          <a:xfrm>
            <a:off x="571500" y="374005"/>
            <a:ext cx="11048999" cy="1103431"/>
          </a:xfrm>
        </p:spPr>
        <p:txBody>
          <a:bodyPr>
            <a:normAutofit/>
          </a:bodyPr>
          <a:lstStyle/>
          <a:p>
            <a:r>
              <a:rPr lang="en-US" sz="5400" dirty="0">
                <a:solidFill>
                  <a:srgbClr val="13BDC6"/>
                </a:solidFill>
              </a:rPr>
              <a:t>Member Organizations</a:t>
            </a:r>
            <a:endParaRPr lang="en-US" sz="5400" dirty="0"/>
          </a:p>
        </p:txBody>
      </p:sp>
      <p:pic>
        <p:nvPicPr>
          <p:cNvPr id="6" name="Picture 5">
            <a:extLst>
              <a:ext uri="{FF2B5EF4-FFF2-40B4-BE49-F238E27FC236}">
                <a16:creationId xmlns:a16="http://schemas.microsoft.com/office/drawing/2014/main" id="{656A172C-7BC1-4CBB-820C-30CDEC2D76F8}"/>
              </a:ext>
            </a:extLst>
          </p:cNvPr>
          <p:cNvPicPr>
            <a:picLocks noChangeAspect="1"/>
          </p:cNvPicPr>
          <p:nvPr/>
        </p:nvPicPr>
        <p:blipFill>
          <a:blip r:embed="rId2"/>
          <a:stretch>
            <a:fillRect/>
          </a:stretch>
        </p:blipFill>
        <p:spPr>
          <a:xfrm>
            <a:off x="632400" y="2158774"/>
            <a:ext cx="1765169" cy="853700"/>
          </a:xfrm>
          <a:prstGeom prst="rect">
            <a:avLst/>
          </a:prstGeom>
        </p:spPr>
      </p:pic>
      <p:pic>
        <p:nvPicPr>
          <p:cNvPr id="7" name="Picture 6">
            <a:extLst>
              <a:ext uri="{FF2B5EF4-FFF2-40B4-BE49-F238E27FC236}">
                <a16:creationId xmlns:a16="http://schemas.microsoft.com/office/drawing/2014/main" id="{20D01E93-705D-44CA-9CBF-F7DA79A9A67D}"/>
              </a:ext>
            </a:extLst>
          </p:cNvPr>
          <p:cNvPicPr>
            <a:picLocks noChangeAspect="1"/>
          </p:cNvPicPr>
          <p:nvPr/>
        </p:nvPicPr>
        <p:blipFill>
          <a:blip r:embed="rId3"/>
          <a:stretch>
            <a:fillRect/>
          </a:stretch>
        </p:blipFill>
        <p:spPr>
          <a:xfrm>
            <a:off x="2355726" y="5025584"/>
            <a:ext cx="1998352" cy="754774"/>
          </a:xfrm>
          <a:prstGeom prst="rect">
            <a:avLst/>
          </a:prstGeom>
        </p:spPr>
      </p:pic>
      <p:pic>
        <p:nvPicPr>
          <p:cNvPr id="8" name="Picture 7">
            <a:extLst>
              <a:ext uri="{FF2B5EF4-FFF2-40B4-BE49-F238E27FC236}">
                <a16:creationId xmlns:a16="http://schemas.microsoft.com/office/drawing/2014/main" id="{DF81EAC9-258E-4984-A1F6-486086583DF5}"/>
              </a:ext>
            </a:extLst>
          </p:cNvPr>
          <p:cNvPicPr>
            <a:picLocks noChangeAspect="1"/>
          </p:cNvPicPr>
          <p:nvPr/>
        </p:nvPicPr>
        <p:blipFill>
          <a:blip r:embed="rId4"/>
          <a:stretch>
            <a:fillRect/>
          </a:stretch>
        </p:blipFill>
        <p:spPr>
          <a:xfrm>
            <a:off x="3518555" y="3072098"/>
            <a:ext cx="2356644" cy="650656"/>
          </a:xfrm>
          <a:prstGeom prst="rect">
            <a:avLst/>
          </a:prstGeom>
        </p:spPr>
      </p:pic>
      <p:pic>
        <p:nvPicPr>
          <p:cNvPr id="9" name="Picture 8">
            <a:extLst>
              <a:ext uri="{FF2B5EF4-FFF2-40B4-BE49-F238E27FC236}">
                <a16:creationId xmlns:a16="http://schemas.microsoft.com/office/drawing/2014/main" id="{B159BBB8-F857-4C83-9ED6-00DCC2EED8A4}"/>
              </a:ext>
            </a:extLst>
          </p:cNvPr>
          <p:cNvPicPr>
            <a:picLocks noChangeAspect="1"/>
          </p:cNvPicPr>
          <p:nvPr/>
        </p:nvPicPr>
        <p:blipFill>
          <a:blip r:embed="rId5"/>
          <a:stretch>
            <a:fillRect/>
          </a:stretch>
        </p:blipFill>
        <p:spPr>
          <a:xfrm>
            <a:off x="87719" y="3930306"/>
            <a:ext cx="1427266" cy="1427266"/>
          </a:xfrm>
          <a:prstGeom prst="rect">
            <a:avLst/>
          </a:prstGeom>
        </p:spPr>
      </p:pic>
      <p:pic>
        <p:nvPicPr>
          <p:cNvPr id="10" name="Picture 9">
            <a:extLst>
              <a:ext uri="{FF2B5EF4-FFF2-40B4-BE49-F238E27FC236}">
                <a16:creationId xmlns:a16="http://schemas.microsoft.com/office/drawing/2014/main" id="{07DE2655-67EE-4B17-845F-23FE4FB5C9EF}"/>
              </a:ext>
            </a:extLst>
          </p:cNvPr>
          <p:cNvPicPr>
            <a:picLocks noChangeAspect="1"/>
          </p:cNvPicPr>
          <p:nvPr/>
        </p:nvPicPr>
        <p:blipFill>
          <a:blip r:embed="rId6"/>
          <a:stretch>
            <a:fillRect/>
          </a:stretch>
        </p:blipFill>
        <p:spPr>
          <a:xfrm>
            <a:off x="2444863" y="3884469"/>
            <a:ext cx="2133600" cy="523875"/>
          </a:xfrm>
          <a:prstGeom prst="rect">
            <a:avLst/>
          </a:prstGeom>
        </p:spPr>
      </p:pic>
      <p:pic>
        <p:nvPicPr>
          <p:cNvPr id="11" name="Picture 10">
            <a:extLst>
              <a:ext uri="{FF2B5EF4-FFF2-40B4-BE49-F238E27FC236}">
                <a16:creationId xmlns:a16="http://schemas.microsoft.com/office/drawing/2014/main" id="{BA42D196-541E-4673-A9CE-09B4672D0198}"/>
              </a:ext>
            </a:extLst>
          </p:cNvPr>
          <p:cNvPicPr>
            <a:picLocks noChangeAspect="1"/>
          </p:cNvPicPr>
          <p:nvPr/>
        </p:nvPicPr>
        <p:blipFill>
          <a:blip r:embed="rId7"/>
          <a:stretch>
            <a:fillRect/>
          </a:stretch>
        </p:blipFill>
        <p:spPr>
          <a:xfrm>
            <a:off x="222133" y="3013254"/>
            <a:ext cx="3118350" cy="694320"/>
          </a:xfrm>
          <a:prstGeom prst="rect">
            <a:avLst/>
          </a:prstGeom>
        </p:spPr>
      </p:pic>
      <p:pic>
        <p:nvPicPr>
          <p:cNvPr id="12" name="Picture 4">
            <a:extLst>
              <a:ext uri="{FF2B5EF4-FFF2-40B4-BE49-F238E27FC236}">
                <a16:creationId xmlns:a16="http://schemas.microsoft.com/office/drawing/2014/main" id="{A0290866-170C-4968-8865-99E0ABD3FE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24" y="3668987"/>
            <a:ext cx="2186044" cy="5892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02B7181-E00B-4F7A-8A05-603CA8B918E2}"/>
              </a:ext>
            </a:extLst>
          </p:cNvPr>
          <p:cNvPicPr>
            <a:picLocks noChangeAspect="1"/>
          </p:cNvPicPr>
          <p:nvPr/>
        </p:nvPicPr>
        <p:blipFill>
          <a:blip r:embed="rId9"/>
          <a:stretch>
            <a:fillRect/>
          </a:stretch>
        </p:blipFill>
        <p:spPr>
          <a:xfrm>
            <a:off x="10700150" y="4034517"/>
            <a:ext cx="1259476" cy="494311"/>
          </a:xfrm>
          <a:prstGeom prst="rect">
            <a:avLst/>
          </a:prstGeom>
        </p:spPr>
      </p:pic>
      <p:pic>
        <p:nvPicPr>
          <p:cNvPr id="14" name="Picture 13">
            <a:extLst>
              <a:ext uri="{FF2B5EF4-FFF2-40B4-BE49-F238E27FC236}">
                <a16:creationId xmlns:a16="http://schemas.microsoft.com/office/drawing/2014/main" id="{A2D5E3B4-72E1-4E98-9256-AEB60146D272}"/>
              </a:ext>
            </a:extLst>
          </p:cNvPr>
          <p:cNvPicPr>
            <a:picLocks noChangeAspect="1"/>
          </p:cNvPicPr>
          <p:nvPr/>
        </p:nvPicPr>
        <p:blipFill>
          <a:blip r:embed="rId10"/>
          <a:stretch>
            <a:fillRect/>
          </a:stretch>
        </p:blipFill>
        <p:spPr>
          <a:xfrm>
            <a:off x="209667" y="5080380"/>
            <a:ext cx="1998352" cy="645182"/>
          </a:xfrm>
          <a:prstGeom prst="rect">
            <a:avLst/>
          </a:prstGeom>
        </p:spPr>
      </p:pic>
      <p:pic>
        <p:nvPicPr>
          <p:cNvPr id="15" name="Picture 14">
            <a:extLst>
              <a:ext uri="{FF2B5EF4-FFF2-40B4-BE49-F238E27FC236}">
                <a16:creationId xmlns:a16="http://schemas.microsoft.com/office/drawing/2014/main" id="{1C1A306F-4F24-4289-B04D-54C7766843B3}"/>
              </a:ext>
            </a:extLst>
          </p:cNvPr>
          <p:cNvPicPr>
            <a:picLocks noChangeAspect="1"/>
          </p:cNvPicPr>
          <p:nvPr/>
        </p:nvPicPr>
        <p:blipFill>
          <a:blip r:embed="rId11"/>
          <a:stretch>
            <a:fillRect/>
          </a:stretch>
        </p:blipFill>
        <p:spPr>
          <a:xfrm>
            <a:off x="5959069" y="3152599"/>
            <a:ext cx="3573175" cy="762052"/>
          </a:xfrm>
          <a:prstGeom prst="rect">
            <a:avLst/>
          </a:prstGeom>
        </p:spPr>
      </p:pic>
      <p:pic>
        <p:nvPicPr>
          <p:cNvPr id="16" name="Picture 15">
            <a:extLst>
              <a:ext uri="{FF2B5EF4-FFF2-40B4-BE49-F238E27FC236}">
                <a16:creationId xmlns:a16="http://schemas.microsoft.com/office/drawing/2014/main" id="{8FF9EDA8-E1A9-4539-9385-FF2B4AC81DA3}"/>
              </a:ext>
            </a:extLst>
          </p:cNvPr>
          <p:cNvPicPr>
            <a:picLocks noChangeAspect="1"/>
          </p:cNvPicPr>
          <p:nvPr/>
        </p:nvPicPr>
        <p:blipFill>
          <a:blip r:embed="rId12"/>
          <a:stretch>
            <a:fillRect/>
          </a:stretch>
        </p:blipFill>
        <p:spPr>
          <a:xfrm>
            <a:off x="6032224" y="2659879"/>
            <a:ext cx="3849121" cy="619206"/>
          </a:xfrm>
          <a:prstGeom prst="rect">
            <a:avLst/>
          </a:prstGeom>
        </p:spPr>
      </p:pic>
      <p:pic>
        <p:nvPicPr>
          <p:cNvPr id="17" name="Picture 16">
            <a:extLst>
              <a:ext uri="{FF2B5EF4-FFF2-40B4-BE49-F238E27FC236}">
                <a16:creationId xmlns:a16="http://schemas.microsoft.com/office/drawing/2014/main" id="{414E9158-9FAA-40C4-A57F-27C22010900F}"/>
              </a:ext>
            </a:extLst>
          </p:cNvPr>
          <p:cNvPicPr>
            <a:picLocks noChangeAspect="1"/>
          </p:cNvPicPr>
          <p:nvPr/>
        </p:nvPicPr>
        <p:blipFill>
          <a:blip r:embed="rId13"/>
          <a:stretch>
            <a:fillRect/>
          </a:stretch>
        </p:blipFill>
        <p:spPr>
          <a:xfrm>
            <a:off x="4524553" y="4408344"/>
            <a:ext cx="981075" cy="1428750"/>
          </a:xfrm>
          <a:prstGeom prst="rect">
            <a:avLst/>
          </a:prstGeom>
        </p:spPr>
      </p:pic>
      <p:pic>
        <p:nvPicPr>
          <p:cNvPr id="18" name="Picture 17">
            <a:extLst>
              <a:ext uri="{FF2B5EF4-FFF2-40B4-BE49-F238E27FC236}">
                <a16:creationId xmlns:a16="http://schemas.microsoft.com/office/drawing/2014/main" id="{D0EFFFCF-3EDB-4166-A4BF-7B6BFC367BF0}"/>
              </a:ext>
            </a:extLst>
          </p:cNvPr>
          <p:cNvPicPr>
            <a:picLocks noChangeAspect="1"/>
          </p:cNvPicPr>
          <p:nvPr/>
        </p:nvPicPr>
        <p:blipFill>
          <a:blip r:embed="rId14"/>
          <a:stretch>
            <a:fillRect/>
          </a:stretch>
        </p:blipFill>
        <p:spPr>
          <a:xfrm>
            <a:off x="8400241" y="5128388"/>
            <a:ext cx="1807212" cy="701830"/>
          </a:xfrm>
          <a:prstGeom prst="rect">
            <a:avLst/>
          </a:prstGeom>
        </p:spPr>
      </p:pic>
      <p:pic>
        <p:nvPicPr>
          <p:cNvPr id="19" name="Picture 18">
            <a:extLst>
              <a:ext uri="{FF2B5EF4-FFF2-40B4-BE49-F238E27FC236}">
                <a16:creationId xmlns:a16="http://schemas.microsoft.com/office/drawing/2014/main" id="{EE431701-5EFD-4A26-B313-FF775A21D6BB}"/>
              </a:ext>
            </a:extLst>
          </p:cNvPr>
          <p:cNvPicPr>
            <a:picLocks noChangeAspect="1"/>
          </p:cNvPicPr>
          <p:nvPr/>
        </p:nvPicPr>
        <p:blipFill>
          <a:blip r:embed="rId15"/>
          <a:stretch>
            <a:fillRect/>
          </a:stretch>
        </p:blipFill>
        <p:spPr>
          <a:xfrm>
            <a:off x="10182711" y="4764960"/>
            <a:ext cx="1849812" cy="937461"/>
          </a:xfrm>
          <a:prstGeom prst="rect">
            <a:avLst/>
          </a:prstGeom>
        </p:spPr>
      </p:pic>
      <p:pic>
        <p:nvPicPr>
          <p:cNvPr id="20" name="Picture 19">
            <a:extLst>
              <a:ext uri="{FF2B5EF4-FFF2-40B4-BE49-F238E27FC236}">
                <a16:creationId xmlns:a16="http://schemas.microsoft.com/office/drawing/2014/main" id="{9F929D6A-D74B-4E9C-AA06-C67FD8BFD135}"/>
              </a:ext>
            </a:extLst>
          </p:cNvPr>
          <p:cNvPicPr>
            <a:picLocks noChangeAspect="1"/>
          </p:cNvPicPr>
          <p:nvPr/>
        </p:nvPicPr>
        <p:blipFill>
          <a:blip r:embed="rId16"/>
          <a:stretch>
            <a:fillRect/>
          </a:stretch>
        </p:blipFill>
        <p:spPr>
          <a:xfrm>
            <a:off x="5634048" y="4690316"/>
            <a:ext cx="2806667" cy="395192"/>
          </a:xfrm>
          <a:prstGeom prst="rect">
            <a:avLst/>
          </a:prstGeom>
        </p:spPr>
      </p:pic>
      <p:pic>
        <p:nvPicPr>
          <p:cNvPr id="22" name="Picture 21">
            <a:extLst>
              <a:ext uri="{FF2B5EF4-FFF2-40B4-BE49-F238E27FC236}">
                <a16:creationId xmlns:a16="http://schemas.microsoft.com/office/drawing/2014/main" id="{4E027733-9382-4998-B6A4-2B3FC0EF0BDE}"/>
              </a:ext>
            </a:extLst>
          </p:cNvPr>
          <p:cNvPicPr>
            <a:picLocks noChangeAspect="1"/>
          </p:cNvPicPr>
          <p:nvPr/>
        </p:nvPicPr>
        <p:blipFill>
          <a:blip r:embed="rId17"/>
          <a:stretch>
            <a:fillRect/>
          </a:stretch>
        </p:blipFill>
        <p:spPr>
          <a:xfrm>
            <a:off x="9367778" y="3890248"/>
            <a:ext cx="1259476" cy="1018185"/>
          </a:xfrm>
          <a:prstGeom prst="rect">
            <a:avLst/>
          </a:prstGeom>
        </p:spPr>
      </p:pic>
      <p:pic>
        <p:nvPicPr>
          <p:cNvPr id="23" name="Picture 22">
            <a:extLst>
              <a:ext uri="{FF2B5EF4-FFF2-40B4-BE49-F238E27FC236}">
                <a16:creationId xmlns:a16="http://schemas.microsoft.com/office/drawing/2014/main" id="{25ECFE4F-1934-4006-A0C5-C1D361D4A2BE}"/>
              </a:ext>
            </a:extLst>
          </p:cNvPr>
          <p:cNvPicPr>
            <a:picLocks noChangeAspect="1"/>
          </p:cNvPicPr>
          <p:nvPr/>
        </p:nvPicPr>
        <p:blipFill>
          <a:blip r:embed="rId18"/>
          <a:stretch>
            <a:fillRect/>
          </a:stretch>
        </p:blipFill>
        <p:spPr>
          <a:xfrm>
            <a:off x="5579625" y="5267391"/>
            <a:ext cx="2746619" cy="547970"/>
          </a:xfrm>
          <a:prstGeom prst="rect">
            <a:avLst/>
          </a:prstGeom>
        </p:spPr>
      </p:pic>
      <p:pic>
        <p:nvPicPr>
          <p:cNvPr id="24" name="Picture 23">
            <a:extLst>
              <a:ext uri="{FF2B5EF4-FFF2-40B4-BE49-F238E27FC236}">
                <a16:creationId xmlns:a16="http://schemas.microsoft.com/office/drawing/2014/main" id="{C25C7C5F-1237-4ABD-BD8D-5B9D3089E3D2}"/>
              </a:ext>
            </a:extLst>
          </p:cNvPr>
          <p:cNvPicPr>
            <a:picLocks noChangeAspect="1"/>
          </p:cNvPicPr>
          <p:nvPr/>
        </p:nvPicPr>
        <p:blipFill>
          <a:blip r:embed="rId19"/>
          <a:stretch>
            <a:fillRect/>
          </a:stretch>
        </p:blipFill>
        <p:spPr>
          <a:xfrm>
            <a:off x="6547217" y="4034517"/>
            <a:ext cx="2695396" cy="581707"/>
          </a:xfrm>
          <a:prstGeom prst="rect">
            <a:avLst/>
          </a:prstGeom>
        </p:spPr>
      </p:pic>
      <p:pic>
        <p:nvPicPr>
          <p:cNvPr id="25" name="Picture 24">
            <a:extLst>
              <a:ext uri="{FF2B5EF4-FFF2-40B4-BE49-F238E27FC236}">
                <a16:creationId xmlns:a16="http://schemas.microsoft.com/office/drawing/2014/main" id="{0EB89FCC-600C-4010-8705-918F99723771}"/>
              </a:ext>
            </a:extLst>
          </p:cNvPr>
          <p:cNvPicPr>
            <a:picLocks noChangeAspect="1"/>
          </p:cNvPicPr>
          <p:nvPr/>
        </p:nvPicPr>
        <p:blipFill>
          <a:blip r:embed="rId20"/>
          <a:stretch>
            <a:fillRect/>
          </a:stretch>
        </p:blipFill>
        <p:spPr>
          <a:xfrm>
            <a:off x="4620761" y="3646786"/>
            <a:ext cx="1877295" cy="731362"/>
          </a:xfrm>
          <a:prstGeom prst="rect">
            <a:avLst/>
          </a:prstGeom>
        </p:spPr>
      </p:pic>
      <p:pic>
        <p:nvPicPr>
          <p:cNvPr id="26" name="Picture 25">
            <a:extLst>
              <a:ext uri="{FF2B5EF4-FFF2-40B4-BE49-F238E27FC236}">
                <a16:creationId xmlns:a16="http://schemas.microsoft.com/office/drawing/2014/main" id="{FF2D50D7-B7E8-425F-B8FC-7D527EFC8D8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82786" y="2271424"/>
            <a:ext cx="3829459" cy="498869"/>
          </a:xfrm>
          <a:prstGeom prst="rect">
            <a:avLst/>
          </a:prstGeom>
        </p:spPr>
      </p:pic>
      <p:pic>
        <p:nvPicPr>
          <p:cNvPr id="27" name="Picture 26">
            <a:extLst>
              <a:ext uri="{FF2B5EF4-FFF2-40B4-BE49-F238E27FC236}">
                <a16:creationId xmlns:a16="http://schemas.microsoft.com/office/drawing/2014/main" id="{4844A03D-FE01-44F4-9A25-4B168601F6F5}"/>
              </a:ext>
            </a:extLst>
          </p:cNvPr>
          <p:cNvPicPr>
            <a:picLocks noChangeAspect="1"/>
          </p:cNvPicPr>
          <p:nvPr/>
        </p:nvPicPr>
        <p:blipFill>
          <a:blip r:embed="rId22"/>
          <a:stretch>
            <a:fillRect/>
          </a:stretch>
        </p:blipFill>
        <p:spPr>
          <a:xfrm>
            <a:off x="9902635" y="2874504"/>
            <a:ext cx="2133600" cy="1055802"/>
          </a:xfrm>
          <a:prstGeom prst="rect">
            <a:avLst/>
          </a:prstGeom>
        </p:spPr>
      </p:pic>
      <p:pic>
        <p:nvPicPr>
          <p:cNvPr id="28" name="Picture 8" descr="Sarah Cannon">
            <a:extLst>
              <a:ext uri="{FF2B5EF4-FFF2-40B4-BE49-F238E27FC236}">
                <a16:creationId xmlns:a16="http://schemas.microsoft.com/office/drawing/2014/main" id="{F2278537-18D2-40AE-9F11-72204FEAB5F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24934" y="4343795"/>
            <a:ext cx="2435629" cy="7420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GO2 Foundation for Lung Cancer Logo">
            <a:extLst>
              <a:ext uri="{FF2B5EF4-FFF2-40B4-BE49-F238E27FC236}">
                <a16:creationId xmlns:a16="http://schemas.microsoft.com/office/drawing/2014/main" id="{D4E76F79-C741-4EDD-BAB6-E7FCA8B9898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63494" y="2407320"/>
            <a:ext cx="2227551" cy="4638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22B911A-E508-4D9F-99F4-AF2DDF836008}"/>
              </a:ext>
            </a:extLst>
          </p:cNvPr>
          <p:cNvSpPr txBox="1"/>
          <p:nvPr/>
        </p:nvSpPr>
        <p:spPr>
          <a:xfrm>
            <a:off x="469898" y="1546500"/>
            <a:ext cx="11489727" cy="646331"/>
          </a:xfrm>
          <a:prstGeom prst="rect">
            <a:avLst/>
          </a:prstGeom>
          <a:noFill/>
        </p:spPr>
        <p:txBody>
          <a:bodyPr wrap="square" rtlCol="0">
            <a:spAutoFit/>
          </a:bodyPr>
          <a:lstStyle/>
          <a:p>
            <a:r>
              <a:rPr lang="en-US" dirty="0">
                <a:solidFill>
                  <a:srgbClr val="403F41"/>
                </a:solidFill>
                <a:latin typeface="Source Sans Pro" panose="020B0503030403020204" pitchFamily="34" charset="0"/>
                <a:ea typeface="Source Sans Pro" panose="020B0503030403020204" pitchFamily="34" charset="0"/>
              </a:rPr>
              <a:t>Over </a:t>
            </a:r>
            <a:r>
              <a:rPr lang="en-US" b="1" dirty="0">
                <a:solidFill>
                  <a:srgbClr val="403F41"/>
                </a:solidFill>
                <a:latin typeface="Source Sans Pro" panose="020B0503030403020204" pitchFamily="34" charset="0"/>
                <a:ea typeface="Source Sans Pro" panose="020B0503030403020204" pitchFamily="34" charset="0"/>
              </a:rPr>
              <a:t>70 member organizations (120 individuals) </a:t>
            </a:r>
            <a:r>
              <a:rPr lang="en-US" dirty="0">
                <a:solidFill>
                  <a:srgbClr val="403F41"/>
                </a:solidFill>
                <a:latin typeface="Source Sans Pro" panose="020B0503030403020204" pitchFamily="34" charset="0"/>
                <a:ea typeface="Source Sans Pro" panose="020B0503030403020204" pitchFamily="34" charset="0"/>
              </a:rPr>
              <a:t>representing  academia, public health, advocacy/survivorship advocacy/survivorship groups, professional societies, industry, training and government agencies</a:t>
            </a:r>
          </a:p>
        </p:txBody>
      </p:sp>
      <p:sp>
        <p:nvSpPr>
          <p:cNvPr id="31" name="Slide Number Placeholder 13">
            <a:extLst>
              <a:ext uri="{FF2B5EF4-FFF2-40B4-BE49-F238E27FC236}">
                <a16:creationId xmlns:a16="http://schemas.microsoft.com/office/drawing/2014/main" id="{E0530EA9-263D-A442-988E-BAB3120B3097}"/>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10</a:t>
            </a:fld>
            <a:r>
              <a:rPr lang="en-US" dirty="0"/>
              <a:t> / 2020 NNRT Program</a:t>
            </a:r>
          </a:p>
        </p:txBody>
      </p:sp>
    </p:spTree>
    <p:extLst>
      <p:ext uri="{BB962C8B-B14F-4D97-AF65-F5344CB8AC3E}">
        <p14:creationId xmlns:p14="http://schemas.microsoft.com/office/powerpoint/2010/main" val="575104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71D4-7A07-4D08-B875-1074D782033B}"/>
              </a:ext>
            </a:extLst>
          </p:cNvPr>
          <p:cNvSpPr>
            <a:spLocks noGrp="1"/>
          </p:cNvSpPr>
          <p:nvPr>
            <p:ph type="title"/>
          </p:nvPr>
        </p:nvSpPr>
        <p:spPr>
          <a:xfrm>
            <a:off x="571500" y="584201"/>
            <a:ext cx="11048999" cy="1137110"/>
          </a:xfrm>
        </p:spPr>
        <p:txBody>
          <a:bodyPr>
            <a:normAutofit/>
          </a:bodyPr>
          <a:lstStyle/>
          <a:p>
            <a:r>
              <a:rPr lang="en-US" sz="5400" dirty="0">
                <a:solidFill>
                  <a:srgbClr val="13BDC6"/>
                </a:solidFill>
              </a:rPr>
              <a:t>Task Groups</a:t>
            </a:r>
            <a:endParaRPr lang="en-US" sz="5400" dirty="0"/>
          </a:p>
        </p:txBody>
      </p:sp>
      <p:sp>
        <p:nvSpPr>
          <p:cNvPr id="7" name="Rectangle 6" descr="7th Grade Language Arts Writing | Language Arts Blog">
            <a:extLst>
              <a:ext uri="{FF2B5EF4-FFF2-40B4-BE49-F238E27FC236}">
                <a16:creationId xmlns:a16="http://schemas.microsoft.com/office/drawing/2014/main" id="{143E0005-3D8D-47D0-BF56-54D5792D4483}"/>
              </a:ext>
            </a:extLst>
          </p:cNvPr>
          <p:cNvSpPr/>
          <p:nvPr/>
        </p:nvSpPr>
        <p:spPr>
          <a:xfrm>
            <a:off x="1475964" y="1975357"/>
            <a:ext cx="1635635" cy="1652157"/>
          </a:xfrm>
          <a:prstGeom prst="rect">
            <a:avLst/>
          </a:prstGeom>
          <a:blipFill>
            <a:blip r:embed="rId2">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 name="Group 7">
            <a:extLst>
              <a:ext uri="{FF2B5EF4-FFF2-40B4-BE49-F238E27FC236}">
                <a16:creationId xmlns:a16="http://schemas.microsoft.com/office/drawing/2014/main" id="{A6326E3C-DC94-4C7D-9477-823FE66E489A}"/>
              </a:ext>
            </a:extLst>
          </p:cNvPr>
          <p:cNvGrpSpPr/>
          <p:nvPr/>
        </p:nvGrpSpPr>
        <p:grpSpPr>
          <a:xfrm>
            <a:off x="551967" y="3881560"/>
            <a:ext cx="3652919" cy="1652157"/>
            <a:chOff x="3083894" y="578"/>
            <a:chExt cx="3652919" cy="1652157"/>
          </a:xfrm>
        </p:grpSpPr>
        <p:sp>
          <p:nvSpPr>
            <p:cNvPr id="9" name="Rectangle 8">
              <a:extLst>
                <a:ext uri="{FF2B5EF4-FFF2-40B4-BE49-F238E27FC236}">
                  <a16:creationId xmlns:a16="http://schemas.microsoft.com/office/drawing/2014/main" id="{D77F70B6-5EC6-4CAB-B5EE-61B69B909DC6}"/>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0BE6A8E-2744-4A8A-80B2-9B5A50DAC316}"/>
                </a:ext>
              </a:extLst>
            </p:cNvPr>
            <p:cNvSpPr txBox="1"/>
            <p:nvPr/>
          </p:nvSpPr>
          <p:spPr>
            <a:xfrm>
              <a:off x="3083894" y="578"/>
              <a:ext cx="3652919" cy="1652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kern="1200" dirty="0">
                  <a:latin typeface="Source Sans Pro Semibold" panose="020B0603030403020204" pitchFamily="34" charset="0"/>
                </a:rPr>
                <a:t>Evidence Based Promising Practices</a:t>
              </a:r>
            </a:p>
            <a:p>
              <a:pPr marL="0" lvl="0" indent="0" algn="ctr" defTabSz="1422400">
                <a:lnSpc>
                  <a:spcPct val="90000"/>
                </a:lnSpc>
                <a:spcBef>
                  <a:spcPct val="0"/>
                </a:spcBef>
                <a:spcAft>
                  <a:spcPct val="35000"/>
                </a:spcAft>
                <a:buNone/>
              </a:pPr>
              <a:r>
                <a:rPr lang="en-US" sz="1600" kern="1200" dirty="0">
                  <a:latin typeface="Source Sans Pro" panose="020B0503030403020204" pitchFamily="34" charset="0"/>
                  <a:ea typeface="Source Sans Pro" panose="020B0503030403020204" pitchFamily="34" charset="0"/>
                </a:rPr>
                <a:t>Beth Calhoun, PhD, Med                                   Electra </a:t>
              </a:r>
              <a:r>
                <a:rPr lang="en-US" sz="1600" kern="1200" dirty="0" err="1">
                  <a:latin typeface="Source Sans Pro" panose="020B0503030403020204" pitchFamily="34" charset="0"/>
                  <a:ea typeface="Source Sans Pro" panose="020B0503030403020204" pitchFamily="34" charset="0"/>
                </a:rPr>
                <a:t>P</a:t>
              </a:r>
              <a:r>
                <a:rPr lang="en-US" sz="1600" dirty="0" err="1">
                  <a:latin typeface="Source Sans Pro" panose="020B0503030403020204" pitchFamily="34" charset="0"/>
                  <a:ea typeface="Source Sans Pro" panose="020B0503030403020204" pitchFamily="34" charset="0"/>
                </a:rPr>
                <a:t>askett</a:t>
              </a:r>
              <a:r>
                <a:rPr lang="en-US" sz="1600" dirty="0">
                  <a:latin typeface="Source Sans Pro" panose="020B0503030403020204" pitchFamily="34" charset="0"/>
                  <a:ea typeface="Source Sans Pro" panose="020B0503030403020204" pitchFamily="34" charset="0"/>
                </a:rPr>
                <a:t>, Ph.D. </a:t>
              </a:r>
              <a:endParaRPr lang="en-US" sz="1600" kern="1200" dirty="0">
                <a:latin typeface="Source Sans Pro" panose="020B0503030403020204" pitchFamily="34" charset="0"/>
                <a:ea typeface="Source Sans Pro" panose="020B0503030403020204" pitchFamily="34" charset="0"/>
              </a:endParaRPr>
            </a:p>
          </p:txBody>
        </p:sp>
      </p:grpSp>
      <p:sp>
        <p:nvSpPr>
          <p:cNvPr id="11" name="TextBox 10">
            <a:extLst>
              <a:ext uri="{FF2B5EF4-FFF2-40B4-BE49-F238E27FC236}">
                <a16:creationId xmlns:a16="http://schemas.microsoft.com/office/drawing/2014/main" id="{93E64762-E5A0-4EEE-84F9-B5227A1600BF}"/>
              </a:ext>
            </a:extLst>
          </p:cNvPr>
          <p:cNvSpPr txBox="1"/>
          <p:nvPr/>
        </p:nvSpPr>
        <p:spPr>
          <a:xfrm>
            <a:off x="4392756" y="3881560"/>
            <a:ext cx="3652919" cy="1652157"/>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kern="1200" dirty="0">
                <a:latin typeface="Source Sans Pro Semibold" panose="020B0603030403020204" pitchFamily="34" charset="0"/>
              </a:rPr>
              <a:t>Policy</a:t>
            </a:r>
          </a:p>
          <a:p>
            <a:pPr lvl="0" algn="ctr" defTabSz="1422400">
              <a:lnSpc>
                <a:spcPct val="90000"/>
              </a:lnSpc>
              <a:spcBef>
                <a:spcPct val="0"/>
              </a:spcBef>
              <a:spcAft>
                <a:spcPct val="35000"/>
              </a:spcAft>
            </a:pPr>
            <a:r>
              <a:rPr lang="en-US" sz="1600" dirty="0">
                <a:latin typeface="Source Sans Pro" panose="020B0503030403020204" pitchFamily="34" charset="0"/>
                <a:ea typeface="Source Sans Pro" panose="020B0503030403020204" pitchFamily="34" charset="0"/>
              </a:rPr>
              <a:t>Elizabeth Franklin, Ph.D., MSW                               Elizabeth Rohan, PhD, MSW</a:t>
            </a:r>
            <a:endParaRPr lang="en-US" sz="1600" kern="1200" dirty="0">
              <a:latin typeface="Source Sans Pro" panose="020B0503030403020204" pitchFamily="34" charset="0"/>
              <a:ea typeface="Source Sans Pro" panose="020B0503030403020204" pitchFamily="34" charset="0"/>
            </a:endParaRPr>
          </a:p>
        </p:txBody>
      </p:sp>
      <p:grpSp>
        <p:nvGrpSpPr>
          <p:cNvPr id="12" name="Group 11">
            <a:extLst>
              <a:ext uri="{FF2B5EF4-FFF2-40B4-BE49-F238E27FC236}">
                <a16:creationId xmlns:a16="http://schemas.microsoft.com/office/drawing/2014/main" id="{B140268F-E376-4250-82EE-0E6538BF5AE2}"/>
              </a:ext>
            </a:extLst>
          </p:cNvPr>
          <p:cNvGrpSpPr/>
          <p:nvPr/>
        </p:nvGrpSpPr>
        <p:grpSpPr>
          <a:xfrm>
            <a:off x="8313059" y="3881560"/>
            <a:ext cx="3652919" cy="1652157"/>
            <a:chOff x="3083894" y="578"/>
            <a:chExt cx="3652919" cy="1652157"/>
          </a:xfrm>
        </p:grpSpPr>
        <p:sp>
          <p:nvSpPr>
            <p:cNvPr id="13" name="Rectangle 12">
              <a:extLst>
                <a:ext uri="{FF2B5EF4-FFF2-40B4-BE49-F238E27FC236}">
                  <a16:creationId xmlns:a16="http://schemas.microsoft.com/office/drawing/2014/main" id="{026A9313-62A3-49C5-9A6C-CC6B54A20961}"/>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66477C9F-A3F2-44FC-AEFA-D3E5E7A1534D}"/>
                </a:ext>
              </a:extLst>
            </p:cNvPr>
            <p:cNvSpPr txBox="1"/>
            <p:nvPr/>
          </p:nvSpPr>
          <p:spPr>
            <a:xfrm>
              <a:off x="3083894" y="578"/>
              <a:ext cx="3652919" cy="1652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kern="1200" dirty="0">
                  <a:latin typeface="Source Sans Pro Semibold" panose="020B0603030403020204" pitchFamily="34" charset="0"/>
                </a:rPr>
                <a:t>Workforce Development</a:t>
              </a:r>
            </a:p>
            <a:p>
              <a:pPr lvl="0" algn="ctr" defTabSz="1422400">
                <a:lnSpc>
                  <a:spcPct val="90000"/>
                </a:lnSpc>
                <a:spcBef>
                  <a:spcPct val="0"/>
                </a:spcBef>
                <a:spcAft>
                  <a:spcPct val="35000"/>
                </a:spcAft>
              </a:pPr>
              <a:r>
                <a:rPr lang="en-US" sz="1600" dirty="0">
                  <a:latin typeface="Source Sans Pro" panose="020B0503030403020204" pitchFamily="34" charset="0"/>
                  <a:ea typeface="Source Sans Pro" panose="020B0503030403020204" pitchFamily="34" charset="0"/>
                </a:rPr>
                <a:t>Linda Burhansstipanov, MSPH, DrPH</a:t>
              </a:r>
              <a:br>
                <a:rPr lang="en-US" sz="1600" dirty="0">
                  <a:latin typeface="Source Sans Pro" panose="020B0503030403020204" pitchFamily="34" charset="0"/>
                  <a:ea typeface="Source Sans Pro" panose="020B0503030403020204" pitchFamily="34" charset="0"/>
                </a:rPr>
              </a:br>
              <a:r>
                <a:rPr lang="en-US" sz="1600" dirty="0">
                  <a:latin typeface="Source Sans Pro" panose="020B0503030403020204" pitchFamily="34" charset="0"/>
                  <a:ea typeface="Source Sans Pro" panose="020B0503030403020204" pitchFamily="34" charset="0"/>
                </a:rPr>
                <a:t>Patti Valverde, PhD, MPH</a:t>
              </a:r>
              <a:endParaRPr lang="en-US" sz="1600" kern="1200" dirty="0">
                <a:latin typeface="Source Sans Pro" panose="020B0503030403020204" pitchFamily="34" charset="0"/>
                <a:ea typeface="Source Sans Pro" panose="020B0503030403020204" pitchFamily="34" charset="0"/>
              </a:endParaRPr>
            </a:p>
          </p:txBody>
        </p:sp>
      </p:grpSp>
      <p:sp>
        <p:nvSpPr>
          <p:cNvPr id="15" name="Rectangle 14" descr="Paralegal Quiz Aptitude Test">
            <a:extLst>
              <a:ext uri="{FF2B5EF4-FFF2-40B4-BE49-F238E27FC236}">
                <a16:creationId xmlns:a16="http://schemas.microsoft.com/office/drawing/2014/main" id="{7DBF9DBE-1BD9-4BB0-9CE5-7ACB222DDA1F}"/>
              </a:ext>
            </a:extLst>
          </p:cNvPr>
          <p:cNvSpPr/>
          <p:nvPr/>
        </p:nvSpPr>
        <p:spPr>
          <a:xfrm>
            <a:off x="9234506" y="1975359"/>
            <a:ext cx="1810024" cy="1652155"/>
          </a:xfrm>
          <a:prstGeom prst="rect">
            <a:avLst/>
          </a:prstGeom>
          <a:blipFill>
            <a:blip r:embed="rId3">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6" name="Picture 15">
            <a:extLst>
              <a:ext uri="{FF2B5EF4-FFF2-40B4-BE49-F238E27FC236}">
                <a16:creationId xmlns:a16="http://schemas.microsoft.com/office/drawing/2014/main" id="{F690B86B-9CAD-434F-BD0F-BB00184CFC5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955360" y="1975359"/>
            <a:ext cx="2281277" cy="1653926"/>
          </a:xfrm>
          <a:prstGeom prst="rect">
            <a:avLst/>
          </a:prstGeom>
        </p:spPr>
      </p:pic>
      <p:sp>
        <p:nvSpPr>
          <p:cNvPr id="17" name="Slide Number Placeholder 13">
            <a:extLst>
              <a:ext uri="{FF2B5EF4-FFF2-40B4-BE49-F238E27FC236}">
                <a16:creationId xmlns:a16="http://schemas.microsoft.com/office/drawing/2014/main" id="{E73DAD1C-0292-AB4F-953A-EFF897AAFB5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11</a:t>
            </a:fld>
            <a:r>
              <a:rPr lang="en-US" dirty="0"/>
              <a:t> / 2020 NNRT Program</a:t>
            </a:r>
          </a:p>
        </p:txBody>
      </p:sp>
    </p:spTree>
    <p:extLst>
      <p:ext uri="{BB962C8B-B14F-4D97-AF65-F5344CB8AC3E}">
        <p14:creationId xmlns:p14="http://schemas.microsoft.com/office/powerpoint/2010/main" val="340568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99B2-9E83-4E98-A255-72A99BCDA763}"/>
              </a:ext>
            </a:extLst>
          </p:cNvPr>
          <p:cNvSpPr>
            <a:spLocks noGrp="1"/>
          </p:cNvSpPr>
          <p:nvPr>
            <p:ph type="title"/>
          </p:nvPr>
        </p:nvSpPr>
        <p:spPr>
          <a:xfrm>
            <a:off x="571500" y="571500"/>
            <a:ext cx="11048999" cy="1102921"/>
          </a:xfrm>
        </p:spPr>
        <p:txBody>
          <a:bodyPr>
            <a:normAutofit fontScale="90000"/>
          </a:bodyPr>
          <a:lstStyle/>
          <a:p>
            <a:r>
              <a:rPr lang="en-US" sz="4400" dirty="0">
                <a:solidFill>
                  <a:srgbClr val="13BDC6"/>
                </a:solidFill>
              </a:rPr>
              <a:t>Evidence Based Promising Practices                                        Task Group: Accomplishments &amp; Updates</a:t>
            </a:r>
            <a:endParaRPr lang="en-US" sz="4400" dirty="0"/>
          </a:p>
        </p:txBody>
      </p:sp>
      <p:sp>
        <p:nvSpPr>
          <p:cNvPr id="3" name="Content Placeholder 2">
            <a:extLst>
              <a:ext uri="{FF2B5EF4-FFF2-40B4-BE49-F238E27FC236}">
                <a16:creationId xmlns:a16="http://schemas.microsoft.com/office/drawing/2014/main" id="{645EDAEE-31B2-4345-9A5F-DDB6F64EB321}"/>
              </a:ext>
            </a:extLst>
          </p:cNvPr>
          <p:cNvSpPr>
            <a:spLocks noGrp="1"/>
          </p:cNvSpPr>
          <p:nvPr>
            <p:ph sz="quarter" idx="10"/>
          </p:nvPr>
        </p:nvSpPr>
        <p:spPr>
          <a:xfrm>
            <a:off x="571500" y="2135770"/>
            <a:ext cx="7861300" cy="3575713"/>
          </a:xfrm>
        </p:spPr>
        <p:txBody>
          <a:bodyPr/>
          <a:lstStyle/>
          <a:p>
            <a:pPr marL="0" indent="0">
              <a:buNone/>
            </a:pPr>
            <a:r>
              <a:rPr lang="en-US" sz="2000" dirty="0">
                <a:solidFill>
                  <a:srgbClr val="403F41"/>
                </a:solidFill>
              </a:rPr>
              <a:t>Task Group Goal:  </a:t>
            </a:r>
            <a:r>
              <a:rPr lang="en-US" sz="2000" b="0" dirty="0">
                <a:solidFill>
                  <a:srgbClr val="403F41"/>
                </a:solidFill>
                <a:latin typeface="Source Sans Pro" panose="020B0503030403020204" pitchFamily="34" charset="0"/>
                <a:ea typeface="Source Sans Pro" panose="020B0503030403020204" pitchFamily="34" charset="0"/>
              </a:rPr>
              <a:t>Focus is on establishing an evidence based/outcome driven patient navigation model.</a:t>
            </a:r>
          </a:p>
          <a:p>
            <a:pPr marL="0" indent="0">
              <a:buNone/>
            </a:pPr>
            <a:r>
              <a:rPr lang="en-US" sz="2000" dirty="0">
                <a:solidFill>
                  <a:srgbClr val="403F41"/>
                </a:solidFill>
              </a:rPr>
              <a:t>Accomplishments of the Committee: </a:t>
            </a:r>
          </a:p>
          <a:p>
            <a:r>
              <a:rPr lang="en-US" sz="2000" dirty="0">
                <a:solidFill>
                  <a:srgbClr val="403F41"/>
                </a:solidFill>
              </a:rPr>
              <a:t>Accomplishment #1: </a:t>
            </a:r>
            <a:r>
              <a:rPr lang="en-US" sz="2000" b="0" dirty="0">
                <a:solidFill>
                  <a:srgbClr val="403F41"/>
                </a:solidFill>
                <a:latin typeface="Source Sans Pro" panose="020B0503030403020204" pitchFamily="34" charset="0"/>
                <a:ea typeface="Source Sans Pro" panose="020B0503030403020204" pitchFamily="34" charset="0"/>
              </a:rPr>
              <a:t>The Task Group created and to identify metrics and barriers to implementing these metrics. The survey was completed by navigators and navigation program administrators. The                                                                survey was supported by a national navigation organization.                                                                       A total of 778 participants completed the survey. </a:t>
            </a:r>
          </a:p>
          <a:p>
            <a:endParaRPr lang="en-US" sz="2000" dirty="0">
              <a:solidFill>
                <a:srgbClr val="403F41"/>
              </a:solidFill>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9AE99B2C-7942-4FE2-9278-068A655B616E}"/>
              </a:ext>
            </a:extLst>
          </p:cNvPr>
          <p:cNvPicPr>
            <a:picLocks noChangeAspect="1"/>
          </p:cNvPicPr>
          <p:nvPr/>
        </p:nvPicPr>
        <p:blipFill>
          <a:blip r:embed="rId2"/>
          <a:stretch>
            <a:fillRect/>
          </a:stretch>
        </p:blipFill>
        <p:spPr>
          <a:xfrm>
            <a:off x="8788209" y="2135770"/>
            <a:ext cx="2832290" cy="3736495"/>
          </a:xfrm>
          <a:prstGeom prst="rect">
            <a:avLst/>
          </a:prstGeom>
        </p:spPr>
      </p:pic>
      <p:sp>
        <p:nvSpPr>
          <p:cNvPr id="5" name="Slide Number Placeholder 13">
            <a:extLst>
              <a:ext uri="{FF2B5EF4-FFF2-40B4-BE49-F238E27FC236}">
                <a16:creationId xmlns:a16="http://schemas.microsoft.com/office/drawing/2014/main" id="{C2872630-20CA-654E-B10D-941A087CB5B6}"/>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12</a:t>
            </a:fld>
            <a:r>
              <a:rPr lang="en-US" dirty="0"/>
              <a:t> / 2020 NNRT Program</a:t>
            </a:r>
          </a:p>
        </p:txBody>
      </p:sp>
    </p:spTree>
    <p:extLst>
      <p:ext uri="{BB962C8B-B14F-4D97-AF65-F5344CB8AC3E}">
        <p14:creationId xmlns:p14="http://schemas.microsoft.com/office/powerpoint/2010/main" val="767948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488274-B393-48BB-9165-776047B51173}"/>
              </a:ext>
            </a:extLst>
          </p:cNvPr>
          <p:cNvSpPr>
            <a:spLocks noGrp="1"/>
          </p:cNvSpPr>
          <p:nvPr>
            <p:ph sz="quarter" idx="10"/>
          </p:nvPr>
        </p:nvSpPr>
        <p:spPr>
          <a:xfrm>
            <a:off x="571499" y="1915726"/>
            <a:ext cx="11049000" cy="3716244"/>
          </a:xfrm>
        </p:spPr>
        <p:txBody>
          <a:bodyPr/>
          <a:lstStyle/>
          <a:p>
            <a:pPr marL="0" lvl="0" indent="0">
              <a:buNone/>
            </a:pPr>
            <a:r>
              <a:rPr lang="en-US" sz="1900" dirty="0">
                <a:solidFill>
                  <a:srgbClr val="403F41"/>
                </a:solidFill>
                <a:cs typeface="+mn-cs"/>
              </a:rPr>
              <a:t>Accomplishment #2:  A 12 article </a:t>
            </a:r>
            <a:r>
              <a:rPr lang="en-US" sz="1900" b="0" dirty="0">
                <a:solidFill>
                  <a:srgbClr val="403F41"/>
                </a:solidFill>
                <a:latin typeface="Source Sans Pro" panose="020B0503030403020204" pitchFamily="34" charset="0"/>
                <a:ea typeface="Source Sans Pro" panose="020B0503030403020204" pitchFamily="34" charset="0"/>
                <a:cs typeface="+mn-cs"/>
              </a:rPr>
              <a:t>supplement in Cancer is underway that will include analysis of the data collected in the national navigation survey.  Plans are for the supplement to be submitted for peer review in October.</a:t>
            </a:r>
          </a:p>
          <a:p>
            <a:pPr marL="0" lvl="0" indent="0">
              <a:buNone/>
            </a:pPr>
            <a:r>
              <a:rPr lang="en-US" sz="1900" dirty="0">
                <a:solidFill>
                  <a:srgbClr val="403F41"/>
                </a:solidFill>
                <a:cs typeface="+mn-cs"/>
              </a:rPr>
              <a:t>Papers will include:  </a:t>
            </a:r>
          </a:p>
          <a:p>
            <a:pPr lvl="0">
              <a:lnSpc>
                <a:spcPct val="107000"/>
              </a:lnSpc>
              <a:spcBef>
                <a:spcPts val="0"/>
              </a:spcBef>
              <a:buFont typeface="Arial" panose="020B0604020202020204" pitchFamily="34" charset="0"/>
              <a:buChar char="•"/>
            </a:pP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The leading paper will provide the overall description and purpose of the national survey and characteristics of respondents (types of roles, types of organizations) from the programs across the U.S., to describe </a:t>
            </a:r>
            <a:r>
              <a:rPr lang="en-US" sz="1900" u="sng" dirty="0">
                <a:solidFill>
                  <a:srgbClr val="403F41"/>
                </a:solidFill>
                <a:cs typeface="Times New Roman" panose="02020603050405020304" pitchFamily="18" charset="0"/>
              </a:rPr>
              <a:t>what metrics programs report they are collecting across the cancer continuum.</a:t>
            </a:r>
            <a:r>
              <a:rPr lang="en-US" sz="1900" dirty="0">
                <a:solidFill>
                  <a:srgbClr val="403F41"/>
                </a:solidFill>
                <a:cs typeface="Times New Roman" panose="02020603050405020304" pitchFamily="18" charset="0"/>
              </a:rPr>
              <a:t> </a:t>
            </a: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 </a:t>
            </a:r>
          </a:p>
          <a:p>
            <a:pPr lvl="0">
              <a:lnSpc>
                <a:spcPct val="107000"/>
              </a:lnSpc>
              <a:spcBef>
                <a:spcPts val="0"/>
              </a:spcBef>
              <a:buFont typeface="Arial" panose="020B0604020202020204" pitchFamily="34" charset="0"/>
              <a:buChar char="•"/>
            </a:pP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An examination of </a:t>
            </a:r>
            <a:r>
              <a:rPr lang="en-US" sz="1900" u="sng" dirty="0">
                <a:solidFill>
                  <a:srgbClr val="403F41"/>
                </a:solidFill>
                <a:cs typeface="Times New Roman" panose="02020603050405020304" pitchFamily="18" charset="0"/>
              </a:rPr>
              <a:t>predictors of length of time as a navigator (tenure)</a:t>
            </a:r>
            <a:r>
              <a:rPr lang="en-US" sz="1900" u="sng"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 </a:t>
            </a: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including education, type of patient navigator, training type, funding of program type, area of cancer continuum, geography and certification.</a:t>
            </a:r>
          </a:p>
          <a:p>
            <a:pPr lvl="0">
              <a:lnSpc>
                <a:spcPct val="107000"/>
              </a:lnSpc>
              <a:spcBef>
                <a:spcPts val="0"/>
              </a:spcBef>
              <a:spcAft>
                <a:spcPts val="800"/>
              </a:spcAft>
              <a:buFont typeface="Arial" panose="020B0604020202020204" pitchFamily="34" charset="0"/>
              <a:buChar char="•"/>
            </a:pP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A paper on lay/unlicensed navigators that will </a:t>
            </a:r>
            <a:r>
              <a:rPr lang="en-US" sz="1900" u="sng" dirty="0">
                <a:solidFill>
                  <a:srgbClr val="403F41"/>
                </a:solidFill>
                <a:cs typeface="Times New Roman" panose="02020603050405020304" pitchFamily="18" charset="0"/>
              </a:rPr>
              <a:t>differentiate roles and tasks for those who are considered lay vs. those who are licensed health professional navigators </a:t>
            </a:r>
            <a:r>
              <a:rPr lang="en-US" sz="1900" b="0" dirty="0">
                <a:solidFill>
                  <a:srgbClr val="403F41"/>
                </a:solidFill>
                <a:latin typeface="Source Sans Pro" panose="020B0503030403020204" pitchFamily="34" charset="0"/>
                <a:ea typeface="Source Sans Pro" panose="020B0503030403020204" pitchFamily="34" charset="0"/>
                <a:cs typeface="Times New Roman" panose="02020603050405020304" pitchFamily="18" charset="0"/>
              </a:rPr>
              <a:t>across the continuum of care.</a:t>
            </a:r>
          </a:p>
          <a:p>
            <a:endParaRPr lang="en-US" sz="1900" dirty="0">
              <a:solidFill>
                <a:srgbClr val="403F41"/>
              </a:solidFill>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5A3E5EB1-77A2-4A4D-90B1-34B7505C85FC}"/>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13</a:t>
            </a:fld>
            <a:r>
              <a:rPr lang="en-US" dirty="0"/>
              <a:t> / 2020 NNRT Program</a:t>
            </a:r>
          </a:p>
        </p:txBody>
      </p:sp>
      <p:sp>
        <p:nvSpPr>
          <p:cNvPr id="7" name="Title 1">
            <a:extLst>
              <a:ext uri="{FF2B5EF4-FFF2-40B4-BE49-F238E27FC236}">
                <a16:creationId xmlns:a16="http://schemas.microsoft.com/office/drawing/2014/main" id="{C7FD065A-151C-6B44-BD2F-3802EDA051BC}"/>
              </a:ext>
            </a:extLst>
          </p:cNvPr>
          <p:cNvSpPr>
            <a:spLocks noGrp="1"/>
          </p:cNvSpPr>
          <p:nvPr>
            <p:ph type="title"/>
          </p:nvPr>
        </p:nvSpPr>
        <p:spPr>
          <a:xfrm>
            <a:off x="571499" y="571500"/>
            <a:ext cx="11049000" cy="1089104"/>
          </a:xfrm>
        </p:spPr>
        <p:txBody>
          <a:bodyPr>
            <a:normAutofit fontScale="90000"/>
          </a:bodyPr>
          <a:lstStyle/>
          <a:p>
            <a:r>
              <a:rPr lang="en-US" sz="4400" dirty="0">
                <a:solidFill>
                  <a:srgbClr val="13BDC6"/>
                </a:solidFill>
              </a:rPr>
              <a:t>Evidence Based Promising Practices                                         Task Group: Accomplishments &amp; Updates</a:t>
            </a:r>
            <a:endParaRPr lang="en-US" sz="4400" dirty="0"/>
          </a:p>
        </p:txBody>
      </p:sp>
    </p:spTree>
    <p:extLst>
      <p:ext uri="{BB962C8B-B14F-4D97-AF65-F5344CB8AC3E}">
        <p14:creationId xmlns:p14="http://schemas.microsoft.com/office/powerpoint/2010/main" val="922802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D66B30-51A0-44FB-A6DC-2639FE69D562}"/>
              </a:ext>
            </a:extLst>
          </p:cNvPr>
          <p:cNvSpPr/>
          <p:nvPr/>
        </p:nvSpPr>
        <p:spPr>
          <a:xfrm>
            <a:off x="919497" y="2647967"/>
            <a:ext cx="4831146" cy="24087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SzPct val="110000"/>
              <a:buFont typeface="Wingdings" panose="05000000000000000000" pitchFamily="2" charset="2"/>
              <a:buChar char="ü"/>
            </a:pPr>
            <a:r>
              <a:rPr lang="en-US" sz="2000" dirty="0">
                <a:latin typeface="Source Sans Pro" panose="020B0503030403020204" pitchFamily="34" charset="0"/>
                <a:ea typeface="Source Sans Pro" panose="020B0503030403020204" pitchFamily="34" charset="0"/>
              </a:rPr>
              <a:t>Develop case studies of navigation programs across the cancer continuum that have demonstrated </a:t>
            </a:r>
            <a:r>
              <a:rPr lang="en-US" sz="2000" b="1" u="sng" dirty="0">
                <a:latin typeface="Source Sans Pro SemiBold" panose="020B0503030403020204" pitchFamily="34" charset="0"/>
                <a:ea typeface="Source Sans Pro SemiBold" panose="020B0503030403020204" pitchFamily="34" charset="0"/>
              </a:rPr>
              <a:t>financial sustainability</a:t>
            </a:r>
            <a:r>
              <a:rPr lang="en-US" sz="2000" b="1" u="sng" dirty="0">
                <a:latin typeface="Source Sans Pro" panose="020B0503030403020204" pitchFamily="34" charset="0"/>
                <a:ea typeface="Source Sans Pro" panose="020B0503030403020204" pitchFamily="34" charset="0"/>
              </a:rPr>
              <a:t> </a:t>
            </a:r>
            <a:r>
              <a:rPr lang="en-US" sz="2000" dirty="0">
                <a:latin typeface="Source Sans Pro" panose="020B0503030403020204" pitchFamily="34" charset="0"/>
                <a:ea typeface="Source Sans Pro" panose="020B0503030403020204" pitchFamily="34" charset="0"/>
              </a:rPr>
              <a:t>(highlight how this was accomplished)</a:t>
            </a:r>
          </a:p>
        </p:txBody>
      </p:sp>
      <p:sp>
        <p:nvSpPr>
          <p:cNvPr id="5" name="Rectangle 4">
            <a:extLst>
              <a:ext uri="{FF2B5EF4-FFF2-40B4-BE49-F238E27FC236}">
                <a16:creationId xmlns:a16="http://schemas.microsoft.com/office/drawing/2014/main" id="{F79C9FA9-9FB8-401C-880D-7F53C45BE22A}"/>
              </a:ext>
            </a:extLst>
          </p:cNvPr>
          <p:cNvSpPr/>
          <p:nvPr/>
        </p:nvSpPr>
        <p:spPr>
          <a:xfrm>
            <a:off x="6343601" y="2647968"/>
            <a:ext cx="4667298" cy="2408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285750" indent="-285750">
              <a:buFont typeface="Wingdings" panose="05000000000000000000" pitchFamily="2" charset="2"/>
              <a:buChar char="ü"/>
            </a:pPr>
            <a:r>
              <a:rPr lang="en-US" sz="2000" dirty="0">
                <a:latin typeface="Source Sans Pro" panose="020B0503030403020204" pitchFamily="34" charset="0"/>
                <a:ea typeface="Source Sans Pro" panose="020B0503030403020204" pitchFamily="34" charset="0"/>
              </a:rPr>
              <a:t>Develop a multi-media approach to disseminate the case studies</a:t>
            </a:r>
            <a:endParaRPr lang="en-US" sz="2400" dirty="0">
              <a:latin typeface="Source Sans Pro" panose="020B0503030403020204" pitchFamily="34" charset="0"/>
              <a:ea typeface="Source Sans Pro" panose="020B0503030403020204" pitchFamily="34" charset="0"/>
            </a:endParaRPr>
          </a:p>
        </p:txBody>
      </p:sp>
      <p:sp>
        <p:nvSpPr>
          <p:cNvPr id="6" name="Slide Number Placeholder 13">
            <a:extLst>
              <a:ext uri="{FF2B5EF4-FFF2-40B4-BE49-F238E27FC236}">
                <a16:creationId xmlns:a16="http://schemas.microsoft.com/office/drawing/2014/main" id="{90C7165D-AD16-BC4B-914C-B11A39C1912F}"/>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14</a:t>
            </a:fld>
            <a:r>
              <a:rPr lang="en-US" dirty="0"/>
              <a:t> / 2020 NNRT Program</a:t>
            </a:r>
          </a:p>
        </p:txBody>
      </p:sp>
      <p:sp>
        <p:nvSpPr>
          <p:cNvPr id="8" name="Title 1">
            <a:extLst>
              <a:ext uri="{FF2B5EF4-FFF2-40B4-BE49-F238E27FC236}">
                <a16:creationId xmlns:a16="http://schemas.microsoft.com/office/drawing/2014/main" id="{4075B72B-1E78-2641-8997-E0E33322EF98}"/>
              </a:ext>
            </a:extLst>
          </p:cNvPr>
          <p:cNvSpPr>
            <a:spLocks noGrp="1"/>
          </p:cNvSpPr>
          <p:nvPr>
            <p:ph type="title"/>
          </p:nvPr>
        </p:nvSpPr>
        <p:spPr>
          <a:xfrm>
            <a:off x="571500" y="571500"/>
            <a:ext cx="11048999" cy="1102921"/>
          </a:xfrm>
        </p:spPr>
        <p:txBody>
          <a:bodyPr>
            <a:normAutofit fontScale="90000"/>
          </a:bodyPr>
          <a:lstStyle/>
          <a:p>
            <a:r>
              <a:rPr lang="en-US" sz="4400" dirty="0">
                <a:solidFill>
                  <a:srgbClr val="13BDC6"/>
                </a:solidFill>
              </a:rPr>
              <a:t>Evidence Based Promising Practices                                    Task Group:  2021 Goals</a:t>
            </a:r>
            <a:endParaRPr lang="en-US" sz="4400" dirty="0"/>
          </a:p>
        </p:txBody>
      </p:sp>
    </p:spTree>
    <p:extLst>
      <p:ext uri="{BB962C8B-B14F-4D97-AF65-F5344CB8AC3E}">
        <p14:creationId xmlns:p14="http://schemas.microsoft.com/office/powerpoint/2010/main" val="236030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CAB7-94F4-4743-85D6-11DDD3D21448}"/>
              </a:ext>
            </a:extLst>
          </p:cNvPr>
          <p:cNvSpPr>
            <a:spLocks noGrp="1"/>
          </p:cNvSpPr>
          <p:nvPr>
            <p:ph type="title"/>
          </p:nvPr>
        </p:nvSpPr>
        <p:spPr>
          <a:xfrm>
            <a:off x="571500" y="571500"/>
            <a:ext cx="11074400" cy="1102921"/>
          </a:xfrm>
        </p:spPr>
        <p:txBody>
          <a:bodyPr>
            <a:normAutofit fontScale="90000"/>
          </a:bodyPr>
          <a:lstStyle/>
          <a:p>
            <a:r>
              <a:rPr lang="en-US" sz="5400" dirty="0">
                <a:solidFill>
                  <a:srgbClr val="13BDC6"/>
                </a:solidFill>
              </a:rPr>
              <a:t>Policy Task Group: </a:t>
            </a:r>
            <a:br>
              <a:rPr lang="en-US" sz="5400" dirty="0">
                <a:solidFill>
                  <a:srgbClr val="13BDC6"/>
                </a:solidFill>
              </a:rPr>
            </a:br>
            <a:r>
              <a:rPr lang="en-US" sz="5400" dirty="0">
                <a:solidFill>
                  <a:srgbClr val="13BDC6"/>
                </a:solidFill>
              </a:rPr>
              <a:t>Background &amp; Purpose              </a:t>
            </a:r>
            <a:endParaRPr lang="en-US" sz="5400" dirty="0"/>
          </a:p>
        </p:txBody>
      </p:sp>
      <p:pic>
        <p:nvPicPr>
          <p:cNvPr id="10" name="Picture 9" descr="The tower of the city&#10;&#10;Description automatically generated">
            <a:extLst>
              <a:ext uri="{FF2B5EF4-FFF2-40B4-BE49-F238E27FC236}">
                <a16:creationId xmlns:a16="http://schemas.microsoft.com/office/drawing/2014/main" id="{86DF40BD-72F5-4F5D-9996-96CD206D1FF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l="18422" t="12593" r="945" b="3071"/>
          <a:stretch/>
        </p:blipFill>
        <p:spPr>
          <a:xfrm>
            <a:off x="558800" y="1943100"/>
            <a:ext cx="11074400" cy="3760604"/>
          </a:xfrm>
          <a:prstGeom prst="rect">
            <a:avLst/>
          </a:prstGeom>
        </p:spPr>
      </p:pic>
      <p:sp>
        <p:nvSpPr>
          <p:cNvPr id="7" name="Rectangle 6">
            <a:extLst>
              <a:ext uri="{FF2B5EF4-FFF2-40B4-BE49-F238E27FC236}">
                <a16:creationId xmlns:a16="http://schemas.microsoft.com/office/drawing/2014/main" id="{68E5BF88-E731-6C4F-B99A-E1D8A2033EFF}"/>
              </a:ext>
            </a:extLst>
          </p:cNvPr>
          <p:cNvSpPr/>
          <p:nvPr/>
        </p:nvSpPr>
        <p:spPr>
          <a:xfrm>
            <a:off x="558800" y="1943100"/>
            <a:ext cx="7835900" cy="3760604"/>
          </a:xfrm>
          <a:prstGeom prst="rect">
            <a:avLst/>
          </a:prstGeom>
          <a:gradFill>
            <a:gsLst>
              <a:gs pos="15000">
                <a:schemeClr val="tx2">
                  <a:lumMod val="40000"/>
                  <a:lumOff val="60000"/>
                  <a:alpha val="72000"/>
                </a:schemeClr>
              </a:gs>
              <a:gs pos="100000">
                <a:schemeClr val="tx2">
                  <a:lumMod val="20000"/>
                  <a:lumOff val="80000"/>
                  <a:alpha val="0"/>
                </a:schemeClr>
              </a:gs>
              <a:gs pos="78000">
                <a:schemeClr val="tx2">
                  <a:lumMod val="40000"/>
                  <a:lumOff val="60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00E4ED-390E-4FB9-B680-66EAEF896D15}"/>
              </a:ext>
            </a:extLst>
          </p:cNvPr>
          <p:cNvSpPr/>
          <p:nvPr/>
        </p:nvSpPr>
        <p:spPr>
          <a:xfrm>
            <a:off x="1064986" y="2700017"/>
            <a:ext cx="7113813" cy="2246769"/>
          </a:xfrm>
          <a:prstGeom prst="rect">
            <a:avLst/>
          </a:prstGeom>
        </p:spPr>
        <p:txBody>
          <a:bodyPr wrap="square">
            <a:spAutoFit/>
          </a:bodyPr>
          <a:lstStyle/>
          <a:p>
            <a:r>
              <a:rPr lang="en-US" sz="2800" dirty="0">
                <a:solidFill>
                  <a:schemeClr val="bg1"/>
                </a:solidFill>
              </a:rPr>
              <a:t>The Policy Task Group is composed of diverse stakeholders who utilize evidence and engage in initiatives to support the sustainability of the profession of navigation including but not limited to advocacy for reimbursement.</a:t>
            </a:r>
          </a:p>
        </p:txBody>
      </p:sp>
      <p:sp>
        <p:nvSpPr>
          <p:cNvPr id="6" name="Slide Number Placeholder 13">
            <a:extLst>
              <a:ext uri="{FF2B5EF4-FFF2-40B4-BE49-F238E27FC236}">
                <a16:creationId xmlns:a16="http://schemas.microsoft.com/office/drawing/2014/main" id="{2C5FD6E2-B9BF-EF4D-9E0F-A0B85BFFF6FA}"/>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15</a:t>
            </a:fld>
            <a:r>
              <a:rPr lang="en-US" dirty="0"/>
              <a:t> / 2020 NNRT Program</a:t>
            </a:r>
          </a:p>
        </p:txBody>
      </p:sp>
    </p:spTree>
    <p:extLst>
      <p:ext uri="{BB962C8B-B14F-4D97-AF65-F5344CB8AC3E}">
        <p14:creationId xmlns:p14="http://schemas.microsoft.com/office/powerpoint/2010/main" val="203067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ACAB7-94F4-4743-85D6-11DDD3D21448}"/>
              </a:ext>
            </a:extLst>
          </p:cNvPr>
          <p:cNvSpPr>
            <a:spLocks noGrp="1"/>
          </p:cNvSpPr>
          <p:nvPr>
            <p:ph type="title"/>
          </p:nvPr>
        </p:nvSpPr>
        <p:spPr/>
        <p:txBody>
          <a:bodyPr>
            <a:noAutofit/>
          </a:bodyPr>
          <a:lstStyle/>
          <a:p>
            <a:r>
              <a:rPr lang="en-US" sz="4800" dirty="0">
                <a:solidFill>
                  <a:srgbClr val="13BDC6"/>
                </a:solidFill>
              </a:rPr>
              <a:t>Policy Task Group:                    Accomplishments &amp; 2021 Goals</a:t>
            </a:r>
            <a:endParaRPr lang="en-US" sz="4800" dirty="0"/>
          </a:p>
        </p:txBody>
      </p:sp>
      <p:pic>
        <p:nvPicPr>
          <p:cNvPr id="10" name="Picture 6" descr="Patient Navigation in Cancer Care - A Review of Payment Models for a Sustainable  Future - National Navigation Roundtable">
            <a:extLst>
              <a:ext uri="{FF2B5EF4-FFF2-40B4-BE49-F238E27FC236}">
                <a16:creationId xmlns:a16="http://schemas.microsoft.com/office/drawing/2014/main" id="{B46E97E2-D9B7-4AA7-96A5-717A87AEF6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8529" y="2270525"/>
            <a:ext cx="2371217" cy="30695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ancer">
            <a:extLst>
              <a:ext uri="{FF2B5EF4-FFF2-40B4-BE49-F238E27FC236}">
                <a16:creationId xmlns:a16="http://schemas.microsoft.com/office/drawing/2014/main" id="{29707889-AA08-4209-A4D0-437956013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297" y="2270525"/>
            <a:ext cx="2379472" cy="322843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B5BE9F52-01E8-40D0-B6D1-7C64DC096A62}"/>
              </a:ext>
            </a:extLst>
          </p:cNvPr>
          <p:cNvCxnSpPr>
            <a:cxnSpLocks/>
          </p:cNvCxnSpPr>
          <p:nvPr/>
        </p:nvCxnSpPr>
        <p:spPr>
          <a:xfrm>
            <a:off x="3092211" y="1995238"/>
            <a:ext cx="0" cy="3344823"/>
          </a:xfrm>
          <a:prstGeom prst="line">
            <a:avLst/>
          </a:prstGeom>
          <a:ln w="57150" cmpd="sng">
            <a:solidFill>
              <a:schemeClr val="accent3"/>
            </a:solidFill>
          </a:ln>
        </p:spPr>
        <p:style>
          <a:lnRef idx="3">
            <a:schemeClr val="accent3"/>
          </a:lnRef>
          <a:fillRef idx="0">
            <a:schemeClr val="accent3"/>
          </a:fillRef>
          <a:effectRef idx="2">
            <a:schemeClr val="accent3"/>
          </a:effectRef>
          <a:fontRef idx="minor">
            <a:schemeClr val="tx1"/>
          </a:fontRef>
        </p:style>
      </p:cxnSp>
      <p:sp>
        <p:nvSpPr>
          <p:cNvPr id="3" name="Slide Number Placeholder 2">
            <a:extLst>
              <a:ext uri="{FF2B5EF4-FFF2-40B4-BE49-F238E27FC236}">
                <a16:creationId xmlns:a16="http://schemas.microsoft.com/office/drawing/2014/main" id="{FED726D5-E183-437C-AC05-886C8FB9BAD0}"/>
              </a:ext>
            </a:extLst>
          </p:cNvPr>
          <p:cNvSpPr>
            <a:spLocks noGrp="1"/>
          </p:cNvSpPr>
          <p:nvPr>
            <p:ph type="sldNum" sz="quarter" idx="4"/>
          </p:nvPr>
        </p:nvSpPr>
        <p:spPr/>
        <p:txBody>
          <a:bodyPr/>
          <a:lstStyle/>
          <a:p>
            <a:fld id="{516821A8-9BF0-B347-B061-E39936490533}" type="slidenum">
              <a:rPr lang="en-US" smtClean="0"/>
              <a:pPr/>
              <a:t>16</a:t>
            </a:fld>
            <a:r>
              <a:rPr lang="en-US"/>
              <a:t> / 2020 NNRT Program</a:t>
            </a:r>
            <a:endParaRPr lang="en-US" dirty="0"/>
          </a:p>
        </p:txBody>
      </p:sp>
      <p:pic>
        <p:nvPicPr>
          <p:cNvPr id="7" name="Picture 8" descr="ROI Formula, Calculation, and Examples of Return on Investment">
            <a:extLst>
              <a:ext uri="{FF2B5EF4-FFF2-40B4-BE49-F238E27FC236}">
                <a16:creationId xmlns:a16="http://schemas.microsoft.com/office/drawing/2014/main" id="{EA6DBAA9-5038-4958-99FB-58D0AB7887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98590" y="2539867"/>
            <a:ext cx="2890144" cy="1985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0993DD-474F-4403-A44C-4CAF90142347}"/>
              </a:ext>
            </a:extLst>
          </p:cNvPr>
          <p:cNvPicPr>
            <a:picLocks noChangeAspect="1"/>
          </p:cNvPicPr>
          <p:nvPr/>
        </p:nvPicPr>
        <p:blipFill>
          <a:blip r:embed="rId5"/>
          <a:stretch>
            <a:fillRect/>
          </a:stretch>
        </p:blipFill>
        <p:spPr>
          <a:xfrm>
            <a:off x="9165319" y="2726726"/>
            <a:ext cx="2890144" cy="1881846"/>
          </a:xfrm>
          <a:prstGeom prst="rect">
            <a:avLst/>
          </a:prstGeom>
        </p:spPr>
      </p:pic>
      <p:cxnSp>
        <p:nvCxnSpPr>
          <p:cNvPr id="9" name="Straight Connector 8">
            <a:extLst>
              <a:ext uri="{FF2B5EF4-FFF2-40B4-BE49-F238E27FC236}">
                <a16:creationId xmlns:a16="http://schemas.microsoft.com/office/drawing/2014/main" id="{6DDDB038-C52F-4976-A51A-8D357FE7F42F}"/>
              </a:ext>
            </a:extLst>
          </p:cNvPr>
          <p:cNvCxnSpPr>
            <a:cxnSpLocks/>
            <a:stCxn id="2" idx="2"/>
          </p:cNvCxnSpPr>
          <p:nvPr/>
        </p:nvCxnSpPr>
        <p:spPr>
          <a:xfrm>
            <a:off x="6096000" y="1995238"/>
            <a:ext cx="0" cy="3344823"/>
          </a:xfrm>
          <a:prstGeom prst="line">
            <a:avLst/>
          </a:prstGeom>
          <a:ln w="57150" cmpd="sng">
            <a:solidFill>
              <a:schemeClr val="accent3"/>
            </a:solidFill>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B3DE83EC-2431-42BC-99DA-1784D4DFB96A}"/>
              </a:ext>
            </a:extLst>
          </p:cNvPr>
          <p:cNvCxnSpPr>
            <a:cxnSpLocks/>
          </p:cNvCxnSpPr>
          <p:nvPr/>
        </p:nvCxnSpPr>
        <p:spPr>
          <a:xfrm>
            <a:off x="9061812" y="1995237"/>
            <a:ext cx="0" cy="3344824"/>
          </a:xfrm>
          <a:prstGeom prst="line">
            <a:avLst/>
          </a:prstGeom>
          <a:ln w="57150" cmpd="sng">
            <a:solidFill>
              <a:schemeClr val="accent3"/>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2639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452539" y="685306"/>
            <a:ext cx="11048999" cy="1164933"/>
          </a:xfrm>
        </p:spPr>
        <p:txBody>
          <a:bodyPr>
            <a:noAutofit/>
          </a:bodyPr>
          <a:lstStyle/>
          <a:p>
            <a:r>
              <a:rPr lang="en-US" sz="4400" dirty="0">
                <a:solidFill>
                  <a:srgbClr val="13BDC6"/>
                </a:solidFill>
              </a:rPr>
              <a:t>Workforce Development Task Group                                            Accomplishments and Updates</a:t>
            </a:r>
            <a:endParaRPr lang="en-US" sz="4400" dirty="0"/>
          </a:p>
        </p:txBody>
      </p:sp>
      <p:sp>
        <p:nvSpPr>
          <p:cNvPr id="4" name="Content Placeholder 3">
            <a:extLst>
              <a:ext uri="{FF2B5EF4-FFF2-40B4-BE49-F238E27FC236}">
                <a16:creationId xmlns:a16="http://schemas.microsoft.com/office/drawing/2014/main" id="{94F3BC60-FEDE-490F-9172-19D23A94D92E}"/>
              </a:ext>
            </a:extLst>
          </p:cNvPr>
          <p:cNvSpPr txBox="1">
            <a:spLocks/>
          </p:cNvSpPr>
          <p:nvPr/>
        </p:nvSpPr>
        <p:spPr>
          <a:xfrm>
            <a:off x="617882" y="2095018"/>
            <a:ext cx="5359157" cy="3344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403F41"/>
              </a:buClr>
              <a:buSzPct val="100000"/>
              <a:buFont typeface="Wingdings" pitchFamily="2" charset="2"/>
              <a:buChar char="ü"/>
              <a:defRPr/>
            </a:pPr>
            <a:r>
              <a:rPr kumimoji="0" lang="en-US" sz="2400" b="0" i="0" u="none" strike="noStrike" kern="1200" cap="none" spc="0" normalizeH="0" baseline="0" noProof="0" dirty="0">
                <a:ln>
                  <a:noFill/>
                </a:ln>
                <a:solidFill>
                  <a:srgbClr val="403F41"/>
                </a:solidFill>
                <a:effectLst/>
                <a:uLnTx/>
                <a:uFillTx/>
                <a:latin typeface="Source Sans Pro" panose="020B0503030403020204" pitchFamily="34" charset="0"/>
                <a:ea typeface="Source Sans Pro" panose="020B0503030403020204" pitchFamily="34" charset="0"/>
              </a:rPr>
              <a:t>Published a commentary in Cancer on competency-based PN training (Sep 2019)</a:t>
            </a:r>
          </a:p>
          <a:p>
            <a:pPr marL="457200" indent="-457200">
              <a:buClr>
                <a:srgbClr val="403F41"/>
              </a:buClr>
              <a:buSzPct val="100000"/>
              <a:buFont typeface="Wingdings" pitchFamily="2" charset="2"/>
              <a:buChar char="ü"/>
              <a:defRPr/>
            </a:pPr>
            <a:r>
              <a:rPr kumimoji="0" lang="en-US" sz="2400" b="0" i="0" u="none" strike="noStrike" kern="1200" cap="none" spc="0" normalizeH="0" baseline="0" noProof="0" dirty="0">
                <a:ln>
                  <a:noFill/>
                </a:ln>
                <a:solidFill>
                  <a:srgbClr val="403F41"/>
                </a:solidFill>
                <a:effectLst/>
                <a:uLnTx/>
                <a:uFillTx/>
                <a:latin typeface="Source Sans Pro" panose="020B0503030403020204" pitchFamily="34" charset="0"/>
                <a:ea typeface="Source Sans Pro" panose="020B0503030403020204" pitchFamily="34" charset="0"/>
              </a:rPr>
              <a:t>Created a consensus list of PN competencies</a:t>
            </a:r>
          </a:p>
          <a:p>
            <a:pPr marL="457200" indent="-457200">
              <a:buClr>
                <a:srgbClr val="403F41"/>
              </a:buClr>
              <a:buSzPct val="100000"/>
              <a:buFont typeface="Wingdings" pitchFamily="2" charset="2"/>
              <a:buChar char="ü"/>
              <a:defRPr/>
            </a:pPr>
            <a:r>
              <a:rPr kumimoji="0" lang="en-US" sz="2400" b="0" i="0" u="none" strike="noStrike" kern="1200" cap="none" spc="0" normalizeH="0" baseline="0" noProof="0" dirty="0">
                <a:ln>
                  <a:noFill/>
                </a:ln>
                <a:solidFill>
                  <a:srgbClr val="403F41"/>
                </a:solidFill>
                <a:effectLst/>
                <a:uLnTx/>
                <a:uFillTx/>
                <a:latin typeface="Source Sans Pro" panose="020B0503030403020204" pitchFamily="34" charset="0"/>
                <a:ea typeface="Source Sans Pro" panose="020B0503030403020204" pitchFamily="34" charset="0"/>
              </a:rPr>
              <a:t>Created a job description based on competencies</a:t>
            </a:r>
          </a:p>
          <a:p>
            <a:pPr marL="457200" indent="-457200">
              <a:buClr>
                <a:srgbClr val="403F41"/>
              </a:buClr>
              <a:buSzPct val="100000"/>
              <a:buFont typeface="Wingdings" pitchFamily="2" charset="2"/>
              <a:buChar char="ü"/>
              <a:defRPr/>
            </a:pPr>
            <a:r>
              <a:rPr kumimoji="0" lang="en-US" sz="2400" b="0" i="0" u="none" strike="noStrike" kern="1200" cap="none" spc="0" normalizeH="0" baseline="0" noProof="0" dirty="0">
                <a:ln>
                  <a:noFill/>
                </a:ln>
                <a:solidFill>
                  <a:srgbClr val="403F41"/>
                </a:solidFill>
                <a:effectLst/>
                <a:uLnTx/>
                <a:uFillTx/>
                <a:latin typeface="Source Sans Pro" panose="020B0503030403020204" pitchFamily="34" charset="0"/>
                <a:ea typeface="Source Sans Pro" panose="020B0503030403020204" pitchFamily="34" charset="0"/>
              </a:rPr>
              <a:t>Developed one-page fact sheet</a:t>
            </a:r>
          </a:p>
        </p:txBody>
      </p:sp>
      <p:pic>
        <p:nvPicPr>
          <p:cNvPr id="5" name="Picture 4">
            <a:extLst>
              <a:ext uri="{FF2B5EF4-FFF2-40B4-BE49-F238E27FC236}">
                <a16:creationId xmlns:a16="http://schemas.microsoft.com/office/drawing/2014/main" id="{5FFE8F77-59B0-4897-B048-3DE5013A8A19}"/>
              </a:ext>
            </a:extLst>
          </p:cNvPr>
          <p:cNvPicPr>
            <a:picLocks noChangeAspect="1"/>
          </p:cNvPicPr>
          <p:nvPr/>
        </p:nvPicPr>
        <p:blipFill>
          <a:blip r:embed="rId2"/>
          <a:stretch>
            <a:fillRect/>
          </a:stretch>
        </p:blipFill>
        <p:spPr>
          <a:xfrm>
            <a:off x="6435280" y="2095018"/>
            <a:ext cx="5138838" cy="2406404"/>
          </a:xfrm>
          <a:prstGeom prst="rect">
            <a:avLst/>
          </a:prstGeom>
        </p:spPr>
      </p:pic>
      <p:sp>
        <p:nvSpPr>
          <p:cNvPr id="6" name="Slide Number Placeholder 13">
            <a:extLst>
              <a:ext uri="{FF2B5EF4-FFF2-40B4-BE49-F238E27FC236}">
                <a16:creationId xmlns:a16="http://schemas.microsoft.com/office/drawing/2014/main" id="{5B38C6EE-DB97-7442-9169-72E3CF3A9134}"/>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17</a:t>
            </a:fld>
            <a:r>
              <a:rPr lang="en-US" dirty="0"/>
              <a:t> / 2020 NNRT Program</a:t>
            </a:r>
          </a:p>
        </p:txBody>
      </p:sp>
    </p:spTree>
    <p:extLst>
      <p:ext uri="{BB962C8B-B14F-4D97-AF65-F5344CB8AC3E}">
        <p14:creationId xmlns:p14="http://schemas.microsoft.com/office/powerpoint/2010/main" val="349526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777922" y="1967696"/>
            <a:ext cx="9623378" cy="3184057"/>
          </a:xfrm>
        </p:spPr>
        <p:txBody>
          <a:bodyPr/>
          <a:lstStyle/>
          <a:p>
            <a:r>
              <a:rPr lang="en-US" sz="2800" b="0" dirty="0">
                <a:solidFill>
                  <a:srgbClr val="403F41"/>
                </a:solidFill>
                <a:latin typeface="Source Sans Pro" panose="020B0503030403020204" pitchFamily="34" charset="0"/>
                <a:ea typeface="Source Sans Pro" panose="020B0503030403020204" pitchFamily="34" charset="0"/>
              </a:rPr>
              <a:t>Ad hoc writing group for analysis and manuscript on PN supervision and training for Cancer supplement</a:t>
            </a:r>
          </a:p>
          <a:p>
            <a:r>
              <a:rPr lang="en-US" sz="2800" b="0" dirty="0">
                <a:solidFill>
                  <a:srgbClr val="403F41"/>
                </a:solidFill>
                <a:latin typeface="Source Sans Pro" panose="020B0503030403020204" pitchFamily="34" charset="0"/>
                <a:ea typeface="Source Sans Pro" panose="020B0503030403020204" pitchFamily="34" charset="0"/>
              </a:rPr>
              <a:t>Ad hoc group to develop, implement, analyze and write up COVID19 and PN manuscript</a:t>
            </a:r>
          </a:p>
          <a:p>
            <a:r>
              <a:rPr lang="en-US" sz="2800" b="0" dirty="0">
                <a:solidFill>
                  <a:srgbClr val="403F41"/>
                </a:solidFill>
                <a:latin typeface="Source Sans Pro" panose="020B0503030403020204" pitchFamily="34" charset="0"/>
                <a:ea typeface="Source Sans Pro" panose="020B0503030403020204" pitchFamily="34" charset="0"/>
              </a:rPr>
              <a:t>Continued to meet during COVID19</a:t>
            </a:r>
          </a:p>
          <a:p>
            <a:r>
              <a:rPr lang="en-US" sz="2800" b="0" dirty="0">
                <a:solidFill>
                  <a:srgbClr val="403F41"/>
                </a:solidFill>
                <a:latin typeface="Source Sans Pro" panose="020B0503030403020204" pitchFamily="34" charset="0"/>
                <a:ea typeface="Source Sans Pro" panose="020B0503030403020204" pitchFamily="34" charset="0"/>
              </a:rPr>
              <a:t>Creating the Workforce TG section of strategic plan</a:t>
            </a:r>
          </a:p>
          <a:p>
            <a:endParaRPr lang="en-US" sz="2000" b="0" dirty="0">
              <a:solidFill>
                <a:srgbClr val="403F41"/>
              </a:solidFill>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17559CB6-8897-B14D-B4FA-A2D398A04ECD}"/>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18</a:t>
            </a:fld>
            <a:r>
              <a:rPr lang="en-US" dirty="0"/>
              <a:t> / 2020 NNRT Program</a:t>
            </a:r>
          </a:p>
        </p:txBody>
      </p:sp>
      <p:sp>
        <p:nvSpPr>
          <p:cNvPr id="11" name="Title 1">
            <a:extLst>
              <a:ext uri="{FF2B5EF4-FFF2-40B4-BE49-F238E27FC236}">
                <a16:creationId xmlns:a16="http://schemas.microsoft.com/office/drawing/2014/main" id="{E7F0B87F-1BD3-244B-BDE3-F6F98F148645}"/>
              </a:ext>
            </a:extLst>
          </p:cNvPr>
          <p:cNvSpPr txBox="1">
            <a:spLocks/>
          </p:cNvSpPr>
          <p:nvPr/>
        </p:nvSpPr>
        <p:spPr>
          <a:xfrm>
            <a:off x="571500" y="632870"/>
            <a:ext cx="11048999" cy="116493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6000" b="0" i="0" kern="1200">
                <a:solidFill>
                  <a:srgbClr val="403F41"/>
                </a:solidFill>
                <a:latin typeface="Dense" panose="02000000000000000000" pitchFamily="2" charset="77"/>
                <a:ea typeface="Source Sans Pro SemiBold" panose="020B0503030403020204" pitchFamily="34" charset="0"/>
                <a:cs typeface="Arial" charset="0"/>
              </a:defRPr>
            </a:lvl1pPr>
          </a:lstStyle>
          <a:p>
            <a:r>
              <a:rPr lang="en-US" sz="4800" dirty="0">
                <a:solidFill>
                  <a:srgbClr val="13BDC6"/>
                </a:solidFill>
              </a:rPr>
              <a:t>Workforce Development Task Group: Accomplishments and Updates</a:t>
            </a:r>
            <a:endParaRPr lang="en-US" sz="4800" dirty="0"/>
          </a:p>
        </p:txBody>
      </p:sp>
    </p:spTree>
    <p:extLst>
      <p:ext uri="{BB962C8B-B14F-4D97-AF65-F5344CB8AC3E}">
        <p14:creationId xmlns:p14="http://schemas.microsoft.com/office/powerpoint/2010/main" val="3980085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571500" y="580900"/>
            <a:ext cx="11048999" cy="1068996"/>
          </a:xfrm>
        </p:spPr>
        <p:txBody>
          <a:bodyPr>
            <a:normAutofit fontScale="90000"/>
          </a:bodyPr>
          <a:lstStyle/>
          <a:p>
            <a:r>
              <a:rPr lang="en-US" sz="4400" dirty="0">
                <a:solidFill>
                  <a:srgbClr val="13BDC6"/>
                </a:solidFill>
              </a:rPr>
              <a:t>Workforce Development Task Group:                                    2021 Goals</a:t>
            </a:r>
            <a:endParaRPr lang="en-US" sz="4400" dirty="0"/>
          </a:p>
        </p:txBody>
      </p:sp>
      <p:grpSp>
        <p:nvGrpSpPr>
          <p:cNvPr id="16" name="Group 15">
            <a:extLst>
              <a:ext uri="{FF2B5EF4-FFF2-40B4-BE49-F238E27FC236}">
                <a16:creationId xmlns:a16="http://schemas.microsoft.com/office/drawing/2014/main" id="{B5E09EE5-6F97-4325-AD16-54CFF0106639}"/>
              </a:ext>
            </a:extLst>
          </p:cNvPr>
          <p:cNvGrpSpPr/>
          <p:nvPr/>
        </p:nvGrpSpPr>
        <p:grpSpPr>
          <a:xfrm>
            <a:off x="570906" y="1980653"/>
            <a:ext cx="11050188" cy="740565"/>
            <a:chOff x="221214" y="2685"/>
            <a:chExt cx="3962176" cy="2377306"/>
          </a:xfrm>
        </p:grpSpPr>
        <p:sp>
          <p:nvSpPr>
            <p:cNvPr id="26" name="Rectangle 25">
              <a:extLst>
                <a:ext uri="{FF2B5EF4-FFF2-40B4-BE49-F238E27FC236}">
                  <a16:creationId xmlns:a16="http://schemas.microsoft.com/office/drawing/2014/main" id="{9A7ACEDE-29C7-46B7-8F33-103E744D5FC0}"/>
                </a:ext>
              </a:extLst>
            </p:cNvPr>
            <p:cNvSpPr/>
            <p:nvPr/>
          </p:nvSpPr>
          <p:spPr>
            <a:xfrm>
              <a:off x="221214" y="2685"/>
              <a:ext cx="3962176" cy="2377306"/>
            </a:xfrm>
            <a:prstGeom prst="rect">
              <a:avLst/>
            </a:pr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endParaRPr lang="en-US"/>
            </a:p>
          </p:txBody>
        </p:sp>
        <p:sp>
          <p:nvSpPr>
            <p:cNvPr id="27" name="TextBox 26">
              <a:extLst>
                <a:ext uri="{FF2B5EF4-FFF2-40B4-BE49-F238E27FC236}">
                  <a16:creationId xmlns:a16="http://schemas.microsoft.com/office/drawing/2014/main" id="{83BE458A-CF6A-4F61-B0C3-791D7A10A14A}"/>
                </a:ext>
              </a:extLst>
            </p:cNvPr>
            <p:cNvSpPr txBox="1"/>
            <p:nvPr/>
          </p:nvSpPr>
          <p:spPr>
            <a:xfrm>
              <a:off x="221214" y="2685"/>
              <a:ext cx="3962176" cy="23773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342900" lvl="0" indent="-342900" defTabSz="1333500">
                <a:lnSpc>
                  <a:spcPct val="90000"/>
                </a:lnSpc>
                <a:spcBef>
                  <a:spcPct val="0"/>
                </a:spcBef>
                <a:spcAft>
                  <a:spcPct val="35000"/>
                </a:spcAft>
                <a:buFont typeface="Wingdings" panose="05000000000000000000" pitchFamily="2" charset="2"/>
                <a:buChar char="ü"/>
              </a:pPr>
              <a:r>
                <a:rPr lang="en-US" sz="2000" kern="1200" dirty="0">
                  <a:latin typeface="Source Sans Pro" panose="020B0503030403020204" pitchFamily="34" charset="0"/>
                  <a:ea typeface="Source Sans Pro" panose="020B0503030403020204" pitchFamily="34" charset="0"/>
                </a:rPr>
                <a:t>Trainings (Resources and Tools)</a:t>
              </a:r>
            </a:p>
          </p:txBody>
        </p:sp>
      </p:grpSp>
      <p:grpSp>
        <p:nvGrpSpPr>
          <p:cNvPr id="17" name="Group 16">
            <a:extLst>
              <a:ext uri="{FF2B5EF4-FFF2-40B4-BE49-F238E27FC236}">
                <a16:creationId xmlns:a16="http://schemas.microsoft.com/office/drawing/2014/main" id="{672DECDC-D367-464E-9E9C-7B699700E3E6}"/>
              </a:ext>
            </a:extLst>
          </p:cNvPr>
          <p:cNvGrpSpPr/>
          <p:nvPr/>
        </p:nvGrpSpPr>
        <p:grpSpPr>
          <a:xfrm>
            <a:off x="570906" y="2937511"/>
            <a:ext cx="11050188" cy="740565"/>
            <a:chOff x="4579608" y="2685"/>
            <a:chExt cx="3962176" cy="2377306"/>
          </a:xfrm>
        </p:grpSpPr>
        <p:sp>
          <p:nvSpPr>
            <p:cNvPr id="24" name="Rectangle 23">
              <a:extLst>
                <a:ext uri="{FF2B5EF4-FFF2-40B4-BE49-F238E27FC236}">
                  <a16:creationId xmlns:a16="http://schemas.microsoft.com/office/drawing/2014/main" id="{65180F20-BB95-4B56-B48B-59C59DCF4BAB}"/>
                </a:ext>
              </a:extLst>
            </p:cNvPr>
            <p:cNvSpPr/>
            <p:nvPr/>
          </p:nvSpPr>
          <p:spPr>
            <a:xfrm>
              <a:off x="4579608" y="2685"/>
              <a:ext cx="3962176" cy="2377306"/>
            </a:xfrm>
            <a:prstGeom prst="rect">
              <a:avLst/>
            </a:prstGeom>
            <a:ln>
              <a:noFill/>
            </a:ln>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txBody>
            <a:bodyPr anchor="ctr" anchorCtr="0"/>
            <a:lstStyle/>
            <a:p>
              <a:endParaRPr lang="en-US"/>
            </a:p>
          </p:txBody>
        </p:sp>
        <p:sp>
          <p:nvSpPr>
            <p:cNvPr id="25" name="TextBox 24">
              <a:extLst>
                <a:ext uri="{FF2B5EF4-FFF2-40B4-BE49-F238E27FC236}">
                  <a16:creationId xmlns:a16="http://schemas.microsoft.com/office/drawing/2014/main" id="{D98994D6-4648-4A69-8590-A0C7A84B5515}"/>
                </a:ext>
              </a:extLst>
            </p:cNvPr>
            <p:cNvSpPr txBox="1"/>
            <p:nvPr/>
          </p:nvSpPr>
          <p:spPr>
            <a:xfrm>
              <a:off x="4579608" y="2685"/>
              <a:ext cx="3962176" cy="23773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342900" lvl="0" indent="-342900" defTabSz="1333500">
                <a:lnSpc>
                  <a:spcPct val="90000"/>
                </a:lnSpc>
                <a:spcBef>
                  <a:spcPct val="0"/>
                </a:spcBef>
                <a:spcAft>
                  <a:spcPct val="35000"/>
                </a:spcAft>
                <a:buFont typeface="Wingdings" panose="05000000000000000000" pitchFamily="2" charset="2"/>
                <a:buChar char="ü"/>
              </a:pPr>
              <a:r>
                <a:rPr lang="en-US" sz="2000" kern="1200" dirty="0">
                  <a:latin typeface="Source Sans Pro" panose="020B0503030403020204" pitchFamily="34" charset="0"/>
                  <a:ea typeface="Source Sans Pro" panose="020B0503030403020204" pitchFamily="34" charset="0"/>
                </a:rPr>
                <a:t>Health Equity Lens (Health equity evolution (building or linking equity tools to help others)</a:t>
              </a:r>
            </a:p>
          </p:txBody>
        </p:sp>
      </p:grpSp>
      <p:grpSp>
        <p:nvGrpSpPr>
          <p:cNvPr id="18" name="Group 17">
            <a:extLst>
              <a:ext uri="{FF2B5EF4-FFF2-40B4-BE49-F238E27FC236}">
                <a16:creationId xmlns:a16="http://schemas.microsoft.com/office/drawing/2014/main" id="{2B4AA255-740C-47D2-9C40-772D4990DC58}"/>
              </a:ext>
            </a:extLst>
          </p:cNvPr>
          <p:cNvGrpSpPr/>
          <p:nvPr/>
        </p:nvGrpSpPr>
        <p:grpSpPr>
          <a:xfrm>
            <a:off x="570905" y="3894369"/>
            <a:ext cx="11049593" cy="738711"/>
            <a:chOff x="221214" y="2776208"/>
            <a:chExt cx="3962176" cy="2377306"/>
          </a:xfrm>
        </p:grpSpPr>
        <p:sp>
          <p:nvSpPr>
            <p:cNvPr id="22" name="Rectangle 21">
              <a:extLst>
                <a:ext uri="{FF2B5EF4-FFF2-40B4-BE49-F238E27FC236}">
                  <a16:creationId xmlns:a16="http://schemas.microsoft.com/office/drawing/2014/main" id="{B7A57561-32CB-4AA2-8BD0-8F3A3C7C9D69}"/>
                </a:ext>
              </a:extLst>
            </p:cNvPr>
            <p:cNvSpPr/>
            <p:nvPr/>
          </p:nvSpPr>
          <p:spPr>
            <a:xfrm>
              <a:off x="221214" y="2776208"/>
              <a:ext cx="3962176" cy="2377306"/>
            </a:xfrm>
            <a:prstGeom prst="rect">
              <a:avLst/>
            </a:prstGeom>
            <a:ln>
              <a:noFill/>
            </a:ln>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anchor="ctr" anchorCtr="0"/>
            <a:lstStyle/>
            <a:p>
              <a:endParaRPr lang="en-US"/>
            </a:p>
          </p:txBody>
        </p:sp>
        <p:sp>
          <p:nvSpPr>
            <p:cNvPr id="23" name="TextBox 22">
              <a:extLst>
                <a:ext uri="{FF2B5EF4-FFF2-40B4-BE49-F238E27FC236}">
                  <a16:creationId xmlns:a16="http://schemas.microsoft.com/office/drawing/2014/main" id="{E1283750-4A53-4C27-A8D0-C74C71BC3204}"/>
                </a:ext>
              </a:extLst>
            </p:cNvPr>
            <p:cNvSpPr txBox="1"/>
            <p:nvPr/>
          </p:nvSpPr>
          <p:spPr>
            <a:xfrm>
              <a:off x="221214" y="2776208"/>
              <a:ext cx="3962176" cy="23773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342900" lvl="0" indent="-342900" defTabSz="1333500">
                <a:lnSpc>
                  <a:spcPct val="90000"/>
                </a:lnSpc>
                <a:spcBef>
                  <a:spcPct val="0"/>
                </a:spcBef>
                <a:spcAft>
                  <a:spcPct val="35000"/>
                </a:spcAft>
                <a:buFont typeface="Wingdings" panose="05000000000000000000" pitchFamily="2" charset="2"/>
                <a:buChar char="ü"/>
              </a:pPr>
              <a:r>
                <a:rPr lang="en-US" sz="2000" kern="1200" dirty="0">
                  <a:latin typeface="Source Sans Pro" panose="020B0503030403020204" pitchFamily="34" charset="0"/>
                  <a:ea typeface="Source Sans Pro" panose="020B0503030403020204" pitchFamily="34" charset="0"/>
                </a:rPr>
                <a:t>Navigation in clinical and non-clinical settings </a:t>
              </a:r>
            </a:p>
          </p:txBody>
        </p:sp>
      </p:grpSp>
      <p:grpSp>
        <p:nvGrpSpPr>
          <p:cNvPr id="19" name="Group 18">
            <a:extLst>
              <a:ext uri="{FF2B5EF4-FFF2-40B4-BE49-F238E27FC236}">
                <a16:creationId xmlns:a16="http://schemas.microsoft.com/office/drawing/2014/main" id="{6577E200-1A97-4DE8-9F28-35F891E6ACC5}"/>
              </a:ext>
            </a:extLst>
          </p:cNvPr>
          <p:cNvGrpSpPr/>
          <p:nvPr/>
        </p:nvGrpSpPr>
        <p:grpSpPr>
          <a:xfrm>
            <a:off x="570308" y="4849374"/>
            <a:ext cx="11048999" cy="738711"/>
            <a:chOff x="4579608" y="2776208"/>
            <a:chExt cx="3962176" cy="2377306"/>
          </a:xfrm>
        </p:grpSpPr>
        <p:sp>
          <p:nvSpPr>
            <p:cNvPr id="20" name="Rectangle 19">
              <a:extLst>
                <a:ext uri="{FF2B5EF4-FFF2-40B4-BE49-F238E27FC236}">
                  <a16:creationId xmlns:a16="http://schemas.microsoft.com/office/drawing/2014/main" id="{4C03F7CD-3933-4363-996A-5A84C4A6E19E}"/>
                </a:ext>
              </a:extLst>
            </p:cNvPr>
            <p:cNvSpPr/>
            <p:nvPr/>
          </p:nvSpPr>
          <p:spPr>
            <a:xfrm>
              <a:off x="4579608" y="2776208"/>
              <a:ext cx="3962176" cy="2377306"/>
            </a:xfrm>
            <a:prstGeom prst="rect">
              <a:avLst/>
            </a:prstGeom>
            <a:ln>
              <a:noFill/>
            </a:ln>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nchor="ctr" anchorCtr="0"/>
            <a:lstStyle/>
            <a:p>
              <a:endParaRPr lang="en-US"/>
            </a:p>
          </p:txBody>
        </p:sp>
        <p:sp>
          <p:nvSpPr>
            <p:cNvPr id="21" name="TextBox 20">
              <a:extLst>
                <a:ext uri="{FF2B5EF4-FFF2-40B4-BE49-F238E27FC236}">
                  <a16:creationId xmlns:a16="http://schemas.microsoft.com/office/drawing/2014/main" id="{777F4E25-08E3-4F61-BC16-D5668245E02E}"/>
                </a:ext>
              </a:extLst>
            </p:cNvPr>
            <p:cNvSpPr txBox="1"/>
            <p:nvPr/>
          </p:nvSpPr>
          <p:spPr>
            <a:xfrm>
              <a:off x="4579608" y="2776208"/>
              <a:ext cx="3962176" cy="23773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342900" lvl="0" indent="-342900" defTabSz="1333500">
                <a:lnSpc>
                  <a:spcPct val="90000"/>
                </a:lnSpc>
                <a:spcBef>
                  <a:spcPct val="0"/>
                </a:spcBef>
                <a:spcAft>
                  <a:spcPct val="35000"/>
                </a:spcAft>
                <a:buFont typeface="Wingdings" panose="05000000000000000000" pitchFamily="2" charset="2"/>
                <a:buChar char="ü"/>
              </a:pPr>
              <a:r>
                <a:rPr lang="en-US" sz="2000" kern="1200" dirty="0">
                  <a:latin typeface="Source Sans Pro" panose="020B0503030403020204" pitchFamily="34" charset="0"/>
                  <a:ea typeface="Source Sans Pro" panose="020B0503030403020204" pitchFamily="34" charset="0"/>
                </a:rPr>
                <a:t>Resources and deliverables to help achieve cancer navigation throughout the continuum</a:t>
              </a:r>
            </a:p>
          </p:txBody>
        </p:sp>
      </p:grpSp>
      <p:sp>
        <p:nvSpPr>
          <p:cNvPr id="15" name="Slide Number Placeholder 13">
            <a:extLst>
              <a:ext uri="{FF2B5EF4-FFF2-40B4-BE49-F238E27FC236}">
                <a16:creationId xmlns:a16="http://schemas.microsoft.com/office/drawing/2014/main" id="{3707749C-BF57-F646-9960-9536793A60E8}"/>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19</a:t>
            </a:fld>
            <a:r>
              <a:rPr lang="en-US" dirty="0"/>
              <a:t> / 2020 NNRT Program</a:t>
            </a:r>
          </a:p>
        </p:txBody>
      </p:sp>
    </p:spTree>
    <p:extLst>
      <p:ext uri="{BB962C8B-B14F-4D97-AF65-F5344CB8AC3E}">
        <p14:creationId xmlns:p14="http://schemas.microsoft.com/office/powerpoint/2010/main" val="2064154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536510"/>
            <a:ext cx="11032812" cy="1146260"/>
          </a:xfrm>
          <a:prstGeom prst="rect">
            <a:avLst/>
          </a:prstGeom>
        </p:spPr>
        <p:txBody>
          <a:bodyPr>
            <a:normAutofit/>
          </a:bodyPr>
          <a:lstStyle/>
          <a:p>
            <a:r>
              <a:rPr lang="en-US" sz="5400" dirty="0">
                <a:solidFill>
                  <a:srgbClr val="13BDC6"/>
                </a:solidFill>
              </a:rPr>
              <a:t>Zoom Best Practices</a:t>
            </a:r>
          </a:p>
        </p:txBody>
      </p:sp>
      <p:sp>
        <p:nvSpPr>
          <p:cNvPr id="3" name="Text Placeholder 2">
            <a:extLst>
              <a:ext uri="{FF2B5EF4-FFF2-40B4-BE49-F238E27FC236}">
                <a16:creationId xmlns:a16="http://schemas.microsoft.com/office/drawing/2014/main" id="{BA3B037C-D0AF-45C3-9987-4440E52B81FB}"/>
              </a:ext>
            </a:extLst>
          </p:cNvPr>
          <p:cNvSpPr>
            <a:spLocks noGrp="1"/>
          </p:cNvSpPr>
          <p:nvPr>
            <p:ph sz="quarter" idx="10"/>
          </p:nvPr>
        </p:nvSpPr>
        <p:spPr>
          <a:xfrm>
            <a:off x="1603613" y="1792828"/>
            <a:ext cx="6608233" cy="3716244"/>
          </a:xfrm>
          <a:prstGeom prst="rect">
            <a:avLst/>
          </a:prstGeom>
        </p:spPr>
        <p:txBody>
          <a:bodyPr>
            <a:noAutofit/>
          </a:bodyPr>
          <a:lstStyle/>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meeting will be recorded.</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You will be muted with your video turned off when you join the call. Use the buttons in the black menu bar to unmute your line and to turn on your video. *6 to unmute if joining by phone.</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Please make sure your video is turned ON in breakouts.</a:t>
            </a:r>
          </a:p>
          <a:p>
            <a:pPr marL="0" lvl="1" indent="0">
              <a:lnSpc>
                <a:spcPct val="100000"/>
              </a:lnSpc>
              <a:spcBef>
                <a:spcPts val="600"/>
              </a:spcBef>
              <a:buNone/>
            </a:pPr>
            <a:endParaRPr lang="en-US" sz="9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Toggle between Gallery view and Speaker view at top-right of your Zoom window to view select participants or a single speaker.</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call takes place on the Zoom platform. To review Zoom’s privacy policy, please visit zoom.us/privacy</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Questions? Type them in the chat box.</a:t>
            </a:r>
          </a:p>
          <a:p>
            <a:pPr marL="0" lvl="0" indent="0">
              <a:buNone/>
            </a:pPr>
            <a:endParaRPr lang="en-US" sz="1600" dirty="0">
              <a:solidFill>
                <a:prstClr val="black"/>
              </a:solidFill>
              <a:cs typeface="+mn-cs"/>
            </a:endParaRPr>
          </a:p>
        </p:txBody>
      </p:sp>
      <p:grpSp>
        <p:nvGrpSpPr>
          <p:cNvPr id="6" name="Group 5">
            <a:extLst>
              <a:ext uri="{FF2B5EF4-FFF2-40B4-BE49-F238E27FC236}">
                <a16:creationId xmlns:a16="http://schemas.microsoft.com/office/drawing/2014/main" id="{1030AF75-D465-4611-A56C-3C25674FC8F6}"/>
              </a:ext>
            </a:extLst>
          </p:cNvPr>
          <p:cNvGrpSpPr/>
          <p:nvPr/>
        </p:nvGrpSpPr>
        <p:grpSpPr>
          <a:xfrm>
            <a:off x="752273" y="2513655"/>
            <a:ext cx="464190" cy="338242"/>
            <a:chOff x="1786525" y="2238136"/>
            <a:chExt cx="578329" cy="482846"/>
          </a:xfrm>
          <a:solidFill>
            <a:srgbClr val="13BDC6"/>
          </a:solidFill>
        </p:grpSpPr>
        <p:sp>
          <p:nvSpPr>
            <p:cNvPr id="7" name="Freeform: Shape 6">
              <a:extLst>
                <a:ext uri="{FF2B5EF4-FFF2-40B4-BE49-F238E27FC236}">
                  <a16:creationId xmlns:a16="http://schemas.microsoft.com/office/drawing/2014/main" id="{26BD892B-B85C-425D-A135-97208E664163}"/>
                </a:ext>
              </a:extLst>
            </p:cNvPr>
            <p:cNvSpPr/>
            <p:nvPr/>
          </p:nvSpPr>
          <p:spPr>
            <a:xfrm>
              <a:off x="2293416" y="2327076"/>
              <a:ext cx="71438" cy="264319"/>
            </a:xfrm>
            <a:custGeom>
              <a:avLst/>
              <a:gdLst>
                <a:gd name="connsiteX0" fmla="*/ 42077 w 71437"/>
                <a:gd name="connsiteY0" fmla="*/ 143589 h 264318"/>
                <a:gd name="connsiteX1" fmla="*/ 0 w 71437"/>
                <a:gd name="connsiteY1" fmla="*/ 244316 h 264318"/>
                <a:gd name="connsiteX2" fmla="*/ 18717 w 71437"/>
                <a:gd name="connsiteY2" fmla="*/ 265748 h 264318"/>
                <a:gd name="connsiteX3" fmla="*/ 23146 w 71437"/>
                <a:gd name="connsiteY3" fmla="*/ 0 h 264318"/>
                <a:gd name="connsiteX4" fmla="*/ 1714 w 71437"/>
                <a:gd name="connsiteY4" fmla="*/ 18431 h 264318"/>
                <a:gd name="connsiteX5" fmla="*/ 42077 w 71437"/>
                <a:gd name="connsiteY5" fmla="*/ 143589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264318">
                  <a:moveTo>
                    <a:pt x="42077" y="143589"/>
                  </a:moveTo>
                  <a:cubicBezTo>
                    <a:pt x="39436" y="180861"/>
                    <a:pt x="24657" y="216241"/>
                    <a:pt x="0" y="244316"/>
                  </a:cubicBezTo>
                  <a:lnTo>
                    <a:pt x="18717" y="265748"/>
                  </a:lnTo>
                  <a:cubicBezTo>
                    <a:pt x="87339" y="191093"/>
                    <a:pt x="89243" y="76900"/>
                    <a:pt x="23146" y="0"/>
                  </a:cubicBezTo>
                  <a:lnTo>
                    <a:pt x="1714" y="18431"/>
                  </a:lnTo>
                  <a:cubicBezTo>
                    <a:pt x="31270" y="53127"/>
                    <a:pt x="45794" y="98164"/>
                    <a:pt x="42077" y="143589"/>
                  </a:cubicBezTo>
                  <a:close/>
                </a:path>
              </a:pathLst>
            </a:custGeom>
            <a:grpFill/>
            <a:ln w="7144"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DCCC92F0-7948-404D-AD20-32BCC91081FC}"/>
                </a:ext>
              </a:extLst>
            </p:cNvPr>
            <p:cNvSpPr/>
            <p:nvPr/>
          </p:nvSpPr>
          <p:spPr>
            <a:xfrm>
              <a:off x="2251125" y="2364938"/>
              <a:ext cx="50006" cy="178594"/>
            </a:xfrm>
            <a:custGeom>
              <a:avLst/>
              <a:gdLst>
                <a:gd name="connsiteX0" fmla="*/ 27361 w 50006"/>
                <a:gd name="connsiteY0" fmla="*/ 101441 h 178593"/>
                <a:gd name="connsiteX1" fmla="*/ 4000 w 50006"/>
                <a:gd name="connsiteY1" fmla="*/ 162306 h 178593"/>
                <a:gd name="connsiteX2" fmla="*/ 22860 w 50006"/>
                <a:gd name="connsiteY2" fmla="*/ 184237 h 178593"/>
                <a:gd name="connsiteX3" fmla="*/ 21431 w 50006"/>
                <a:gd name="connsiteY3" fmla="*/ 0 h 178593"/>
                <a:gd name="connsiteX4" fmla="*/ 0 w 50006"/>
                <a:gd name="connsiteY4" fmla="*/ 18431 h 178593"/>
                <a:gd name="connsiteX5" fmla="*/ 27361 w 50006"/>
                <a:gd name="connsiteY5" fmla="*/ 101441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27361" y="101441"/>
                  </a:moveTo>
                  <a:cubicBezTo>
                    <a:pt x="25705" y="123580"/>
                    <a:pt x="17582" y="144745"/>
                    <a:pt x="4000" y="162306"/>
                  </a:cubicBezTo>
                  <a:lnTo>
                    <a:pt x="22860" y="184237"/>
                  </a:lnTo>
                  <a:cubicBezTo>
                    <a:pt x="67930" y="130893"/>
                    <a:pt x="67323" y="52639"/>
                    <a:pt x="21431" y="0"/>
                  </a:cubicBezTo>
                  <a:lnTo>
                    <a:pt x="0" y="18431"/>
                  </a:lnTo>
                  <a:cubicBezTo>
                    <a:pt x="19813" y="41352"/>
                    <a:pt x="29662" y="71231"/>
                    <a:pt x="27361" y="101441"/>
                  </a:cubicBezTo>
                  <a:close/>
                </a:path>
              </a:pathLst>
            </a:custGeom>
            <a:grpFill/>
            <a:ln w="714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2A5C33E-886E-4102-9C5B-40B092498040}"/>
                </a:ext>
              </a:extLst>
            </p:cNvPr>
            <p:cNvSpPr/>
            <p:nvPr/>
          </p:nvSpPr>
          <p:spPr>
            <a:xfrm>
              <a:off x="1786525" y="2327647"/>
              <a:ext cx="71438" cy="264319"/>
            </a:xfrm>
            <a:custGeom>
              <a:avLst/>
              <a:gdLst>
                <a:gd name="connsiteX0" fmla="*/ 52762 w 71437"/>
                <a:gd name="connsiteY0" fmla="*/ 265462 h 264318"/>
                <a:gd name="connsiteX1" fmla="*/ 71479 w 71437"/>
                <a:gd name="connsiteY1" fmla="*/ 244031 h 264318"/>
                <a:gd name="connsiteX2" fmla="*/ 69765 w 71437"/>
                <a:gd name="connsiteY2" fmla="*/ 18431 h 264318"/>
                <a:gd name="connsiteX3" fmla="*/ 48333 w 71437"/>
                <a:gd name="connsiteY3" fmla="*/ 0 h 264318"/>
                <a:gd name="connsiteX4" fmla="*/ 52762 w 71437"/>
                <a:gd name="connsiteY4" fmla="*/ 265748 h 26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64318">
                  <a:moveTo>
                    <a:pt x="52762" y="265462"/>
                  </a:moveTo>
                  <a:lnTo>
                    <a:pt x="71479" y="244031"/>
                  </a:lnTo>
                  <a:cubicBezTo>
                    <a:pt x="14883" y="179722"/>
                    <a:pt x="14152" y="83593"/>
                    <a:pt x="69765" y="18431"/>
                  </a:cubicBezTo>
                  <a:lnTo>
                    <a:pt x="48333" y="0"/>
                  </a:lnTo>
                  <a:cubicBezTo>
                    <a:pt x="-17764" y="76900"/>
                    <a:pt x="-15860" y="191093"/>
                    <a:pt x="52762" y="265748"/>
                  </a:cubicBezTo>
                  <a:close/>
                </a:path>
              </a:pathLst>
            </a:custGeom>
            <a:grpFill/>
            <a:ln w="7144"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A2151409-790F-4F47-A058-E7790C761820}"/>
                </a:ext>
              </a:extLst>
            </p:cNvPr>
            <p:cNvSpPr/>
            <p:nvPr/>
          </p:nvSpPr>
          <p:spPr>
            <a:xfrm>
              <a:off x="1843613" y="2364938"/>
              <a:ext cx="50006" cy="178594"/>
            </a:xfrm>
            <a:custGeom>
              <a:avLst/>
              <a:gdLst>
                <a:gd name="connsiteX0" fmla="*/ 461 w 50006"/>
                <a:gd name="connsiteY0" fmla="*/ 103584 h 178593"/>
                <a:gd name="connsiteX1" fmla="*/ 33465 w 50006"/>
                <a:gd name="connsiteY1" fmla="*/ 184237 h 178593"/>
                <a:gd name="connsiteX2" fmla="*/ 52324 w 50006"/>
                <a:gd name="connsiteY2" fmla="*/ 162306 h 178593"/>
                <a:gd name="connsiteX3" fmla="*/ 56396 w 50006"/>
                <a:gd name="connsiteY3" fmla="*/ 18431 h 178593"/>
                <a:gd name="connsiteX4" fmla="*/ 34965 w 50006"/>
                <a:gd name="connsiteY4" fmla="*/ 0 h 178593"/>
                <a:gd name="connsiteX5" fmla="*/ 461 w 50006"/>
                <a:gd name="connsiteY5" fmla="*/ 10358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461" y="103584"/>
                  </a:moveTo>
                  <a:cubicBezTo>
                    <a:pt x="2588" y="133298"/>
                    <a:pt x="14152" y="161556"/>
                    <a:pt x="33465" y="184237"/>
                  </a:cubicBezTo>
                  <a:lnTo>
                    <a:pt x="52324" y="162306"/>
                  </a:lnTo>
                  <a:cubicBezTo>
                    <a:pt x="19273" y="119489"/>
                    <a:pt x="20977" y="59310"/>
                    <a:pt x="56396" y="18431"/>
                  </a:cubicBezTo>
                  <a:lnTo>
                    <a:pt x="34965" y="0"/>
                  </a:lnTo>
                  <a:cubicBezTo>
                    <a:pt x="9841" y="28391"/>
                    <a:pt x="-2620" y="65799"/>
                    <a:pt x="461" y="103584"/>
                  </a:cubicBezTo>
                  <a:close/>
                </a:path>
              </a:pathLst>
            </a:custGeom>
            <a:grpFill/>
            <a:ln w="714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E7E406-BD81-46D1-8CAC-8C57468E912E}"/>
                </a:ext>
              </a:extLst>
            </p:cNvPr>
            <p:cNvSpPr/>
            <p:nvPr/>
          </p:nvSpPr>
          <p:spPr>
            <a:xfrm>
              <a:off x="1943372" y="2442376"/>
              <a:ext cx="264319" cy="278606"/>
            </a:xfrm>
            <a:custGeom>
              <a:avLst/>
              <a:gdLst>
                <a:gd name="connsiteX0" fmla="*/ 148733 w 264318"/>
                <a:gd name="connsiteY0" fmla="*/ 248460 h 278606"/>
                <a:gd name="connsiteX1" fmla="*/ 148733 w 264318"/>
                <a:gd name="connsiteY1" fmla="*/ 181094 h 278606"/>
                <a:gd name="connsiteX2" fmla="*/ 259104 w 264318"/>
                <a:gd name="connsiteY2" fmla="*/ 55221 h 278606"/>
                <a:gd name="connsiteX3" fmla="*/ 259104 w 264318"/>
                <a:gd name="connsiteY3" fmla="*/ 0 h 278606"/>
                <a:gd name="connsiteX4" fmla="*/ 226028 w 264318"/>
                <a:gd name="connsiteY4" fmla="*/ 0 h 278606"/>
                <a:gd name="connsiteX5" fmla="*/ 226028 w 264318"/>
                <a:gd name="connsiteY5" fmla="*/ 55221 h 278606"/>
                <a:gd name="connsiteX6" fmla="*/ 132159 w 264318"/>
                <a:gd name="connsiteY6" fmla="*/ 149090 h 278606"/>
                <a:gd name="connsiteX7" fmla="*/ 38291 w 264318"/>
                <a:gd name="connsiteY7" fmla="*/ 55221 h 278606"/>
                <a:gd name="connsiteX8" fmla="*/ 38291 w 264318"/>
                <a:gd name="connsiteY8" fmla="*/ 0 h 278606"/>
                <a:gd name="connsiteX9" fmla="*/ 5215 w 264318"/>
                <a:gd name="connsiteY9" fmla="*/ 0 h 278606"/>
                <a:gd name="connsiteX10" fmla="*/ 5215 w 264318"/>
                <a:gd name="connsiteY10" fmla="*/ 55221 h 278606"/>
                <a:gd name="connsiteX11" fmla="*/ 115586 w 264318"/>
                <a:gd name="connsiteY11" fmla="*/ 181094 h 278606"/>
                <a:gd name="connsiteX12" fmla="*/ 115586 w 264318"/>
                <a:gd name="connsiteY12" fmla="*/ 248460 h 278606"/>
                <a:gd name="connsiteX13" fmla="*/ 0 w 264318"/>
                <a:gd name="connsiteY13" fmla="*/ 248460 h 278606"/>
                <a:gd name="connsiteX14" fmla="*/ 0 w 264318"/>
                <a:gd name="connsiteY14" fmla="*/ 281535 h 278606"/>
                <a:gd name="connsiteX15" fmla="*/ 265033 w 264318"/>
                <a:gd name="connsiteY15" fmla="*/ 281535 h 278606"/>
                <a:gd name="connsiteX16" fmla="*/ 265033 w 264318"/>
                <a:gd name="connsiteY16" fmla="*/ 24846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318" h="278606">
                  <a:moveTo>
                    <a:pt x="148733" y="248460"/>
                  </a:moveTo>
                  <a:lnTo>
                    <a:pt x="148733" y="181094"/>
                  </a:lnTo>
                  <a:cubicBezTo>
                    <a:pt x="211896" y="172777"/>
                    <a:pt x="259111" y="118930"/>
                    <a:pt x="259104" y="55221"/>
                  </a:cubicBezTo>
                  <a:lnTo>
                    <a:pt x="259104" y="0"/>
                  </a:lnTo>
                  <a:lnTo>
                    <a:pt x="226028" y="0"/>
                  </a:lnTo>
                  <a:lnTo>
                    <a:pt x="226028" y="55221"/>
                  </a:lnTo>
                  <a:cubicBezTo>
                    <a:pt x="226028" y="107063"/>
                    <a:pt x="184002" y="149090"/>
                    <a:pt x="132159" y="149090"/>
                  </a:cubicBezTo>
                  <a:cubicBezTo>
                    <a:pt x="80317" y="149090"/>
                    <a:pt x="38291" y="107063"/>
                    <a:pt x="38291" y="55221"/>
                  </a:cubicBezTo>
                  <a:lnTo>
                    <a:pt x="38291" y="0"/>
                  </a:lnTo>
                  <a:lnTo>
                    <a:pt x="5215" y="0"/>
                  </a:lnTo>
                  <a:lnTo>
                    <a:pt x="5215" y="55221"/>
                  </a:lnTo>
                  <a:cubicBezTo>
                    <a:pt x="5207" y="118930"/>
                    <a:pt x="52422" y="172777"/>
                    <a:pt x="115586" y="181094"/>
                  </a:cubicBezTo>
                  <a:lnTo>
                    <a:pt x="115586" y="248460"/>
                  </a:lnTo>
                  <a:lnTo>
                    <a:pt x="0" y="248460"/>
                  </a:lnTo>
                  <a:lnTo>
                    <a:pt x="0" y="281535"/>
                  </a:lnTo>
                  <a:lnTo>
                    <a:pt x="265033" y="281535"/>
                  </a:lnTo>
                  <a:lnTo>
                    <a:pt x="265033" y="248460"/>
                  </a:lnTo>
                  <a:close/>
                </a:path>
              </a:pathLst>
            </a:custGeom>
            <a:grpFill/>
            <a:ln w="714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B9F9FFF-3486-4145-942A-DF4AF64B34EF}"/>
                </a:ext>
              </a:extLst>
            </p:cNvPr>
            <p:cNvSpPr/>
            <p:nvPr/>
          </p:nvSpPr>
          <p:spPr>
            <a:xfrm>
              <a:off x="2003736" y="2238136"/>
              <a:ext cx="142875" cy="328613"/>
            </a:xfrm>
            <a:custGeom>
              <a:avLst/>
              <a:gdLst>
                <a:gd name="connsiteX0" fmla="*/ 71796 w 142875"/>
                <a:gd name="connsiteY0" fmla="*/ 331256 h 328612"/>
                <a:gd name="connsiteX1" fmla="*/ 143234 w 142875"/>
                <a:gd name="connsiteY1" fmla="*/ 259819 h 328612"/>
                <a:gd name="connsiteX2" fmla="*/ 143233 w 142875"/>
                <a:gd name="connsiteY2" fmla="*/ 259461 h 328612"/>
                <a:gd name="connsiteX3" fmla="*/ 88369 w 142875"/>
                <a:gd name="connsiteY3" fmla="*/ 259461 h 328612"/>
                <a:gd name="connsiteX4" fmla="*/ 88369 w 142875"/>
                <a:gd name="connsiteY4" fmla="*/ 237387 h 328612"/>
                <a:gd name="connsiteX5" fmla="*/ 143590 w 142875"/>
                <a:gd name="connsiteY5" fmla="*/ 237387 h 328612"/>
                <a:gd name="connsiteX6" fmla="*/ 143590 w 142875"/>
                <a:gd name="connsiteY6" fmla="*/ 204240 h 328612"/>
                <a:gd name="connsiteX7" fmla="*/ 88369 w 142875"/>
                <a:gd name="connsiteY7" fmla="*/ 204240 h 328612"/>
                <a:gd name="connsiteX8" fmla="*/ 88369 w 142875"/>
                <a:gd name="connsiteY8" fmla="*/ 182166 h 328612"/>
                <a:gd name="connsiteX9" fmla="*/ 143590 w 142875"/>
                <a:gd name="connsiteY9" fmla="*/ 182166 h 328612"/>
                <a:gd name="connsiteX10" fmla="*/ 143590 w 142875"/>
                <a:gd name="connsiteY10" fmla="*/ 149090 h 328612"/>
                <a:gd name="connsiteX11" fmla="*/ 88369 w 142875"/>
                <a:gd name="connsiteY11" fmla="*/ 149090 h 328612"/>
                <a:gd name="connsiteX12" fmla="*/ 88369 w 142875"/>
                <a:gd name="connsiteY12" fmla="*/ 127016 h 328612"/>
                <a:gd name="connsiteX13" fmla="*/ 143590 w 142875"/>
                <a:gd name="connsiteY13" fmla="*/ 127016 h 328612"/>
                <a:gd name="connsiteX14" fmla="*/ 143590 w 142875"/>
                <a:gd name="connsiteY14" fmla="*/ 94083 h 328612"/>
                <a:gd name="connsiteX15" fmla="*/ 88369 w 142875"/>
                <a:gd name="connsiteY15" fmla="*/ 94083 h 328612"/>
                <a:gd name="connsiteX16" fmla="*/ 88369 w 142875"/>
                <a:gd name="connsiteY16" fmla="*/ 71795 h 328612"/>
                <a:gd name="connsiteX17" fmla="*/ 143590 w 142875"/>
                <a:gd name="connsiteY17" fmla="*/ 71795 h 328612"/>
                <a:gd name="connsiteX18" fmla="*/ 71796 w 142875"/>
                <a:gd name="connsiteY18" fmla="*/ 0 h 328612"/>
                <a:gd name="connsiteX19" fmla="*/ 1 w 142875"/>
                <a:gd name="connsiteY19" fmla="*/ 71795 h 328612"/>
                <a:gd name="connsiteX20" fmla="*/ 1 w 142875"/>
                <a:gd name="connsiteY20" fmla="*/ 259461 h 328612"/>
                <a:gd name="connsiteX21" fmla="*/ 71079 w 142875"/>
                <a:gd name="connsiteY21" fmla="*/ 331256 h 328612"/>
                <a:gd name="connsiteX22" fmla="*/ 71796 w 142875"/>
                <a:gd name="connsiteY22" fmla="*/ 33125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 h="328612">
                  <a:moveTo>
                    <a:pt x="71796" y="331256"/>
                  </a:moveTo>
                  <a:cubicBezTo>
                    <a:pt x="111249" y="331256"/>
                    <a:pt x="143234" y="299273"/>
                    <a:pt x="143234" y="259819"/>
                  </a:cubicBezTo>
                  <a:cubicBezTo>
                    <a:pt x="143234" y="259700"/>
                    <a:pt x="143234" y="259580"/>
                    <a:pt x="143233" y="259461"/>
                  </a:cubicBezTo>
                  <a:lnTo>
                    <a:pt x="88369" y="259461"/>
                  </a:lnTo>
                  <a:lnTo>
                    <a:pt x="88369" y="237387"/>
                  </a:lnTo>
                  <a:lnTo>
                    <a:pt x="143590" y="237387"/>
                  </a:lnTo>
                  <a:lnTo>
                    <a:pt x="143590" y="204240"/>
                  </a:lnTo>
                  <a:lnTo>
                    <a:pt x="88369" y="204240"/>
                  </a:lnTo>
                  <a:lnTo>
                    <a:pt x="88369" y="182166"/>
                  </a:lnTo>
                  <a:lnTo>
                    <a:pt x="143590" y="182166"/>
                  </a:lnTo>
                  <a:lnTo>
                    <a:pt x="143590" y="149090"/>
                  </a:lnTo>
                  <a:lnTo>
                    <a:pt x="88369" y="149090"/>
                  </a:lnTo>
                  <a:lnTo>
                    <a:pt x="88369" y="127016"/>
                  </a:lnTo>
                  <a:lnTo>
                    <a:pt x="143590" y="127016"/>
                  </a:lnTo>
                  <a:lnTo>
                    <a:pt x="143590" y="94083"/>
                  </a:lnTo>
                  <a:lnTo>
                    <a:pt x="88369" y="94083"/>
                  </a:lnTo>
                  <a:lnTo>
                    <a:pt x="88369" y="71795"/>
                  </a:lnTo>
                  <a:lnTo>
                    <a:pt x="143590" y="71795"/>
                  </a:lnTo>
                  <a:cubicBezTo>
                    <a:pt x="143590" y="32143"/>
                    <a:pt x="111447" y="0"/>
                    <a:pt x="71796" y="0"/>
                  </a:cubicBezTo>
                  <a:cubicBezTo>
                    <a:pt x="32144" y="0"/>
                    <a:pt x="1" y="32143"/>
                    <a:pt x="1" y="71795"/>
                  </a:cubicBezTo>
                  <a:lnTo>
                    <a:pt x="1" y="259461"/>
                  </a:lnTo>
                  <a:cubicBezTo>
                    <a:pt x="-197" y="298915"/>
                    <a:pt x="31626" y="331058"/>
                    <a:pt x="71079" y="331256"/>
                  </a:cubicBezTo>
                  <a:cubicBezTo>
                    <a:pt x="71318" y="331257"/>
                    <a:pt x="71557" y="331257"/>
                    <a:pt x="71796" y="331256"/>
                  </a:cubicBezTo>
                  <a:close/>
                </a:path>
              </a:pathLst>
            </a:custGeom>
            <a:grpFill/>
            <a:ln w="7144"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23D45417-A7AE-448A-8E1C-45A279A94C45}"/>
              </a:ext>
            </a:extLst>
          </p:cNvPr>
          <p:cNvGrpSpPr/>
          <p:nvPr/>
        </p:nvGrpSpPr>
        <p:grpSpPr>
          <a:xfrm>
            <a:off x="785974" y="4031950"/>
            <a:ext cx="452307" cy="278655"/>
            <a:chOff x="1791985" y="4032198"/>
            <a:chExt cx="571501" cy="400050"/>
          </a:xfrm>
          <a:solidFill>
            <a:srgbClr val="13BDC6"/>
          </a:solidFill>
        </p:grpSpPr>
        <p:sp>
          <p:nvSpPr>
            <p:cNvPr id="14" name="Freeform: Shape 13">
              <a:extLst>
                <a:ext uri="{FF2B5EF4-FFF2-40B4-BE49-F238E27FC236}">
                  <a16:creationId xmlns:a16="http://schemas.microsoft.com/office/drawing/2014/main" id="{E67AAF5F-A699-43F1-98C6-0DCDE12A41CC}"/>
                </a:ext>
              </a:extLst>
            </p:cNvPr>
            <p:cNvSpPr/>
            <p:nvPr/>
          </p:nvSpPr>
          <p:spPr>
            <a:xfrm>
              <a:off x="1791985" y="4032198"/>
              <a:ext cx="357188" cy="321469"/>
            </a:xfrm>
            <a:custGeom>
              <a:avLst/>
              <a:gdLst>
                <a:gd name="connsiteX0" fmla="*/ 242888 w 357187"/>
                <a:gd name="connsiteY0" fmla="*/ 50006 h 321468"/>
                <a:gd name="connsiteX1" fmla="*/ 357188 w 357187"/>
                <a:gd name="connsiteY1" fmla="*/ 50006 h 321468"/>
                <a:gd name="connsiteX2" fmla="*/ 357188 w 357187"/>
                <a:gd name="connsiteY2" fmla="*/ 28575 h 321468"/>
                <a:gd name="connsiteX3" fmla="*/ 328613 w 357187"/>
                <a:gd name="connsiteY3" fmla="*/ 0 h 321468"/>
                <a:gd name="connsiteX4" fmla="*/ 28575 w 357187"/>
                <a:gd name="connsiteY4" fmla="*/ 0 h 321468"/>
                <a:gd name="connsiteX5" fmla="*/ 0 w 357187"/>
                <a:gd name="connsiteY5" fmla="*/ 28575 h 321468"/>
                <a:gd name="connsiteX6" fmla="*/ 0 w 357187"/>
                <a:gd name="connsiteY6" fmla="*/ 221456 h 321468"/>
                <a:gd name="connsiteX7" fmla="*/ 28575 w 357187"/>
                <a:gd name="connsiteY7" fmla="*/ 250031 h 321468"/>
                <a:gd name="connsiteX8" fmla="*/ 71438 w 357187"/>
                <a:gd name="connsiteY8" fmla="*/ 250031 h 321468"/>
                <a:gd name="connsiteX9" fmla="*/ 71438 w 357187"/>
                <a:gd name="connsiteY9" fmla="*/ 321469 h 321468"/>
                <a:gd name="connsiteX10" fmla="*/ 142875 w 357187"/>
                <a:gd name="connsiteY10" fmla="*/ 250031 h 321468"/>
                <a:gd name="connsiteX11" fmla="*/ 185738 w 357187"/>
                <a:gd name="connsiteY11" fmla="*/ 250031 h 321468"/>
                <a:gd name="connsiteX12" fmla="*/ 185738 w 357187"/>
                <a:gd name="connsiteY12" fmla="*/ 107156 h 321468"/>
                <a:gd name="connsiteX13" fmla="*/ 242888 w 357187"/>
                <a:gd name="connsiteY13" fmla="*/ 500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87" h="321468">
                  <a:moveTo>
                    <a:pt x="242888" y="50006"/>
                  </a:moveTo>
                  <a:lnTo>
                    <a:pt x="357188" y="50006"/>
                  </a:lnTo>
                  <a:lnTo>
                    <a:pt x="357188" y="28575"/>
                  </a:lnTo>
                  <a:cubicBezTo>
                    <a:pt x="357188" y="12859"/>
                    <a:pt x="344329" y="0"/>
                    <a:pt x="328613" y="0"/>
                  </a:cubicBezTo>
                  <a:lnTo>
                    <a:pt x="28575" y="0"/>
                  </a:lnTo>
                  <a:cubicBezTo>
                    <a:pt x="12859" y="0"/>
                    <a:pt x="0" y="12859"/>
                    <a:pt x="0" y="28575"/>
                  </a:cubicBezTo>
                  <a:lnTo>
                    <a:pt x="0" y="221456"/>
                  </a:lnTo>
                  <a:cubicBezTo>
                    <a:pt x="0" y="237173"/>
                    <a:pt x="12859" y="250031"/>
                    <a:pt x="28575" y="250031"/>
                  </a:cubicBezTo>
                  <a:lnTo>
                    <a:pt x="71438" y="250031"/>
                  </a:lnTo>
                  <a:lnTo>
                    <a:pt x="71438" y="321469"/>
                  </a:lnTo>
                  <a:lnTo>
                    <a:pt x="142875" y="250031"/>
                  </a:lnTo>
                  <a:lnTo>
                    <a:pt x="185738" y="250031"/>
                  </a:lnTo>
                  <a:lnTo>
                    <a:pt x="185738" y="107156"/>
                  </a:lnTo>
                  <a:cubicBezTo>
                    <a:pt x="185738" y="75724"/>
                    <a:pt x="211455" y="50006"/>
                    <a:pt x="242888" y="50006"/>
                  </a:cubicBezTo>
                  <a:close/>
                </a:path>
              </a:pathLst>
            </a:custGeom>
            <a:grpFill/>
            <a:ln w="714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E91A7F3-6237-4977-9CD7-1A92958ADE07}"/>
                </a:ext>
              </a:extLst>
            </p:cNvPr>
            <p:cNvSpPr/>
            <p:nvPr/>
          </p:nvSpPr>
          <p:spPr>
            <a:xfrm>
              <a:off x="2006298" y="4110779"/>
              <a:ext cx="357188" cy="321469"/>
            </a:xfrm>
            <a:custGeom>
              <a:avLst/>
              <a:gdLst>
                <a:gd name="connsiteX0" fmla="*/ 328613 w 357187"/>
                <a:gd name="connsiteY0" fmla="*/ 0 h 321468"/>
                <a:gd name="connsiteX1" fmla="*/ 28575 w 357187"/>
                <a:gd name="connsiteY1" fmla="*/ 0 h 321468"/>
                <a:gd name="connsiteX2" fmla="*/ 0 w 357187"/>
                <a:gd name="connsiteY2" fmla="*/ 28575 h 321468"/>
                <a:gd name="connsiteX3" fmla="*/ 0 w 357187"/>
                <a:gd name="connsiteY3" fmla="*/ 221456 h 321468"/>
                <a:gd name="connsiteX4" fmla="*/ 28575 w 357187"/>
                <a:gd name="connsiteY4" fmla="*/ 250031 h 321468"/>
                <a:gd name="connsiteX5" fmla="*/ 214313 w 357187"/>
                <a:gd name="connsiteY5" fmla="*/ 250031 h 321468"/>
                <a:gd name="connsiteX6" fmla="*/ 285750 w 357187"/>
                <a:gd name="connsiteY6" fmla="*/ 321469 h 321468"/>
                <a:gd name="connsiteX7" fmla="*/ 285750 w 357187"/>
                <a:gd name="connsiteY7" fmla="*/ 250031 h 321468"/>
                <a:gd name="connsiteX8" fmla="*/ 328613 w 357187"/>
                <a:gd name="connsiteY8" fmla="*/ 250031 h 321468"/>
                <a:gd name="connsiteX9" fmla="*/ 357188 w 357187"/>
                <a:gd name="connsiteY9" fmla="*/ 221456 h 321468"/>
                <a:gd name="connsiteX10" fmla="*/ 357188 w 357187"/>
                <a:gd name="connsiteY10" fmla="*/ 28575 h 321468"/>
                <a:gd name="connsiteX11" fmla="*/ 328613 w 357187"/>
                <a:gd name="connsiteY11"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7" h="321468">
                  <a:moveTo>
                    <a:pt x="328613" y="0"/>
                  </a:moveTo>
                  <a:lnTo>
                    <a:pt x="28575" y="0"/>
                  </a:lnTo>
                  <a:cubicBezTo>
                    <a:pt x="12859" y="0"/>
                    <a:pt x="0" y="12859"/>
                    <a:pt x="0" y="28575"/>
                  </a:cubicBezTo>
                  <a:lnTo>
                    <a:pt x="0" y="221456"/>
                  </a:lnTo>
                  <a:cubicBezTo>
                    <a:pt x="0" y="237172"/>
                    <a:pt x="12859" y="250031"/>
                    <a:pt x="28575" y="250031"/>
                  </a:cubicBezTo>
                  <a:lnTo>
                    <a:pt x="214313" y="250031"/>
                  </a:lnTo>
                  <a:lnTo>
                    <a:pt x="285750" y="321469"/>
                  </a:lnTo>
                  <a:lnTo>
                    <a:pt x="285750" y="250031"/>
                  </a:lnTo>
                  <a:lnTo>
                    <a:pt x="328613" y="250031"/>
                  </a:lnTo>
                  <a:cubicBezTo>
                    <a:pt x="344329" y="250031"/>
                    <a:pt x="357188" y="237172"/>
                    <a:pt x="357188" y="221456"/>
                  </a:cubicBezTo>
                  <a:lnTo>
                    <a:pt x="357188" y="28575"/>
                  </a:lnTo>
                  <a:cubicBezTo>
                    <a:pt x="357188" y="12859"/>
                    <a:pt x="344329" y="0"/>
                    <a:pt x="328613" y="0"/>
                  </a:cubicBezTo>
                  <a:close/>
                </a:path>
              </a:pathLst>
            </a:custGeom>
            <a:grpFill/>
            <a:ln w="7144"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6B6C4652-53E4-4B95-8DCB-F07F50B42C95}"/>
              </a:ext>
            </a:extLst>
          </p:cNvPr>
          <p:cNvGrpSpPr/>
          <p:nvPr/>
        </p:nvGrpSpPr>
        <p:grpSpPr>
          <a:xfrm>
            <a:off x="798094" y="3329049"/>
            <a:ext cx="412408" cy="334036"/>
            <a:chOff x="2417763" y="1800225"/>
            <a:chExt cx="549275" cy="525463"/>
          </a:xfrm>
          <a:solidFill>
            <a:schemeClr val="bg1"/>
          </a:solidFill>
        </p:grpSpPr>
        <p:sp>
          <p:nvSpPr>
            <p:cNvPr id="17" name="Freeform 15">
              <a:extLst>
                <a:ext uri="{FF2B5EF4-FFF2-40B4-BE49-F238E27FC236}">
                  <a16:creationId xmlns:a16="http://schemas.microsoft.com/office/drawing/2014/main" id="{1D7C361E-2E2E-4E33-AAAB-77027ECC8174}"/>
                </a:ext>
              </a:extLst>
            </p:cNvPr>
            <p:cNvSpPr>
              <a:spLocks noChangeArrowheads="1"/>
            </p:cNvSpPr>
            <p:nvPr/>
          </p:nvSpPr>
          <p:spPr bwMode="auto">
            <a:xfrm>
              <a:off x="2417763" y="1800225"/>
              <a:ext cx="549275" cy="438150"/>
            </a:xfrm>
            <a:custGeom>
              <a:avLst/>
              <a:gdLst>
                <a:gd name="T0" fmla="*/ 51 w 1525"/>
                <a:gd name="T1" fmla="*/ 0 h 1217"/>
                <a:gd name="T2" fmla="*/ 51 w 1525"/>
                <a:gd name="T3" fmla="*/ 0 h 1217"/>
                <a:gd name="T4" fmla="*/ 1472 w 1525"/>
                <a:gd name="T5" fmla="*/ 0 h 1217"/>
                <a:gd name="T6" fmla="*/ 1524 w 1525"/>
                <a:gd name="T7" fmla="*/ 52 h 1217"/>
                <a:gd name="T8" fmla="*/ 1524 w 1525"/>
                <a:gd name="T9" fmla="*/ 1164 h 1217"/>
                <a:gd name="T10" fmla="*/ 1472 w 1525"/>
                <a:gd name="T11" fmla="*/ 1216 h 1217"/>
                <a:gd name="T12" fmla="*/ 51 w 1525"/>
                <a:gd name="T13" fmla="*/ 1216 h 1217"/>
                <a:gd name="T14" fmla="*/ 0 w 1525"/>
                <a:gd name="T15" fmla="*/ 1164 h 1217"/>
                <a:gd name="T16" fmla="*/ 0 w 1525"/>
                <a:gd name="T17" fmla="*/ 52 h 1217"/>
                <a:gd name="T18" fmla="*/ 51 w 1525"/>
                <a:gd name="T1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1217">
                  <a:moveTo>
                    <a:pt x="51" y="0"/>
                  </a:moveTo>
                  <a:lnTo>
                    <a:pt x="51" y="0"/>
                  </a:lnTo>
                  <a:cubicBezTo>
                    <a:pt x="1472" y="0"/>
                    <a:pt x="1472" y="0"/>
                    <a:pt x="1472" y="0"/>
                  </a:cubicBezTo>
                  <a:cubicBezTo>
                    <a:pt x="1506" y="0"/>
                    <a:pt x="1524" y="17"/>
                    <a:pt x="1524" y="52"/>
                  </a:cubicBezTo>
                  <a:cubicBezTo>
                    <a:pt x="1524" y="1164"/>
                    <a:pt x="1524" y="1164"/>
                    <a:pt x="1524" y="1164"/>
                  </a:cubicBezTo>
                  <a:cubicBezTo>
                    <a:pt x="1524" y="1181"/>
                    <a:pt x="1506" y="1216"/>
                    <a:pt x="1472" y="1216"/>
                  </a:cubicBezTo>
                  <a:cubicBezTo>
                    <a:pt x="51" y="1216"/>
                    <a:pt x="51" y="1216"/>
                    <a:pt x="51" y="1216"/>
                  </a:cubicBezTo>
                  <a:cubicBezTo>
                    <a:pt x="17" y="1216"/>
                    <a:pt x="0" y="1181"/>
                    <a:pt x="0" y="1164"/>
                  </a:cubicBezTo>
                  <a:cubicBezTo>
                    <a:pt x="0" y="52"/>
                    <a:pt x="0" y="52"/>
                    <a:pt x="0" y="52"/>
                  </a:cubicBezTo>
                  <a:cubicBezTo>
                    <a:pt x="0" y="17"/>
                    <a:pt x="17" y="0"/>
                    <a:pt x="51" y="0"/>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8" name="Line 16">
              <a:extLst>
                <a:ext uri="{FF2B5EF4-FFF2-40B4-BE49-F238E27FC236}">
                  <a16:creationId xmlns:a16="http://schemas.microsoft.com/office/drawing/2014/main" id="{CC7C7C3D-FB87-4D15-8924-65C4474CFB86}"/>
                </a:ext>
              </a:extLst>
            </p:cNvPr>
            <p:cNvSpPr>
              <a:spLocks noChangeShapeType="1"/>
            </p:cNvSpPr>
            <p:nvPr/>
          </p:nvSpPr>
          <p:spPr bwMode="auto">
            <a:xfrm>
              <a:off x="2417763" y="2114550"/>
              <a:ext cx="549275"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19" name="Freeform 17">
              <a:extLst>
                <a:ext uri="{FF2B5EF4-FFF2-40B4-BE49-F238E27FC236}">
                  <a16:creationId xmlns:a16="http://schemas.microsoft.com/office/drawing/2014/main" id="{D16B1EBB-8BC4-4FA9-9055-D7FD41842E6B}"/>
                </a:ext>
              </a:extLst>
            </p:cNvPr>
            <p:cNvSpPr>
              <a:spLocks noChangeArrowheads="1"/>
            </p:cNvSpPr>
            <p:nvPr/>
          </p:nvSpPr>
          <p:spPr bwMode="auto">
            <a:xfrm>
              <a:off x="2670175" y="2144713"/>
              <a:ext cx="42863" cy="61912"/>
            </a:xfrm>
            <a:custGeom>
              <a:avLst/>
              <a:gdLst>
                <a:gd name="T0" fmla="*/ 120 w 121"/>
                <a:gd name="T1" fmla="*/ 85 h 172"/>
                <a:gd name="T2" fmla="*/ 120 w 121"/>
                <a:gd name="T3" fmla="*/ 85 h 172"/>
                <a:gd name="T4" fmla="*/ 0 w 121"/>
                <a:gd name="T5" fmla="*/ 85 h 172"/>
                <a:gd name="T6" fmla="*/ 120 w 121"/>
                <a:gd name="T7" fmla="*/ 85 h 172"/>
              </a:gdLst>
              <a:ahLst/>
              <a:cxnLst>
                <a:cxn ang="0">
                  <a:pos x="T0" y="T1"/>
                </a:cxn>
                <a:cxn ang="0">
                  <a:pos x="T2" y="T3"/>
                </a:cxn>
                <a:cxn ang="0">
                  <a:pos x="T4" y="T5"/>
                </a:cxn>
                <a:cxn ang="0">
                  <a:pos x="T6" y="T7"/>
                </a:cxn>
              </a:cxnLst>
              <a:rect l="0" t="0" r="r" b="b"/>
              <a:pathLst>
                <a:path w="121" h="172">
                  <a:moveTo>
                    <a:pt x="120" y="85"/>
                  </a:moveTo>
                  <a:lnTo>
                    <a:pt x="120" y="85"/>
                  </a:lnTo>
                  <a:cubicBezTo>
                    <a:pt x="120" y="171"/>
                    <a:pt x="0" y="171"/>
                    <a:pt x="0" y="85"/>
                  </a:cubicBezTo>
                  <a:cubicBezTo>
                    <a:pt x="0" y="0"/>
                    <a:pt x="120" y="0"/>
                    <a:pt x="120" y="85"/>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0" name="Freeform 18">
              <a:extLst>
                <a:ext uri="{FF2B5EF4-FFF2-40B4-BE49-F238E27FC236}">
                  <a16:creationId xmlns:a16="http://schemas.microsoft.com/office/drawing/2014/main" id="{EAAECEB4-09D1-4BBC-B935-8C42BB48A589}"/>
                </a:ext>
              </a:extLst>
            </p:cNvPr>
            <p:cNvSpPr>
              <a:spLocks noChangeArrowheads="1"/>
            </p:cNvSpPr>
            <p:nvPr/>
          </p:nvSpPr>
          <p:spPr bwMode="auto">
            <a:xfrm>
              <a:off x="2578100" y="2236788"/>
              <a:ext cx="38100" cy="85725"/>
            </a:xfrm>
            <a:custGeom>
              <a:avLst/>
              <a:gdLst>
                <a:gd name="T0" fmla="*/ 103 w 104"/>
                <a:gd name="T1" fmla="*/ 0 h 240"/>
                <a:gd name="T2" fmla="*/ 103 w 104"/>
                <a:gd name="T3" fmla="*/ 0 h 240"/>
                <a:gd name="T4" fmla="*/ 103 w 104"/>
                <a:gd name="T5" fmla="*/ 119 h 240"/>
                <a:gd name="T6" fmla="*/ 0 w 104"/>
                <a:gd name="T7" fmla="*/ 239 h 240"/>
              </a:gdLst>
              <a:ahLst/>
              <a:cxnLst>
                <a:cxn ang="0">
                  <a:pos x="T0" y="T1"/>
                </a:cxn>
                <a:cxn ang="0">
                  <a:pos x="T2" y="T3"/>
                </a:cxn>
                <a:cxn ang="0">
                  <a:pos x="T4" y="T5"/>
                </a:cxn>
                <a:cxn ang="0">
                  <a:pos x="T6" y="T7"/>
                </a:cxn>
              </a:cxnLst>
              <a:rect l="0" t="0" r="r" b="b"/>
              <a:pathLst>
                <a:path w="104" h="240">
                  <a:moveTo>
                    <a:pt x="103" y="0"/>
                  </a:moveTo>
                  <a:lnTo>
                    <a:pt x="103" y="0"/>
                  </a:lnTo>
                  <a:cubicBezTo>
                    <a:pt x="103" y="119"/>
                    <a:pt x="103" y="119"/>
                    <a:pt x="103" y="119"/>
                  </a:cubicBezTo>
                  <a:cubicBezTo>
                    <a:pt x="103" y="119"/>
                    <a:pt x="103" y="239"/>
                    <a:pt x="0"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1" name="Freeform 19">
              <a:extLst>
                <a:ext uri="{FF2B5EF4-FFF2-40B4-BE49-F238E27FC236}">
                  <a16:creationId xmlns:a16="http://schemas.microsoft.com/office/drawing/2014/main" id="{B9CA4A6D-173D-42AA-A4D7-28AA8D5E2E7D}"/>
                </a:ext>
              </a:extLst>
            </p:cNvPr>
            <p:cNvSpPr>
              <a:spLocks noChangeArrowheads="1"/>
            </p:cNvSpPr>
            <p:nvPr/>
          </p:nvSpPr>
          <p:spPr bwMode="auto">
            <a:xfrm>
              <a:off x="2770188" y="2236788"/>
              <a:ext cx="36512" cy="85725"/>
            </a:xfrm>
            <a:custGeom>
              <a:avLst/>
              <a:gdLst>
                <a:gd name="T0" fmla="*/ 0 w 103"/>
                <a:gd name="T1" fmla="*/ 0 h 240"/>
                <a:gd name="T2" fmla="*/ 0 w 103"/>
                <a:gd name="T3" fmla="*/ 0 h 240"/>
                <a:gd name="T4" fmla="*/ 0 w 103"/>
                <a:gd name="T5" fmla="*/ 119 h 240"/>
                <a:gd name="T6" fmla="*/ 102 w 103"/>
                <a:gd name="T7" fmla="*/ 239 h 240"/>
              </a:gdLst>
              <a:ahLst/>
              <a:cxnLst>
                <a:cxn ang="0">
                  <a:pos x="T0" y="T1"/>
                </a:cxn>
                <a:cxn ang="0">
                  <a:pos x="T2" y="T3"/>
                </a:cxn>
                <a:cxn ang="0">
                  <a:pos x="T4" y="T5"/>
                </a:cxn>
                <a:cxn ang="0">
                  <a:pos x="T6" y="T7"/>
                </a:cxn>
              </a:cxnLst>
              <a:rect l="0" t="0" r="r" b="b"/>
              <a:pathLst>
                <a:path w="103" h="240">
                  <a:moveTo>
                    <a:pt x="0" y="0"/>
                  </a:moveTo>
                  <a:lnTo>
                    <a:pt x="0" y="0"/>
                  </a:lnTo>
                  <a:cubicBezTo>
                    <a:pt x="0" y="119"/>
                    <a:pt x="0" y="119"/>
                    <a:pt x="0" y="119"/>
                  </a:cubicBezTo>
                  <a:cubicBezTo>
                    <a:pt x="0" y="119"/>
                    <a:pt x="0" y="239"/>
                    <a:pt x="102"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2" name="Line 20">
              <a:extLst>
                <a:ext uri="{FF2B5EF4-FFF2-40B4-BE49-F238E27FC236}">
                  <a16:creationId xmlns:a16="http://schemas.microsoft.com/office/drawing/2014/main" id="{4D3226DA-D1A7-4E0D-8FA0-873F880C615D}"/>
                </a:ext>
              </a:extLst>
            </p:cNvPr>
            <p:cNvSpPr>
              <a:spLocks noChangeShapeType="1"/>
            </p:cNvSpPr>
            <p:nvPr/>
          </p:nvSpPr>
          <p:spPr bwMode="auto">
            <a:xfrm>
              <a:off x="2522538" y="2324100"/>
              <a:ext cx="338137"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3" name="Freeform 21">
              <a:extLst>
                <a:ext uri="{FF2B5EF4-FFF2-40B4-BE49-F238E27FC236}">
                  <a16:creationId xmlns:a16="http://schemas.microsoft.com/office/drawing/2014/main" id="{4324C210-A6A5-4CF7-8CB1-6486D08E3125}"/>
                </a:ext>
              </a:extLst>
            </p:cNvPr>
            <p:cNvSpPr>
              <a:spLocks noChangeArrowheads="1"/>
            </p:cNvSpPr>
            <p:nvPr/>
          </p:nvSpPr>
          <p:spPr bwMode="auto">
            <a:xfrm>
              <a:off x="2652713"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4" name="Freeform 22">
              <a:extLst>
                <a:ext uri="{FF2B5EF4-FFF2-40B4-BE49-F238E27FC236}">
                  <a16:creationId xmlns:a16="http://schemas.microsoft.com/office/drawing/2014/main" id="{0E77F6A2-9831-4673-A6A2-1A6D661362BD}"/>
                </a:ext>
              </a:extLst>
            </p:cNvPr>
            <p:cNvSpPr>
              <a:spLocks noChangeArrowheads="1"/>
            </p:cNvSpPr>
            <p:nvPr/>
          </p:nvSpPr>
          <p:spPr bwMode="auto">
            <a:xfrm>
              <a:off x="2689225" y="22748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5" name="Freeform 23">
              <a:extLst>
                <a:ext uri="{FF2B5EF4-FFF2-40B4-BE49-F238E27FC236}">
                  <a16:creationId xmlns:a16="http://schemas.microsoft.com/office/drawing/2014/main" id="{C6878798-575B-4B3F-BA2D-86E2FA25AC9A}"/>
                </a:ext>
              </a:extLst>
            </p:cNvPr>
            <p:cNvSpPr>
              <a:spLocks noChangeArrowheads="1"/>
            </p:cNvSpPr>
            <p:nvPr/>
          </p:nvSpPr>
          <p:spPr bwMode="auto">
            <a:xfrm>
              <a:off x="2732088"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26" name="Group 25">
            <a:extLst>
              <a:ext uri="{FF2B5EF4-FFF2-40B4-BE49-F238E27FC236}">
                <a16:creationId xmlns:a16="http://schemas.microsoft.com/office/drawing/2014/main" id="{44D78C4C-5E2D-4C21-9238-C6D05784B48F}"/>
              </a:ext>
            </a:extLst>
          </p:cNvPr>
          <p:cNvGrpSpPr/>
          <p:nvPr/>
        </p:nvGrpSpPr>
        <p:grpSpPr>
          <a:xfrm>
            <a:off x="785974" y="5340906"/>
            <a:ext cx="516061" cy="335474"/>
            <a:chOff x="4241800" y="1860550"/>
            <a:chExt cx="720725" cy="561975"/>
          </a:xfrm>
          <a:solidFill>
            <a:srgbClr val="13BDC6"/>
          </a:solidFill>
        </p:grpSpPr>
        <p:sp>
          <p:nvSpPr>
            <p:cNvPr id="27" name="Freeform 42">
              <a:extLst>
                <a:ext uri="{FF2B5EF4-FFF2-40B4-BE49-F238E27FC236}">
                  <a16:creationId xmlns:a16="http://schemas.microsoft.com/office/drawing/2014/main" id="{E4DA1AF8-2DAB-411F-8454-498D0BF65FE1}"/>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 name="Freeform 43">
              <a:extLst>
                <a:ext uri="{FF2B5EF4-FFF2-40B4-BE49-F238E27FC236}">
                  <a16:creationId xmlns:a16="http://schemas.microsoft.com/office/drawing/2014/main" id="{A9A304D9-20A4-4B91-BA1F-EDCBA8A13B45}"/>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29" name="Freeform 165">
            <a:extLst>
              <a:ext uri="{FF2B5EF4-FFF2-40B4-BE49-F238E27FC236}">
                <a16:creationId xmlns:a16="http://schemas.microsoft.com/office/drawing/2014/main" id="{B1755903-60A6-4706-BBBB-9E4BBA8C9503}"/>
              </a:ext>
            </a:extLst>
          </p:cNvPr>
          <p:cNvSpPr>
            <a:spLocks noEditPoints="1"/>
          </p:cNvSpPr>
          <p:nvPr/>
        </p:nvSpPr>
        <p:spPr bwMode="auto">
          <a:xfrm>
            <a:off x="809612" y="4715238"/>
            <a:ext cx="412408" cy="334036"/>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13BDC6"/>
          </a:solidFill>
          <a:ln>
            <a:solidFill>
              <a:schemeClr val="bg2"/>
            </a:solidFill>
          </a:ln>
        </p:spPr>
        <p:txBody>
          <a:bodyPr vert="horz" wrap="square" lIns="51426" tIns="25713" rIns="51426" bIns="25713"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9972E4B0-CCB9-4858-9EBD-D21FF858911C}"/>
              </a:ext>
            </a:extLst>
          </p:cNvPr>
          <p:cNvGrpSpPr/>
          <p:nvPr/>
        </p:nvGrpSpPr>
        <p:grpSpPr>
          <a:xfrm>
            <a:off x="816730" y="1812856"/>
            <a:ext cx="371167" cy="300632"/>
            <a:chOff x="20119975" y="304800"/>
            <a:chExt cx="730250" cy="735013"/>
          </a:xfrm>
          <a:solidFill>
            <a:srgbClr val="13BDC6"/>
          </a:solidFill>
        </p:grpSpPr>
        <p:sp>
          <p:nvSpPr>
            <p:cNvPr id="31" name="Freeform 131">
              <a:extLst>
                <a:ext uri="{FF2B5EF4-FFF2-40B4-BE49-F238E27FC236}">
                  <a16:creationId xmlns:a16="http://schemas.microsoft.com/office/drawing/2014/main" id="{450F775C-133E-49AF-A38D-9625FE5BDEFF}"/>
                </a:ext>
              </a:extLst>
            </p:cNvPr>
            <p:cNvSpPr>
              <a:spLocks noEditPoints="1"/>
            </p:cNvSpPr>
            <p:nvPr/>
          </p:nvSpPr>
          <p:spPr bwMode="auto">
            <a:xfrm>
              <a:off x="20119975" y="304800"/>
              <a:ext cx="730250" cy="735013"/>
            </a:xfrm>
            <a:custGeom>
              <a:avLst/>
              <a:gdLst>
                <a:gd name="T0" fmla="*/ 4 w 195"/>
                <a:gd name="T1" fmla="*/ 0 h 196"/>
                <a:gd name="T2" fmla="*/ 0 w 195"/>
                <a:gd name="T3" fmla="*/ 191 h 196"/>
                <a:gd name="T4" fmla="*/ 191 w 195"/>
                <a:gd name="T5" fmla="*/ 196 h 196"/>
                <a:gd name="T6" fmla="*/ 195 w 195"/>
                <a:gd name="T7" fmla="*/ 5 h 196"/>
                <a:gd name="T8" fmla="*/ 170 w 195"/>
                <a:gd name="T9" fmla="*/ 12 h 196"/>
                <a:gd name="T10" fmla="*/ 185 w 195"/>
                <a:gd name="T11" fmla="*/ 23 h 196"/>
                <a:gd name="T12" fmla="*/ 170 w 195"/>
                <a:gd name="T13" fmla="*/ 12 h 196"/>
                <a:gd name="T14" fmla="*/ 154 w 195"/>
                <a:gd name="T15" fmla="*/ 12 h 196"/>
                <a:gd name="T16" fmla="*/ 139 w 195"/>
                <a:gd name="T17" fmla="*/ 23 h 196"/>
                <a:gd name="T18" fmla="*/ 107 w 195"/>
                <a:gd name="T19" fmla="*/ 12 h 196"/>
                <a:gd name="T20" fmla="*/ 122 w 195"/>
                <a:gd name="T21" fmla="*/ 23 h 196"/>
                <a:gd name="T22" fmla="*/ 107 w 195"/>
                <a:gd name="T23" fmla="*/ 12 h 196"/>
                <a:gd name="T24" fmla="*/ 89 w 195"/>
                <a:gd name="T25" fmla="*/ 12 h 196"/>
                <a:gd name="T26" fmla="*/ 74 w 195"/>
                <a:gd name="T27" fmla="*/ 23 h 196"/>
                <a:gd name="T28" fmla="*/ 42 w 195"/>
                <a:gd name="T29" fmla="*/ 12 h 196"/>
                <a:gd name="T30" fmla="*/ 56 w 195"/>
                <a:gd name="T31" fmla="*/ 23 h 196"/>
                <a:gd name="T32" fmla="*/ 42 w 195"/>
                <a:gd name="T33" fmla="*/ 12 h 196"/>
                <a:gd name="T34" fmla="*/ 25 w 195"/>
                <a:gd name="T35" fmla="*/ 12 h 196"/>
                <a:gd name="T36" fmla="*/ 11 w 195"/>
                <a:gd name="T37" fmla="*/ 23 h 196"/>
                <a:gd name="T38" fmla="*/ 25 w 195"/>
                <a:gd name="T39" fmla="*/ 184 h 196"/>
                <a:gd name="T40" fmla="*/ 11 w 195"/>
                <a:gd name="T41" fmla="*/ 173 h 196"/>
                <a:gd name="T42" fmla="*/ 25 w 195"/>
                <a:gd name="T43" fmla="*/ 184 h 196"/>
                <a:gd name="T44" fmla="*/ 42 w 195"/>
                <a:gd name="T45" fmla="*/ 184 h 196"/>
                <a:gd name="T46" fmla="*/ 56 w 195"/>
                <a:gd name="T47" fmla="*/ 173 h 196"/>
                <a:gd name="T48" fmla="*/ 89 w 195"/>
                <a:gd name="T49" fmla="*/ 184 h 196"/>
                <a:gd name="T50" fmla="*/ 74 w 195"/>
                <a:gd name="T51" fmla="*/ 173 h 196"/>
                <a:gd name="T52" fmla="*/ 89 w 195"/>
                <a:gd name="T53" fmla="*/ 184 h 196"/>
                <a:gd name="T54" fmla="*/ 107 w 195"/>
                <a:gd name="T55" fmla="*/ 184 h 196"/>
                <a:gd name="T56" fmla="*/ 122 w 195"/>
                <a:gd name="T57" fmla="*/ 173 h 196"/>
                <a:gd name="T58" fmla="*/ 154 w 195"/>
                <a:gd name="T59" fmla="*/ 184 h 196"/>
                <a:gd name="T60" fmla="*/ 139 w 195"/>
                <a:gd name="T61" fmla="*/ 173 h 196"/>
                <a:gd name="T62" fmla="*/ 154 w 195"/>
                <a:gd name="T63" fmla="*/ 184 h 196"/>
                <a:gd name="T64" fmla="*/ 170 w 195"/>
                <a:gd name="T65" fmla="*/ 184 h 196"/>
                <a:gd name="T66" fmla="*/ 185 w 195"/>
                <a:gd name="T67" fmla="*/ 173 h 196"/>
                <a:gd name="T68" fmla="*/ 185 w 195"/>
                <a:gd name="T69" fmla="*/ 161 h 196"/>
                <a:gd name="T70" fmla="*/ 106 w 195"/>
                <a:gd name="T71" fmla="*/ 161 h 196"/>
                <a:gd name="T72" fmla="*/ 11 w 195"/>
                <a:gd name="T73" fmla="*/ 36 h 196"/>
                <a:gd name="T74" fmla="*/ 147 w 195"/>
                <a:gd name="T75" fmla="*/ 36 h 196"/>
                <a:gd name="T76" fmla="*/ 185 w 195"/>
                <a:gd name="T77" fmla="*/ 1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196">
                  <a:moveTo>
                    <a:pt x="191" y="0"/>
                  </a:moveTo>
                  <a:cubicBezTo>
                    <a:pt x="4" y="0"/>
                    <a:pt x="4" y="0"/>
                    <a:pt x="4" y="0"/>
                  </a:cubicBezTo>
                  <a:cubicBezTo>
                    <a:pt x="1" y="0"/>
                    <a:pt x="0" y="2"/>
                    <a:pt x="0" y="5"/>
                  </a:cubicBezTo>
                  <a:cubicBezTo>
                    <a:pt x="0" y="191"/>
                    <a:pt x="0" y="191"/>
                    <a:pt x="0" y="191"/>
                  </a:cubicBezTo>
                  <a:cubicBezTo>
                    <a:pt x="0" y="194"/>
                    <a:pt x="1" y="196"/>
                    <a:pt x="4" y="196"/>
                  </a:cubicBezTo>
                  <a:cubicBezTo>
                    <a:pt x="191" y="196"/>
                    <a:pt x="191" y="196"/>
                    <a:pt x="191" y="196"/>
                  </a:cubicBezTo>
                  <a:cubicBezTo>
                    <a:pt x="194" y="196"/>
                    <a:pt x="195" y="194"/>
                    <a:pt x="195" y="191"/>
                  </a:cubicBezTo>
                  <a:cubicBezTo>
                    <a:pt x="195" y="5"/>
                    <a:pt x="195" y="5"/>
                    <a:pt x="195" y="5"/>
                  </a:cubicBezTo>
                  <a:cubicBezTo>
                    <a:pt x="195" y="2"/>
                    <a:pt x="194" y="0"/>
                    <a:pt x="191" y="0"/>
                  </a:cubicBezTo>
                  <a:close/>
                  <a:moveTo>
                    <a:pt x="170" y="12"/>
                  </a:moveTo>
                  <a:cubicBezTo>
                    <a:pt x="185" y="12"/>
                    <a:pt x="185" y="12"/>
                    <a:pt x="185" y="12"/>
                  </a:cubicBezTo>
                  <a:cubicBezTo>
                    <a:pt x="185" y="23"/>
                    <a:pt x="185" y="23"/>
                    <a:pt x="185" y="23"/>
                  </a:cubicBezTo>
                  <a:cubicBezTo>
                    <a:pt x="170" y="23"/>
                    <a:pt x="170" y="23"/>
                    <a:pt x="170" y="23"/>
                  </a:cubicBezTo>
                  <a:lnTo>
                    <a:pt x="170" y="12"/>
                  </a:lnTo>
                  <a:close/>
                  <a:moveTo>
                    <a:pt x="139" y="12"/>
                  </a:moveTo>
                  <a:cubicBezTo>
                    <a:pt x="154" y="12"/>
                    <a:pt x="154" y="12"/>
                    <a:pt x="154" y="12"/>
                  </a:cubicBezTo>
                  <a:cubicBezTo>
                    <a:pt x="154" y="23"/>
                    <a:pt x="154" y="23"/>
                    <a:pt x="154" y="23"/>
                  </a:cubicBezTo>
                  <a:cubicBezTo>
                    <a:pt x="139" y="23"/>
                    <a:pt x="139" y="23"/>
                    <a:pt x="139" y="23"/>
                  </a:cubicBezTo>
                  <a:lnTo>
                    <a:pt x="139" y="12"/>
                  </a:lnTo>
                  <a:close/>
                  <a:moveTo>
                    <a:pt x="107" y="12"/>
                  </a:moveTo>
                  <a:cubicBezTo>
                    <a:pt x="122" y="12"/>
                    <a:pt x="122" y="12"/>
                    <a:pt x="122" y="12"/>
                  </a:cubicBezTo>
                  <a:cubicBezTo>
                    <a:pt x="122" y="23"/>
                    <a:pt x="122" y="23"/>
                    <a:pt x="122" y="23"/>
                  </a:cubicBezTo>
                  <a:cubicBezTo>
                    <a:pt x="107" y="23"/>
                    <a:pt x="107" y="23"/>
                    <a:pt x="107" y="23"/>
                  </a:cubicBezTo>
                  <a:lnTo>
                    <a:pt x="107" y="12"/>
                  </a:lnTo>
                  <a:close/>
                  <a:moveTo>
                    <a:pt x="74" y="12"/>
                  </a:moveTo>
                  <a:cubicBezTo>
                    <a:pt x="89" y="12"/>
                    <a:pt x="89" y="12"/>
                    <a:pt x="89" y="12"/>
                  </a:cubicBezTo>
                  <a:cubicBezTo>
                    <a:pt x="89" y="23"/>
                    <a:pt x="89" y="23"/>
                    <a:pt x="89" y="23"/>
                  </a:cubicBezTo>
                  <a:cubicBezTo>
                    <a:pt x="74" y="23"/>
                    <a:pt x="74" y="23"/>
                    <a:pt x="74" y="23"/>
                  </a:cubicBezTo>
                  <a:lnTo>
                    <a:pt x="74" y="12"/>
                  </a:lnTo>
                  <a:close/>
                  <a:moveTo>
                    <a:pt x="42" y="12"/>
                  </a:moveTo>
                  <a:cubicBezTo>
                    <a:pt x="56" y="12"/>
                    <a:pt x="56" y="12"/>
                    <a:pt x="56" y="12"/>
                  </a:cubicBezTo>
                  <a:cubicBezTo>
                    <a:pt x="56" y="23"/>
                    <a:pt x="56" y="23"/>
                    <a:pt x="56" y="23"/>
                  </a:cubicBezTo>
                  <a:cubicBezTo>
                    <a:pt x="42" y="23"/>
                    <a:pt x="42" y="23"/>
                    <a:pt x="42" y="23"/>
                  </a:cubicBezTo>
                  <a:lnTo>
                    <a:pt x="42" y="12"/>
                  </a:lnTo>
                  <a:close/>
                  <a:moveTo>
                    <a:pt x="11" y="12"/>
                  </a:moveTo>
                  <a:cubicBezTo>
                    <a:pt x="25" y="12"/>
                    <a:pt x="25" y="12"/>
                    <a:pt x="25" y="12"/>
                  </a:cubicBezTo>
                  <a:cubicBezTo>
                    <a:pt x="25" y="23"/>
                    <a:pt x="25" y="23"/>
                    <a:pt x="25" y="23"/>
                  </a:cubicBezTo>
                  <a:cubicBezTo>
                    <a:pt x="11" y="23"/>
                    <a:pt x="11" y="23"/>
                    <a:pt x="11" y="23"/>
                  </a:cubicBezTo>
                  <a:lnTo>
                    <a:pt x="11" y="12"/>
                  </a:lnTo>
                  <a:close/>
                  <a:moveTo>
                    <a:pt x="25" y="184"/>
                  </a:moveTo>
                  <a:cubicBezTo>
                    <a:pt x="11" y="184"/>
                    <a:pt x="11" y="184"/>
                    <a:pt x="11" y="184"/>
                  </a:cubicBezTo>
                  <a:cubicBezTo>
                    <a:pt x="11" y="173"/>
                    <a:pt x="11" y="173"/>
                    <a:pt x="11" y="173"/>
                  </a:cubicBezTo>
                  <a:cubicBezTo>
                    <a:pt x="25" y="173"/>
                    <a:pt x="25" y="173"/>
                    <a:pt x="25" y="173"/>
                  </a:cubicBezTo>
                  <a:lnTo>
                    <a:pt x="25" y="184"/>
                  </a:lnTo>
                  <a:close/>
                  <a:moveTo>
                    <a:pt x="56" y="184"/>
                  </a:moveTo>
                  <a:cubicBezTo>
                    <a:pt x="42" y="184"/>
                    <a:pt x="42" y="184"/>
                    <a:pt x="42" y="184"/>
                  </a:cubicBezTo>
                  <a:cubicBezTo>
                    <a:pt x="42" y="173"/>
                    <a:pt x="42" y="173"/>
                    <a:pt x="42" y="173"/>
                  </a:cubicBezTo>
                  <a:cubicBezTo>
                    <a:pt x="56" y="173"/>
                    <a:pt x="56" y="173"/>
                    <a:pt x="56" y="173"/>
                  </a:cubicBezTo>
                  <a:lnTo>
                    <a:pt x="56" y="184"/>
                  </a:lnTo>
                  <a:close/>
                  <a:moveTo>
                    <a:pt x="89" y="184"/>
                  </a:moveTo>
                  <a:cubicBezTo>
                    <a:pt x="74" y="184"/>
                    <a:pt x="74" y="184"/>
                    <a:pt x="74" y="184"/>
                  </a:cubicBezTo>
                  <a:cubicBezTo>
                    <a:pt x="74" y="173"/>
                    <a:pt x="74" y="173"/>
                    <a:pt x="74" y="173"/>
                  </a:cubicBezTo>
                  <a:cubicBezTo>
                    <a:pt x="89" y="173"/>
                    <a:pt x="89" y="173"/>
                    <a:pt x="89" y="173"/>
                  </a:cubicBezTo>
                  <a:lnTo>
                    <a:pt x="89" y="184"/>
                  </a:lnTo>
                  <a:close/>
                  <a:moveTo>
                    <a:pt x="122" y="184"/>
                  </a:moveTo>
                  <a:cubicBezTo>
                    <a:pt x="107" y="184"/>
                    <a:pt x="107" y="184"/>
                    <a:pt x="107" y="184"/>
                  </a:cubicBezTo>
                  <a:cubicBezTo>
                    <a:pt x="107" y="173"/>
                    <a:pt x="107" y="173"/>
                    <a:pt x="107" y="173"/>
                  </a:cubicBezTo>
                  <a:cubicBezTo>
                    <a:pt x="122" y="173"/>
                    <a:pt x="122" y="173"/>
                    <a:pt x="122" y="173"/>
                  </a:cubicBezTo>
                  <a:lnTo>
                    <a:pt x="122" y="184"/>
                  </a:lnTo>
                  <a:close/>
                  <a:moveTo>
                    <a:pt x="154" y="184"/>
                  </a:moveTo>
                  <a:cubicBezTo>
                    <a:pt x="139" y="184"/>
                    <a:pt x="139" y="184"/>
                    <a:pt x="139" y="184"/>
                  </a:cubicBezTo>
                  <a:cubicBezTo>
                    <a:pt x="139" y="173"/>
                    <a:pt x="139" y="173"/>
                    <a:pt x="139" y="173"/>
                  </a:cubicBezTo>
                  <a:cubicBezTo>
                    <a:pt x="154" y="173"/>
                    <a:pt x="154" y="173"/>
                    <a:pt x="154" y="173"/>
                  </a:cubicBezTo>
                  <a:lnTo>
                    <a:pt x="154" y="184"/>
                  </a:lnTo>
                  <a:close/>
                  <a:moveTo>
                    <a:pt x="185" y="184"/>
                  </a:moveTo>
                  <a:cubicBezTo>
                    <a:pt x="170" y="184"/>
                    <a:pt x="170" y="184"/>
                    <a:pt x="170" y="184"/>
                  </a:cubicBezTo>
                  <a:cubicBezTo>
                    <a:pt x="170" y="173"/>
                    <a:pt x="170" y="173"/>
                    <a:pt x="170" y="173"/>
                  </a:cubicBezTo>
                  <a:cubicBezTo>
                    <a:pt x="185" y="173"/>
                    <a:pt x="185" y="173"/>
                    <a:pt x="185" y="173"/>
                  </a:cubicBezTo>
                  <a:lnTo>
                    <a:pt x="185" y="184"/>
                  </a:lnTo>
                  <a:close/>
                  <a:moveTo>
                    <a:pt x="185" y="161"/>
                  </a:moveTo>
                  <a:cubicBezTo>
                    <a:pt x="147" y="161"/>
                    <a:pt x="147" y="161"/>
                    <a:pt x="147" y="161"/>
                  </a:cubicBezTo>
                  <a:cubicBezTo>
                    <a:pt x="106" y="161"/>
                    <a:pt x="106" y="161"/>
                    <a:pt x="106" y="161"/>
                  </a:cubicBezTo>
                  <a:cubicBezTo>
                    <a:pt x="11" y="161"/>
                    <a:pt x="11" y="161"/>
                    <a:pt x="11" y="161"/>
                  </a:cubicBezTo>
                  <a:cubicBezTo>
                    <a:pt x="11" y="36"/>
                    <a:pt x="11" y="36"/>
                    <a:pt x="11" y="36"/>
                  </a:cubicBezTo>
                  <a:cubicBezTo>
                    <a:pt x="106" y="36"/>
                    <a:pt x="106" y="36"/>
                    <a:pt x="106" y="36"/>
                  </a:cubicBezTo>
                  <a:cubicBezTo>
                    <a:pt x="147" y="36"/>
                    <a:pt x="147" y="36"/>
                    <a:pt x="147" y="36"/>
                  </a:cubicBezTo>
                  <a:cubicBezTo>
                    <a:pt x="185" y="36"/>
                    <a:pt x="185" y="36"/>
                    <a:pt x="185" y="36"/>
                  </a:cubicBezTo>
                  <a:lnTo>
                    <a:pt x="185" y="161"/>
                  </a:ln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32" name="Freeform 132">
              <a:extLst>
                <a:ext uri="{FF2B5EF4-FFF2-40B4-BE49-F238E27FC236}">
                  <a16:creationId xmlns:a16="http://schemas.microsoft.com/office/drawing/2014/main" id="{974C081C-444E-4091-A4D6-A80521D04A7C}"/>
                </a:ext>
              </a:extLst>
            </p:cNvPr>
            <p:cNvSpPr>
              <a:spLocks/>
            </p:cNvSpPr>
            <p:nvPr/>
          </p:nvSpPr>
          <p:spPr bwMode="auto">
            <a:xfrm>
              <a:off x="20412075" y="511175"/>
              <a:ext cx="217487" cy="327025"/>
            </a:xfrm>
            <a:custGeom>
              <a:avLst/>
              <a:gdLst>
                <a:gd name="T0" fmla="*/ 56 w 58"/>
                <a:gd name="T1" fmla="*/ 39 h 87"/>
                <a:gd name="T2" fmla="*/ 8 w 58"/>
                <a:gd name="T3" fmla="*/ 1 h 87"/>
                <a:gd name="T4" fmla="*/ 5 w 58"/>
                <a:gd name="T5" fmla="*/ 0 h 87"/>
                <a:gd name="T6" fmla="*/ 0 w 58"/>
                <a:gd name="T7" fmla="*/ 3 h 87"/>
                <a:gd name="T8" fmla="*/ 0 w 58"/>
                <a:gd name="T9" fmla="*/ 6 h 87"/>
                <a:gd name="T10" fmla="*/ 0 w 58"/>
                <a:gd name="T11" fmla="*/ 83 h 87"/>
                <a:gd name="T12" fmla="*/ 1 w 58"/>
                <a:gd name="T13" fmla="*/ 85 h 87"/>
                <a:gd name="T14" fmla="*/ 5 w 58"/>
                <a:gd name="T15" fmla="*/ 87 h 87"/>
                <a:gd name="T16" fmla="*/ 9 w 58"/>
                <a:gd name="T17" fmla="*/ 85 h 87"/>
                <a:gd name="T18" fmla="*/ 56 w 58"/>
                <a:gd name="T19" fmla="*/ 48 h 87"/>
                <a:gd name="T20" fmla="*/ 58 w 58"/>
                <a:gd name="T21" fmla="*/ 44 h 87"/>
                <a:gd name="T22" fmla="*/ 56 w 58"/>
                <a:gd name="T23" fmla="*/ 39 h 87"/>
                <a:gd name="T24" fmla="*/ 56 w 58"/>
                <a:gd name="T2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7">
                  <a:moveTo>
                    <a:pt x="56" y="39"/>
                  </a:moveTo>
                  <a:cubicBezTo>
                    <a:pt x="8" y="1"/>
                    <a:pt x="8" y="1"/>
                    <a:pt x="8" y="1"/>
                  </a:cubicBezTo>
                  <a:cubicBezTo>
                    <a:pt x="7" y="0"/>
                    <a:pt x="6" y="0"/>
                    <a:pt x="5" y="0"/>
                  </a:cubicBezTo>
                  <a:cubicBezTo>
                    <a:pt x="3" y="0"/>
                    <a:pt x="1" y="1"/>
                    <a:pt x="0" y="3"/>
                  </a:cubicBezTo>
                  <a:cubicBezTo>
                    <a:pt x="0" y="4"/>
                    <a:pt x="0" y="6"/>
                    <a:pt x="0" y="6"/>
                  </a:cubicBezTo>
                  <a:cubicBezTo>
                    <a:pt x="0" y="83"/>
                    <a:pt x="0" y="83"/>
                    <a:pt x="0" y="83"/>
                  </a:cubicBezTo>
                  <a:cubicBezTo>
                    <a:pt x="0" y="84"/>
                    <a:pt x="0" y="84"/>
                    <a:pt x="1" y="85"/>
                  </a:cubicBezTo>
                  <a:cubicBezTo>
                    <a:pt x="1" y="86"/>
                    <a:pt x="3" y="87"/>
                    <a:pt x="5" y="87"/>
                  </a:cubicBezTo>
                  <a:cubicBezTo>
                    <a:pt x="6" y="87"/>
                    <a:pt x="8" y="86"/>
                    <a:pt x="9" y="85"/>
                  </a:cubicBezTo>
                  <a:cubicBezTo>
                    <a:pt x="9" y="85"/>
                    <a:pt x="38" y="62"/>
                    <a:pt x="56" y="48"/>
                  </a:cubicBezTo>
                  <a:cubicBezTo>
                    <a:pt x="57" y="47"/>
                    <a:pt x="58" y="46"/>
                    <a:pt x="58" y="44"/>
                  </a:cubicBezTo>
                  <a:cubicBezTo>
                    <a:pt x="58" y="42"/>
                    <a:pt x="58" y="41"/>
                    <a:pt x="56" y="39"/>
                  </a:cubicBezTo>
                  <a:cubicBezTo>
                    <a:pt x="56" y="39"/>
                    <a:pt x="56" y="39"/>
                    <a:pt x="56" y="39"/>
                  </a:cubicBez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grpSp>
      <p:sp>
        <p:nvSpPr>
          <p:cNvPr id="33" name="Rectangle 32">
            <a:extLst>
              <a:ext uri="{FF2B5EF4-FFF2-40B4-BE49-F238E27FC236}">
                <a16:creationId xmlns:a16="http://schemas.microsoft.com/office/drawing/2014/main" id="{5280DE2F-A8C4-4901-831E-30C9BFF6C1E9}"/>
              </a:ext>
            </a:extLst>
          </p:cNvPr>
          <p:cNvSpPr/>
          <p:nvPr/>
        </p:nvSpPr>
        <p:spPr>
          <a:xfrm>
            <a:off x="8271933" y="4063802"/>
            <a:ext cx="3332379" cy="1445270"/>
          </a:xfrm>
          <a:prstGeom prst="rect">
            <a:avLst/>
          </a:prstGeom>
          <a:noFill/>
          <a:ln w="38100">
            <a:solidFill>
              <a:srgbClr val="13B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4" name="Title 3">
            <a:extLst>
              <a:ext uri="{FF2B5EF4-FFF2-40B4-BE49-F238E27FC236}">
                <a16:creationId xmlns:a16="http://schemas.microsoft.com/office/drawing/2014/main" id="{8486264A-AD09-4AEF-9878-E7BC0F4B5FBC}"/>
              </a:ext>
            </a:extLst>
          </p:cNvPr>
          <p:cNvSpPr txBox="1">
            <a:spLocks/>
          </p:cNvSpPr>
          <p:nvPr/>
        </p:nvSpPr>
        <p:spPr>
          <a:xfrm>
            <a:off x="8508736" y="4462153"/>
            <a:ext cx="2752673" cy="592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i="0" kern="1200">
                <a:solidFill>
                  <a:srgbClr val="403F41"/>
                </a:solidFill>
                <a:latin typeface="Dense" panose="02000000000000000000" pitchFamily="2" charset="77"/>
                <a:ea typeface="Source Sans Pro SemiBold" panose="020B0503030403020204" pitchFamily="34" charset="0"/>
                <a:cs typeface="Arial" charset="0"/>
              </a:defRPr>
            </a:lvl1pPr>
          </a:lstStyle>
          <a:p>
            <a:pPr algn="ctr">
              <a:spcBef>
                <a:spcPts val="0"/>
              </a:spcBef>
            </a:pPr>
            <a:r>
              <a:rPr lang="en-US" sz="1600" b="1" u="sng" dirty="0">
                <a:solidFill>
                  <a:schemeClr val="tx1"/>
                </a:solidFill>
              </a:rPr>
              <a:t>ZOOM Technical Support:</a:t>
            </a:r>
          </a:p>
          <a:p>
            <a:pPr algn="ctr">
              <a:spcBef>
                <a:spcPts val="0"/>
              </a:spcBef>
            </a:pPr>
            <a:r>
              <a:rPr lang="en-US" sz="1600" dirty="0">
                <a:solidFill>
                  <a:schemeClr val="tx1"/>
                </a:solidFill>
              </a:rPr>
              <a:t>Kristen Wehling</a:t>
            </a:r>
          </a:p>
          <a:p>
            <a:pPr algn="ctr">
              <a:spcBef>
                <a:spcPts val="0"/>
              </a:spcBef>
            </a:pPr>
            <a:r>
              <a:rPr lang="en-US" sz="1600" dirty="0">
                <a:solidFill>
                  <a:schemeClr val="tx1"/>
                </a:solidFill>
              </a:rPr>
              <a:t>American Cancer Society</a:t>
            </a:r>
          </a:p>
          <a:p>
            <a:pPr algn="ctr">
              <a:spcBef>
                <a:spcPts val="0"/>
              </a:spcBef>
            </a:pPr>
            <a:r>
              <a:rPr lang="en-US" sz="1600" dirty="0">
                <a:solidFill>
                  <a:schemeClr val="tx1"/>
                </a:solidFill>
              </a:rPr>
              <a:t>In case of emergency:  </a:t>
            </a:r>
            <a:r>
              <a:rPr lang="en-US" sz="1600" dirty="0">
                <a:solidFill>
                  <a:schemeClr val="tx1"/>
                </a:solidFill>
                <a:hlinkClick r:id="rId3"/>
              </a:rPr>
              <a:t>kristen.wehling@cancer.org</a:t>
            </a:r>
            <a:r>
              <a:rPr lang="en-US" sz="1600" dirty="0">
                <a:solidFill>
                  <a:schemeClr val="tx1"/>
                </a:solidFill>
              </a:rPr>
              <a:t> </a:t>
            </a:r>
          </a:p>
        </p:txBody>
      </p:sp>
      <p:sp>
        <p:nvSpPr>
          <p:cNvPr id="37" name="Slide Number Placeholder 13">
            <a:extLst>
              <a:ext uri="{FF2B5EF4-FFF2-40B4-BE49-F238E27FC236}">
                <a16:creationId xmlns:a16="http://schemas.microsoft.com/office/drawing/2014/main" id="{4A584175-93DB-DB4D-A522-7577940A6948}"/>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a:t>
            </a:fld>
            <a:r>
              <a:rPr lang="en-US" dirty="0"/>
              <a:t> / 2020 NNRT Program</a:t>
            </a:r>
          </a:p>
        </p:txBody>
      </p:sp>
    </p:spTree>
    <p:extLst>
      <p:ext uri="{BB962C8B-B14F-4D97-AF65-F5344CB8AC3E}">
        <p14:creationId xmlns:p14="http://schemas.microsoft.com/office/powerpoint/2010/main" val="193071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81D5-6EF3-4769-A95D-547873C5C7D3}"/>
              </a:ext>
            </a:extLst>
          </p:cNvPr>
          <p:cNvSpPr>
            <a:spLocks noGrp="1"/>
          </p:cNvSpPr>
          <p:nvPr>
            <p:ph type="title"/>
          </p:nvPr>
        </p:nvSpPr>
        <p:spPr>
          <a:xfrm>
            <a:off x="571500" y="571500"/>
            <a:ext cx="11048999" cy="1091044"/>
          </a:xfrm>
        </p:spPr>
        <p:txBody>
          <a:bodyPr>
            <a:normAutofit fontScale="90000"/>
          </a:bodyPr>
          <a:lstStyle/>
          <a:p>
            <a:r>
              <a:rPr lang="en-US" sz="5400" dirty="0">
                <a:solidFill>
                  <a:srgbClr val="13BDC6"/>
                </a:solidFill>
              </a:rPr>
              <a:t>Orientation Wrap Up:                                              Join Us  </a:t>
            </a:r>
            <a:endParaRPr lang="en-US" sz="5400" dirty="0"/>
          </a:p>
        </p:txBody>
      </p:sp>
      <p:sp>
        <p:nvSpPr>
          <p:cNvPr id="4" name="Slide Number Placeholder 13">
            <a:extLst>
              <a:ext uri="{FF2B5EF4-FFF2-40B4-BE49-F238E27FC236}">
                <a16:creationId xmlns:a16="http://schemas.microsoft.com/office/drawing/2014/main" id="{F45D7160-2490-3545-8990-A3192109F384}"/>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20</a:t>
            </a:fld>
            <a:r>
              <a:rPr lang="en-US" dirty="0"/>
              <a:t> / 2020 NNRT Program</a:t>
            </a:r>
          </a:p>
        </p:txBody>
      </p:sp>
      <p:sp>
        <p:nvSpPr>
          <p:cNvPr id="7" name="Content Placeholder 2">
            <a:extLst>
              <a:ext uri="{FF2B5EF4-FFF2-40B4-BE49-F238E27FC236}">
                <a16:creationId xmlns:a16="http://schemas.microsoft.com/office/drawing/2014/main" id="{35683E7D-B901-C944-842C-A764A0E42DED}"/>
              </a:ext>
            </a:extLst>
          </p:cNvPr>
          <p:cNvSpPr txBox="1">
            <a:spLocks/>
          </p:cNvSpPr>
          <p:nvPr/>
        </p:nvSpPr>
        <p:spPr>
          <a:xfrm>
            <a:off x="571500" y="1775196"/>
            <a:ext cx="11048999" cy="38826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1" i="0" kern="1200">
                <a:solidFill>
                  <a:srgbClr val="13BDC6"/>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latin typeface="Source Sans Pro" panose="020B0503030403020204" pitchFamily="34" charset="0"/>
                <a:ea typeface="Source Sans Pro" panose="020B0503030403020204" pitchFamily="34" charset="0"/>
              </a:rPr>
              <a:t>Become a Member or Update your membership </a:t>
            </a:r>
          </a:p>
          <a:p>
            <a:pPr lvl="1"/>
            <a:r>
              <a:rPr lang="en-US" sz="1800" dirty="0">
                <a:latin typeface="Source Sans Pro" panose="020B0503030403020204" pitchFamily="34" charset="0"/>
                <a:ea typeface="Source Sans Pro" panose="020B0503030403020204" pitchFamily="34" charset="0"/>
              </a:rPr>
              <a:t>Complete the Membership Information Sheet you will be receiving in the next few days </a:t>
            </a:r>
          </a:p>
          <a:p>
            <a:r>
              <a:rPr lang="en-US" sz="2000" dirty="0">
                <a:latin typeface="Source Sans Pro" panose="020B0503030403020204" pitchFamily="34" charset="0"/>
                <a:ea typeface="Source Sans Pro" panose="020B0503030403020204" pitchFamily="34" charset="0"/>
              </a:rPr>
              <a:t>Participate in one of our Task Groups:</a:t>
            </a:r>
          </a:p>
          <a:p>
            <a:pPr lvl="1"/>
            <a:r>
              <a:rPr lang="en-US" sz="1800" dirty="0">
                <a:latin typeface="Source Sans Pro" panose="020B0503030403020204" pitchFamily="34" charset="0"/>
                <a:ea typeface="Source Sans Pro" panose="020B0503030403020204" pitchFamily="34" charset="0"/>
              </a:rPr>
              <a:t>Evidence Based Best Practices</a:t>
            </a:r>
          </a:p>
          <a:p>
            <a:pPr lvl="1"/>
            <a:r>
              <a:rPr lang="en-US" sz="1800" dirty="0">
                <a:latin typeface="Source Sans Pro" panose="020B0503030403020204" pitchFamily="34" charset="0"/>
                <a:ea typeface="Source Sans Pro" panose="020B0503030403020204" pitchFamily="34" charset="0"/>
              </a:rPr>
              <a:t>Workforce Development</a:t>
            </a:r>
          </a:p>
          <a:p>
            <a:pPr lvl="1"/>
            <a:r>
              <a:rPr lang="en-US" sz="1800" dirty="0">
                <a:latin typeface="Source Sans Pro" panose="020B0503030403020204" pitchFamily="34" charset="0"/>
                <a:ea typeface="Source Sans Pro" panose="020B0503030403020204" pitchFamily="34" charset="0"/>
              </a:rPr>
              <a:t>Policy</a:t>
            </a:r>
          </a:p>
          <a:p>
            <a:r>
              <a:rPr lang="en-US" sz="2000" dirty="0">
                <a:latin typeface="Source Sans Pro" panose="020B0503030403020204" pitchFamily="34" charset="0"/>
                <a:ea typeface="Source Sans Pro" panose="020B0503030403020204" pitchFamily="34" charset="0"/>
              </a:rPr>
              <a:t>Volunteer to serve on an NNRT Standing Committee</a:t>
            </a:r>
          </a:p>
          <a:p>
            <a:pPr lvl="1"/>
            <a:r>
              <a:rPr lang="en-US" sz="1800" dirty="0">
                <a:latin typeface="Source Sans Pro" panose="020B0503030403020204" pitchFamily="34" charset="0"/>
                <a:ea typeface="Source Sans Pro" panose="020B0503030403020204" pitchFamily="34" charset="0"/>
              </a:rPr>
              <a:t>Nomination/Membership (Currently have 5 members but need 2 more)</a:t>
            </a:r>
          </a:p>
          <a:p>
            <a:pPr lvl="1"/>
            <a:r>
              <a:rPr lang="en-US" sz="1800" dirty="0">
                <a:latin typeface="Source Sans Pro" panose="020B0503030403020204" pitchFamily="34" charset="0"/>
                <a:ea typeface="Source Sans Pro" panose="020B0503030403020204" pitchFamily="34" charset="0"/>
              </a:rPr>
              <a:t>By-laws Committee</a:t>
            </a:r>
          </a:p>
          <a:p>
            <a:r>
              <a:rPr lang="en-US" sz="2000" dirty="0">
                <a:latin typeface="Source Sans Pro" panose="020B0503030403020204" pitchFamily="34" charset="0"/>
                <a:ea typeface="Source Sans Pro" panose="020B0503030403020204" pitchFamily="34" charset="0"/>
              </a:rPr>
              <a:t>Run for a spot on the Steering Committee</a:t>
            </a:r>
          </a:p>
          <a:p>
            <a:pPr lvl="1"/>
            <a:r>
              <a:rPr lang="en-US" sz="1800" dirty="0">
                <a:latin typeface="Source Sans Pro" panose="020B0503030403020204" pitchFamily="34" charset="0"/>
                <a:ea typeface="Source Sans Pro" panose="020B0503030403020204" pitchFamily="34" charset="0"/>
              </a:rPr>
              <a:t>We will be filling 4 vacant positions and the Chair role at our 2021 meeting</a:t>
            </a:r>
          </a:p>
          <a:p>
            <a:r>
              <a:rPr lang="en-US" sz="2000" b="0" dirty="0"/>
              <a:t>Stay up to date through our website:  </a:t>
            </a:r>
            <a:r>
              <a:rPr lang="en-US" sz="2000" dirty="0">
                <a:solidFill>
                  <a:schemeClr val="accent1">
                    <a:lumMod val="75000"/>
                  </a:schemeClr>
                </a:solidFill>
              </a:rPr>
              <a:t>https://navigationroundtable.org/</a:t>
            </a:r>
            <a:endParaRPr lang="en-US" sz="2000" dirty="0">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5552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ater next to the ocean&#10;&#10;Description automatically generated">
            <a:extLst>
              <a:ext uri="{FF2B5EF4-FFF2-40B4-BE49-F238E27FC236}">
                <a16:creationId xmlns:a16="http://schemas.microsoft.com/office/drawing/2014/main" id="{86B6257B-856F-074E-8218-9E3CA06B57CF}"/>
              </a:ext>
            </a:extLst>
          </p:cNvPr>
          <p:cNvPicPr>
            <a:picLocks noGrp="1" noChangeAspect="1"/>
          </p:cNvPicPr>
          <p:nvPr>
            <p:ph type="pic" sz="quarter" idx="10"/>
          </p:nvPr>
        </p:nvPicPr>
        <p:blipFill rotWithShape="1">
          <a:blip r:embed="rId2"/>
          <a:srcRect t="156" b="34176"/>
          <a:stretch/>
        </p:blipFill>
        <p:spPr>
          <a:xfrm>
            <a:off x="571500" y="571502"/>
            <a:ext cx="11048999" cy="5714998"/>
          </a:xfrm>
        </p:spPr>
      </p:pic>
      <p:sp>
        <p:nvSpPr>
          <p:cNvPr id="2" name="TextBox 1">
            <a:extLst>
              <a:ext uri="{FF2B5EF4-FFF2-40B4-BE49-F238E27FC236}">
                <a16:creationId xmlns:a16="http://schemas.microsoft.com/office/drawing/2014/main" id="{BECB3D65-140B-4649-AECC-422950F0992E}"/>
              </a:ext>
            </a:extLst>
          </p:cNvPr>
          <p:cNvSpPr txBox="1"/>
          <p:nvPr/>
        </p:nvSpPr>
        <p:spPr>
          <a:xfrm>
            <a:off x="1715784" y="2006468"/>
            <a:ext cx="8998599" cy="1492716"/>
          </a:xfrm>
          <a:prstGeom prst="rect">
            <a:avLst/>
          </a:prstGeom>
          <a:noFill/>
        </p:spPr>
        <p:txBody>
          <a:bodyPr wrap="square" rtlCol="0">
            <a:spAutoFit/>
          </a:bodyPr>
          <a:lstStyle/>
          <a:p>
            <a:endParaRPr lang="en-US" sz="1100" dirty="0">
              <a:solidFill>
                <a:schemeClr val="bg1"/>
              </a:solidFill>
              <a:latin typeface="Source Sans Pro Light" panose="020B0403030403020204" pitchFamily="34" charset="0"/>
              <a:ea typeface="Source Sans Pro Light" panose="020B0403030403020204" pitchFamily="34" charset="0"/>
            </a:endParaRPr>
          </a:p>
          <a:p>
            <a:pPr algn="ctr"/>
            <a:r>
              <a:rPr lang="en-US" sz="2800" dirty="0">
                <a:solidFill>
                  <a:schemeClr val="bg1"/>
                </a:solidFill>
                <a:latin typeface="Source Sans Pro Light" panose="020B0403030403020204" pitchFamily="34" charset="0"/>
                <a:ea typeface="Source Sans Pro Light" panose="020B0403030403020204" pitchFamily="34" charset="0"/>
              </a:rPr>
              <a:t>Thank you for joining the NNRT Orientation Session.  </a:t>
            </a:r>
          </a:p>
          <a:p>
            <a:pPr algn="ctr"/>
            <a:r>
              <a:rPr lang="en-US" sz="2800" dirty="0">
                <a:solidFill>
                  <a:schemeClr val="bg1"/>
                </a:solidFill>
                <a:latin typeface="Source Sans Pro Light" panose="020B0403030403020204" pitchFamily="34" charset="0"/>
                <a:ea typeface="Source Sans Pro Light" panose="020B0403030403020204" pitchFamily="34" charset="0"/>
              </a:rPr>
              <a:t>The main session will </a:t>
            </a:r>
            <a:r>
              <a:rPr lang="en-US" sz="2800" b="1" u="sng" dirty="0">
                <a:solidFill>
                  <a:schemeClr val="bg1"/>
                </a:solidFill>
                <a:latin typeface="Source Sans Pro Light" panose="020B0403030403020204" pitchFamily="34" charset="0"/>
                <a:ea typeface="Source Sans Pro Light" panose="020B0403030403020204" pitchFamily="34" charset="0"/>
              </a:rPr>
              <a:t>use the same Zoom link </a:t>
            </a:r>
            <a:r>
              <a:rPr lang="en-US" sz="2800" dirty="0">
                <a:solidFill>
                  <a:schemeClr val="bg1"/>
                </a:solidFill>
                <a:latin typeface="Source Sans Pro Light" panose="020B0403030403020204" pitchFamily="34" charset="0"/>
                <a:ea typeface="Source Sans Pro Light" panose="020B0403030403020204" pitchFamily="34" charset="0"/>
              </a:rPr>
              <a:t>and start at</a:t>
            </a:r>
            <a:endParaRPr lang="en-US" sz="1100" dirty="0">
              <a:solidFill>
                <a:schemeClr val="bg1"/>
              </a:solidFill>
              <a:latin typeface="Source Sans Pro Light" panose="020B0403030403020204" pitchFamily="34" charset="0"/>
              <a:ea typeface="Source Sans Pro Light" panose="020B0403030403020204" pitchFamily="34" charset="0"/>
            </a:endParaRPr>
          </a:p>
          <a:p>
            <a:endParaRPr lang="en-US" sz="1100" dirty="0">
              <a:solidFill>
                <a:schemeClr val="bg1"/>
              </a:solidFill>
              <a:latin typeface="Source Sans Pro Light" panose="020B0403030403020204" pitchFamily="34" charset="0"/>
              <a:ea typeface="Source Sans Pro Light" panose="020B0403030403020204" pitchFamily="34" charset="0"/>
            </a:endParaRPr>
          </a:p>
          <a:p>
            <a:endParaRPr lang="en-US" sz="1100" dirty="0">
              <a:solidFill>
                <a:schemeClr val="bg1"/>
              </a:solidFill>
              <a:latin typeface="Source Sans Pro Light" panose="020B0403030403020204" pitchFamily="34" charset="0"/>
              <a:ea typeface="Source Sans Pro Light" panose="020B0403030403020204" pitchFamily="34" charset="0"/>
            </a:endParaRPr>
          </a:p>
        </p:txBody>
      </p:sp>
      <p:sp>
        <p:nvSpPr>
          <p:cNvPr id="3" name="Rectangle 2">
            <a:extLst>
              <a:ext uri="{FF2B5EF4-FFF2-40B4-BE49-F238E27FC236}">
                <a16:creationId xmlns:a16="http://schemas.microsoft.com/office/drawing/2014/main" id="{2EDFF440-B34C-DC4C-89C3-934B9FED3A8E}"/>
              </a:ext>
            </a:extLst>
          </p:cNvPr>
          <p:cNvSpPr/>
          <p:nvPr/>
        </p:nvSpPr>
        <p:spPr>
          <a:xfrm>
            <a:off x="1715784" y="3030618"/>
            <a:ext cx="9164419" cy="2646878"/>
          </a:xfrm>
          <a:prstGeom prst="rect">
            <a:avLst/>
          </a:prstGeom>
        </p:spPr>
        <p:txBody>
          <a:bodyPr wrap="square">
            <a:spAutoFit/>
          </a:bodyPr>
          <a:lstStyle/>
          <a:p>
            <a:pPr algn="ctr"/>
            <a:r>
              <a:rPr lang="en-US" sz="15000" dirty="0">
                <a:solidFill>
                  <a:schemeClr val="bg1"/>
                </a:solidFill>
                <a:latin typeface="Dense" panose="02000000000000000000" pitchFamily="2" charset="77"/>
                <a:ea typeface="Source Sans Pro" panose="020B0503030403020204" pitchFamily="34" charset="0"/>
              </a:rPr>
              <a:t>2:00 p</a:t>
            </a:r>
            <a:r>
              <a:rPr lang="en-US" sz="15000" b="1" dirty="0">
                <a:solidFill>
                  <a:schemeClr val="bg1"/>
                </a:solidFill>
                <a:latin typeface="Dense" panose="02000000000000000000" pitchFamily="2" charset="77"/>
                <a:ea typeface="Source Sans Pro" panose="020B0503030403020204" pitchFamily="34" charset="0"/>
              </a:rPr>
              <a:t>m</a:t>
            </a:r>
            <a:r>
              <a:rPr lang="en-US" sz="15000" dirty="0">
                <a:solidFill>
                  <a:schemeClr val="bg1"/>
                </a:solidFill>
                <a:latin typeface="Dense" panose="02000000000000000000" pitchFamily="2" charset="77"/>
                <a:ea typeface="Source Sans Pro" panose="020B0503030403020204" pitchFamily="34" charset="0"/>
              </a:rPr>
              <a:t> ET</a:t>
            </a:r>
            <a:r>
              <a:rPr lang="en-US" sz="16600" dirty="0">
                <a:solidFill>
                  <a:schemeClr val="bg1"/>
                </a:solidFill>
                <a:latin typeface="Dense" panose="02000000000000000000" pitchFamily="2" charset="77"/>
                <a:ea typeface="Source Sans Pro" panose="020B0503030403020204" pitchFamily="34" charset="0"/>
              </a:rPr>
              <a:t> </a:t>
            </a:r>
          </a:p>
        </p:txBody>
      </p:sp>
    </p:spTree>
    <p:extLst>
      <p:ext uri="{BB962C8B-B14F-4D97-AF65-F5344CB8AC3E}">
        <p14:creationId xmlns:p14="http://schemas.microsoft.com/office/powerpoint/2010/main" val="3841954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hand&#10;&#10;Description automatically generated">
            <a:extLst>
              <a:ext uri="{FF2B5EF4-FFF2-40B4-BE49-F238E27FC236}">
                <a16:creationId xmlns:a16="http://schemas.microsoft.com/office/drawing/2014/main" id="{759C646C-205F-084B-886F-A99C225931F5}"/>
              </a:ext>
            </a:extLst>
          </p:cNvPr>
          <p:cNvPicPr>
            <a:picLocks noGrp="1" noChangeAspect="1"/>
          </p:cNvPicPr>
          <p:nvPr>
            <p:ph type="pic" sz="quarter" idx="12"/>
          </p:nvPr>
        </p:nvPicPr>
        <p:blipFill rotWithShape="1">
          <a:blip r:embed="rId3"/>
          <a:srcRect l="-4273" t="35687" r="7198" b="1083"/>
          <a:stretch/>
        </p:blipFill>
        <p:spPr>
          <a:xfrm>
            <a:off x="596267" y="571500"/>
            <a:ext cx="11024233" cy="4876352"/>
          </a:xfrm>
        </p:spPr>
      </p:pic>
      <p:sp>
        <p:nvSpPr>
          <p:cNvPr id="10" name="Rectangle 9">
            <a:extLst>
              <a:ext uri="{FF2B5EF4-FFF2-40B4-BE49-F238E27FC236}">
                <a16:creationId xmlns:a16="http://schemas.microsoft.com/office/drawing/2014/main" id="{325DDEFE-14E9-3946-9B93-9A0AEFCC2AED}"/>
              </a:ext>
            </a:extLst>
          </p:cNvPr>
          <p:cNvSpPr/>
          <p:nvPr/>
        </p:nvSpPr>
        <p:spPr>
          <a:xfrm>
            <a:off x="571500" y="571500"/>
            <a:ext cx="11024233" cy="4876352"/>
          </a:xfrm>
          <a:prstGeom prst="rect">
            <a:avLst/>
          </a:prstGeom>
          <a:gradFill flip="none" rotWithShape="1">
            <a:gsLst>
              <a:gs pos="15000">
                <a:schemeClr val="tx1"/>
              </a:gs>
              <a:gs pos="100000">
                <a:srgbClr val="070707">
                  <a:alpha val="0"/>
                </a:srgbClr>
              </a:gs>
              <a:gs pos="78000">
                <a:schemeClr val="tx1">
                  <a:lumMod val="95000"/>
                  <a:lumOff val="5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E52CEC84-F23E-7C48-9546-114D4F3A5E00}"/>
              </a:ext>
            </a:extLst>
          </p:cNvPr>
          <p:cNvSpPr>
            <a:spLocks noGrp="1"/>
          </p:cNvSpPr>
          <p:nvPr>
            <p:ph type="body" sz="quarter" idx="10"/>
          </p:nvPr>
        </p:nvSpPr>
        <p:spPr>
          <a:xfrm>
            <a:off x="919827" y="4481151"/>
            <a:ext cx="10516110" cy="355032"/>
          </a:xfrm>
        </p:spPr>
        <p:txBody>
          <a:bodyPr>
            <a:normAutofit fontScale="92500" lnSpcReduction="20000"/>
          </a:bodyPr>
          <a:lstStyle/>
          <a:p>
            <a:r>
              <a:rPr lang="en-US" sz="1800" dirty="0">
                <a:solidFill>
                  <a:schemeClr val="bg1"/>
                </a:solidFill>
              </a:rPr>
              <a:t> </a:t>
            </a:r>
            <a:r>
              <a:rPr lang="en-US" sz="2400" dirty="0">
                <a:solidFill>
                  <a:schemeClr val="bg1"/>
                </a:solidFill>
              </a:rPr>
              <a:t>Main Session Part 1  •  September 29, 2020  •  2:00-4:30 PM ET</a:t>
            </a:r>
          </a:p>
          <a:p>
            <a:endParaRPr lang="en-US" sz="200" dirty="0">
              <a:solidFill>
                <a:schemeClr val="bg1"/>
              </a:solidFill>
            </a:endParaRPr>
          </a:p>
        </p:txBody>
      </p:sp>
      <p:sp>
        <p:nvSpPr>
          <p:cNvPr id="3" name="Text Placeholder 2">
            <a:extLst>
              <a:ext uri="{FF2B5EF4-FFF2-40B4-BE49-F238E27FC236}">
                <a16:creationId xmlns:a16="http://schemas.microsoft.com/office/drawing/2014/main" id="{75D25678-2BFE-E14E-97D4-CB8D9A764520}"/>
              </a:ext>
            </a:extLst>
          </p:cNvPr>
          <p:cNvSpPr>
            <a:spLocks noGrp="1"/>
          </p:cNvSpPr>
          <p:nvPr>
            <p:ph type="body" sz="quarter" idx="11"/>
          </p:nvPr>
        </p:nvSpPr>
        <p:spPr>
          <a:xfrm>
            <a:off x="919827" y="2308284"/>
            <a:ext cx="4495321" cy="436083"/>
          </a:xfrm>
        </p:spPr>
        <p:txBody>
          <a:bodyPr anchor="b">
            <a:noAutofit/>
          </a:bodyPr>
          <a:lstStyle/>
          <a:p>
            <a:pPr>
              <a:lnSpc>
                <a:spcPct val="100000"/>
              </a:lnSpc>
            </a:pPr>
            <a:r>
              <a:rPr lang="en-US" sz="3200" dirty="0">
                <a:solidFill>
                  <a:schemeClr val="bg1"/>
                </a:solidFill>
                <a:latin typeface="Source Sans Pro Light" panose="020B0403030403020204" pitchFamily="34" charset="0"/>
                <a:ea typeface="Source Sans Pro Light" panose="020B0403030403020204" pitchFamily="34" charset="0"/>
              </a:rPr>
              <a:t>2020 Annual Meeting</a:t>
            </a:r>
          </a:p>
        </p:txBody>
      </p:sp>
      <p:pic>
        <p:nvPicPr>
          <p:cNvPr id="8" name="Picture 7">
            <a:extLst>
              <a:ext uri="{FF2B5EF4-FFF2-40B4-BE49-F238E27FC236}">
                <a16:creationId xmlns:a16="http://schemas.microsoft.com/office/drawing/2014/main" id="{8590AA12-4A22-AF40-9995-3B0BFF352824}"/>
              </a:ext>
            </a:extLst>
          </p:cNvPr>
          <p:cNvPicPr>
            <a:picLocks noChangeAspect="1"/>
          </p:cNvPicPr>
          <p:nvPr/>
        </p:nvPicPr>
        <p:blipFill>
          <a:blip r:embed="rId4"/>
          <a:srcRect/>
          <a:stretch/>
        </p:blipFill>
        <p:spPr>
          <a:xfrm>
            <a:off x="919827" y="905405"/>
            <a:ext cx="3622356" cy="1159080"/>
          </a:xfrm>
          <a:prstGeom prst="rect">
            <a:avLst/>
          </a:prstGeom>
        </p:spPr>
      </p:pic>
      <p:pic>
        <p:nvPicPr>
          <p:cNvPr id="4" name="Picture 3">
            <a:extLst>
              <a:ext uri="{FF2B5EF4-FFF2-40B4-BE49-F238E27FC236}">
                <a16:creationId xmlns:a16="http://schemas.microsoft.com/office/drawing/2014/main" id="{D1943865-3D2D-4381-9A2B-1A28E4D9EDA2}"/>
              </a:ext>
            </a:extLst>
          </p:cNvPr>
          <p:cNvPicPr>
            <a:picLocks noChangeAspect="1"/>
          </p:cNvPicPr>
          <p:nvPr/>
        </p:nvPicPr>
        <p:blipFill>
          <a:blip r:embed="rId5"/>
          <a:srcRect/>
          <a:stretch/>
        </p:blipFill>
        <p:spPr>
          <a:xfrm>
            <a:off x="2449541" y="5753182"/>
            <a:ext cx="1112810" cy="859899"/>
          </a:xfrm>
          <a:prstGeom prst="rect">
            <a:avLst/>
          </a:prstGeom>
        </p:spPr>
      </p:pic>
      <p:sp>
        <p:nvSpPr>
          <p:cNvPr id="5" name="Rectangle 4">
            <a:extLst>
              <a:ext uri="{FF2B5EF4-FFF2-40B4-BE49-F238E27FC236}">
                <a16:creationId xmlns:a16="http://schemas.microsoft.com/office/drawing/2014/main" id="{D3F4F1BD-264B-C849-A8C7-F5D4E0AF5345}"/>
              </a:ext>
            </a:extLst>
          </p:cNvPr>
          <p:cNvSpPr/>
          <p:nvPr/>
        </p:nvSpPr>
        <p:spPr>
          <a:xfrm>
            <a:off x="919827" y="2786350"/>
            <a:ext cx="7136153" cy="1376915"/>
          </a:xfrm>
          <a:prstGeom prst="rect">
            <a:avLst/>
          </a:prstGeom>
        </p:spPr>
        <p:txBody>
          <a:bodyPr wrap="square">
            <a:spAutoFit/>
          </a:bodyPr>
          <a:lstStyle/>
          <a:p>
            <a:pPr>
              <a:lnSpc>
                <a:spcPts val="5000"/>
              </a:lnSpc>
              <a:tabLst>
                <a:tab pos="446088" algn="l"/>
              </a:tabLst>
            </a:pPr>
            <a:r>
              <a:rPr lang="en-US" sz="4800" dirty="0">
                <a:solidFill>
                  <a:srgbClr val="13BDC6"/>
                </a:solidFill>
                <a:latin typeface="Dense" panose="02000000000000000000" pitchFamily="2" charset="77"/>
              </a:rPr>
              <a:t>Navigation in a New Era:</a:t>
            </a:r>
          </a:p>
          <a:p>
            <a:pPr>
              <a:lnSpc>
                <a:spcPts val="5000"/>
              </a:lnSpc>
              <a:tabLst>
                <a:tab pos="446088" algn="l"/>
              </a:tabLst>
            </a:pPr>
            <a:r>
              <a:rPr lang="en-US" sz="4800" dirty="0">
                <a:solidFill>
                  <a:srgbClr val="13BDC6"/>
                </a:solidFill>
                <a:latin typeface="Dense" panose="02000000000000000000" pitchFamily="2" charset="77"/>
              </a:rPr>
              <a:t>Crisis &amp; Opportunity </a:t>
            </a:r>
          </a:p>
        </p:txBody>
      </p:sp>
      <p:pic>
        <p:nvPicPr>
          <p:cNvPr id="12" name="Picture 11">
            <a:extLst>
              <a:ext uri="{FF2B5EF4-FFF2-40B4-BE49-F238E27FC236}">
                <a16:creationId xmlns:a16="http://schemas.microsoft.com/office/drawing/2014/main" id="{CC850F9C-858F-A340-AFEF-30DA42C79A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8000" contrast="100000"/>
                    </a14:imgEffect>
                  </a14:imgLayer>
                </a14:imgProps>
              </a:ext>
            </a:extLst>
          </a:blip>
          <a:srcRect/>
          <a:stretch/>
        </p:blipFill>
        <p:spPr>
          <a:xfrm>
            <a:off x="919827" y="5753182"/>
            <a:ext cx="1208059" cy="805373"/>
          </a:xfrm>
          <a:prstGeom prst="rect">
            <a:avLst/>
          </a:prstGeom>
        </p:spPr>
      </p:pic>
    </p:spTree>
    <p:extLst>
      <p:ext uri="{BB962C8B-B14F-4D97-AF65-F5344CB8AC3E}">
        <p14:creationId xmlns:p14="http://schemas.microsoft.com/office/powerpoint/2010/main" val="254119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571499"/>
            <a:ext cx="10563205" cy="1130301"/>
          </a:xfrm>
          <a:prstGeom prst="rect">
            <a:avLst/>
          </a:prstGeom>
        </p:spPr>
        <p:txBody>
          <a:bodyPr anchor="ctr" anchorCtr="0">
            <a:normAutofit/>
          </a:bodyPr>
          <a:lstStyle/>
          <a:p>
            <a:r>
              <a:rPr lang="en-US" sz="6000" dirty="0"/>
              <a:t>Agenda </a:t>
            </a:r>
          </a:p>
        </p:txBody>
      </p:sp>
      <p:sp>
        <p:nvSpPr>
          <p:cNvPr id="4" name="Slide Number Placeholder 13">
            <a:extLst>
              <a:ext uri="{FF2B5EF4-FFF2-40B4-BE49-F238E27FC236}">
                <a16:creationId xmlns:a16="http://schemas.microsoft.com/office/drawing/2014/main" id="{6F1C4E80-6E09-7745-9FD0-3369D7C48486}"/>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23</a:t>
            </a:fld>
            <a:r>
              <a:rPr lang="en-US" dirty="0"/>
              <a:t> / 2020 NNRT Program</a:t>
            </a:r>
          </a:p>
        </p:txBody>
      </p:sp>
      <p:sp>
        <p:nvSpPr>
          <p:cNvPr id="8" name="TextBox 7">
            <a:extLst>
              <a:ext uri="{FF2B5EF4-FFF2-40B4-BE49-F238E27FC236}">
                <a16:creationId xmlns:a16="http://schemas.microsoft.com/office/drawing/2014/main" id="{4C6E1DBC-7E68-4C7F-B6B2-050AACB263D2}"/>
              </a:ext>
            </a:extLst>
          </p:cNvPr>
          <p:cNvSpPr txBox="1"/>
          <p:nvPr/>
        </p:nvSpPr>
        <p:spPr>
          <a:xfrm>
            <a:off x="571498" y="1867748"/>
            <a:ext cx="7982193" cy="3188565"/>
          </a:xfrm>
          <a:prstGeom prst="rect">
            <a:avLst/>
          </a:prstGeom>
          <a:noFill/>
          <a:ln>
            <a:noFill/>
          </a:ln>
        </p:spPr>
        <p:txBody>
          <a:bodyPr wrap="square" rtlCol="0">
            <a:spAutoFit/>
          </a:bodyPr>
          <a:lstStyle/>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Welcome and Overview</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Break out: Meet your Table Group</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Navigation in 2020: Finding Opportunity in Crisis: Panel</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Break out: Our 2020 Experiences</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Keynote:  Navigation and Health Equity</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Break out: Keynote Applications</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Wrap up and Next Steps</a:t>
            </a:r>
          </a:p>
        </p:txBody>
      </p:sp>
    </p:spTree>
    <p:extLst>
      <p:ext uri="{BB962C8B-B14F-4D97-AF65-F5344CB8AC3E}">
        <p14:creationId xmlns:p14="http://schemas.microsoft.com/office/powerpoint/2010/main" val="3117115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536510"/>
            <a:ext cx="11032812" cy="1146260"/>
          </a:xfrm>
          <a:prstGeom prst="rect">
            <a:avLst/>
          </a:prstGeom>
        </p:spPr>
        <p:txBody>
          <a:bodyPr>
            <a:normAutofit/>
          </a:bodyPr>
          <a:lstStyle/>
          <a:p>
            <a:r>
              <a:rPr lang="en-US" sz="5400" dirty="0">
                <a:solidFill>
                  <a:srgbClr val="13BDC6"/>
                </a:solidFill>
              </a:rPr>
              <a:t>Zoom Best Practices</a:t>
            </a:r>
          </a:p>
        </p:txBody>
      </p:sp>
      <p:sp>
        <p:nvSpPr>
          <p:cNvPr id="3" name="Text Placeholder 2">
            <a:extLst>
              <a:ext uri="{FF2B5EF4-FFF2-40B4-BE49-F238E27FC236}">
                <a16:creationId xmlns:a16="http://schemas.microsoft.com/office/drawing/2014/main" id="{BA3B037C-D0AF-45C3-9987-4440E52B81FB}"/>
              </a:ext>
            </a:extLst>
          </p:cNvPr>
          <p:cNvSpPr>
            <a:spLocks noGrp="1"/>
          </p:cNvSpPr>
          <p:nvPr>
            <p:ph sz="quarter" idx="10"/>
          </p:nvPr>
        </p:nvSpPr>
        <p:spPr>
          <a:xfrm>
            <a:off x="1603613" y="1792828"/>
            <a:ext cx="6608233" cy="3716244"/>
          </a:xfrm>
          <a:prstGeom prst="rect">
            <a:avLst/>
          </a:prstGeom>
        </p:spPr>
        <p:txBody>
          <a:bodyPr>
            <a:noAutofit/>
          </a:bodyPr>
          <a:lstStyle/>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meeting will be recorded.</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You will be muted with your video turned off when you join the call. Use the buttons in the black menu bar to unmute your line and to turn on your video. *6 to unmute if joining by phone.</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Please make sure your video is turned ON in breakouts.</a:t>
            </a:r>
          </a:p>
          <a:p>
            <a:pPr marL="0" lvl="1" indent="0">
              <a:lnSpc>
                <a:spcPct val="100000"/>
              </a:lnSpc>
              <a:spcBef>
                <a:spcPts val="600"/>
              </a:spcBef>
              <a:buNone/>
            </a:pPr>
            <a:endParaRPr lang="en-US" sz="9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Toggle between Gallery view and Speaker view at top-right of your Zoom window to view select participants or a single speaker.</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This call takes place on the Zoom platform. To review Zoom’s privacy policy, please visit zoom.us/privacy</a:t>
            </a:r>
          </a:p>
          <a:p>
            <a:pPr marL="0" lvl="1" indent="0">
              <a:lnSpc>
                <a:spcPct val="100000"/>
              </a:lnSpc>
              <a:spcBef>
                <a:spcPts val="600"/>
              </a:spcBef>
              <a:buNone/>
            </a:pPr>
            <a:endParaRPr lang="en-US" sz="800"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sz="1600" b="1" dirty="0">
                <a:latin typeface="Source Sans Pro SemiBold" panose="020B0503030403020204" pitchFamily="34" charset="0"/>
                <a:ea typeface="Source Sans Pro SemiBold" panose="020B0503030403020204" pitchFamily="34" charset="0"/>
              </a:rPr>
              <a:t>Questions? Type them in the chat box.</a:t>
            </a:r>
          </a:p>
          <a:p>
            <a:pPr marL="0" lvl="0" indent="0">
              <a:buNone/>
            </a:pPr>
            <a:endParaRPr lang="en-US" sz="1600" dirty="0">
              <a:solidFill>
                <a:prstClr val="black"/>
              </a:solidFill>
              <a:cs typeface="+mn-cs"/>
            </a:endParaRPr>
          </a:p>
        </p:txBody>
      </p:sp>
      <p:grpSp>
        <p:nvGrpSpPr>
          <p:cNvPr id="6" name="Group 5">
            <a:extLst>
              <a:ext uri="{FF2B5EF4-FFF2-40B4-BE49-F238E27FC236}">
                <a16:creationId xmlns:a16="http://schemas.microsoft.com/office/drawing/2014/main" id="{1030AF75-D465-4611-A56C-3C25674FC8F6}"/>
              </a:ext>
            </a:extLst>
          </p:cNvPr>
          <p:cNvGrpSpPr/>
          <p:nvPr/>
        </p:nvGrpSpPr>
        <p:grpSpPr>
          <a:xfrm>
            <a:off x="752273" y="2513655"/>
            <a:ext cx="464190" cy="338242"/>
            <a:chOff x="1786525" y="2238136"/>
            <a:chExt cx="578329" cy="482846"/>
          </a:xfrm>
          <a:solidFill>
            <a:srgbClr val="13BDC6"/>
          </a:solidFill>
        </p:grpSpPr>
        <p:sp>
          <p:nvSpPr>
            <p:cNvPr id="7" name="Freeform: Shape 6">
              <a:extLst>
                <a:ext uri="{FF2B5EF4-FFF2-40B4-BE49-F238E27FC236}">
                  <a16:creationId xmlns:a16="http://schemas.microsoft.com/office/drawing/2014/main" id="{26BD892B-B85C-425D-A135-97208E664163}"/>
                </a:ext>
              </a:extLst>
            </p:cNvPr>
            <p:cNvSpPr/>
            <p:nvPr/>
          </p:nvSpPr>
          <p:spPr>
            <a:xfrm>
              <a:off x="2293416" y="2327076"/>
              <a:ext cx="71438" cy="264319"/>
            </a:xfrm>
            <a:custGeom>
              <a:avLst/>
              <a:gdLst>
                <a:gd name="connsiteX0" fmla="*/ 42077 w 71437"/>
                <a:gd name="connsiteY0" fmla="*/ 143589 h 264318"/>
                <a:gd name="connsiteX1" fmla="*/ 0 w 71437"/>
                <a:gd name="connsiteY1" fmla="*/ 244316 h 264318"/>
                <a:gd name="connsiteX2" fmla="*/ 18717 w 71437"/>
                <a:gd name="connsiteY2" fmla="*/ 265748 h 264318"/>
                <a:gd name="connsiteX3" fmla="*/ 23146 w 71437"/>
                <a:gd name="connsiteY3" fmla="*/ 0 h 264318"/>
                <a:gd name="connsiteX4" fmla="*/ 1714 w 71437"/>
                <a:gd name="connsiteY4" fmla="*/ 18431 h 264318"/>
                <a:gd name="connsiteX5" fmla="*/ 42077 w 71437"/>
                <a:gd name="connsiteY5" fmla="*/ 143589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264318">
                  <a:moveTo>
                    <a:pt x="42077" y="143589"/>
                  </a:moveTo>
                  <a:cubicBezTo>
                    <a:pt x="39436" y="180861"/>
                    <a:pt x="24657" y="216241"/>
                    <a:pt x="0" y="244316"/>
                  </a:cubicBezTo>
                  <a:lnTo>
                    <a:pt x="18717" y="265748"/>
                  </a:lnTo>
                  <a:cubicBezTo>
                    <a:pt x="87339" y="191093"/>
                    <a:pt x="89243" y="76900"/>
                    <a:pt x="23146" y="0"/>
                  </a:cubicBezTo>
                  <a:lnTo>
                    <a:pt x="1714" y="18431"/>
                  </a:lnTo>
                  <a:cubicBezTo>
                    <a:pt x="31270" y="53127"/>
                    <a:pt x="45794" y="98164"/>
                    <a:pt x="42077" y="143589"/>
                  </a:cubicBezTo>
                  <a:close/>
                </a:path>
              </a:pathLst>
            </a:custGeom>
            <a:grpFill/>
            <a:ln w="7144"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DCCC92F0-7948-404D-AD20-32BCC91081FC}"/>
                </a:ext>
              </a:extLst>
            </p:cNvPr>
            <p:cNvSpPr/>
            <p:nvPr/>
          </p:nvSpPr>
          <p:spPr>
            <a:xfrm>
              <a:off x="2251125" y="2364938"/>
              <a:ext cx="50006" cy="178594"/>
            </a:xfrm>
            <a:custGeom>
              <a:avLst/>
              <a:gdLst>
                <a:gd name="connsiteX0" fmla="*/ 27361 w 50006"/>
                <a:gd name="connsiteY0" fmla="*/ 101441 h 178593"/>
                <a:gd name="connsiteX1" fmla="*/ 4000 w 50006"/>
                <a:gd name="connsiteY1" fmla="*/ 162306 h 178593"/>
                <a:gd name="connsiteX2" fmla="*/ 22860 w 50006"/>
                <a:gd name="connsiteY2" fmla="*/ 184237 h 178593"/>
                <a:gd name="connsiteX3" fmla="*/ 21431 w 50006"/>
                <a:gd name="connsiteY3" fmla="*/ 0 h 178593"/>
                <a:gd name="connsiteX4" fmla="*/ 0 w 50006"/>
                <a:gd name="connsiteY4" fmla="*/ 18431 h 178593"/>
                <a:gd name="connsiteX5" fmla="*/ 27361 w 50006"/>
                <a:gd name="connsiteY5" fmla="*/ 101441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27361" y="101441"/>
                  </a:moveTo>
                  <a:cubicBezTo>
                    <a:pt x="25705" y="123580"/>
                    <a:pt x="17582" y="144745"/>
                    <a:pt x="4000" y="162306"/>
                  </a:cubicBezTo>
                  <a:lnTo>
                    <a:pt x="22860" y="184237"/>
                  </a:lnTo>
                  <a:cubicBezTo>
                    <a:pt x="67930" y="130893"/>
                    <a:pt x="67323" y="52639"/>
                    <a:pt x="21431" y="0"/>
                  </a:cubicBezTo>
                  <a:lnTo>
                    <a:pt x="0" y="18431"/>
                  </a:lnTo>
                  <a:cubicBezTo>
                    <a:pt x="19813" y="41352"/>
                    <a:pt x="29662" y="71231"/>
                    <a:pt x="27361" y="101441"/>
                  </a:cubicBezTo>
                  <a:close/>
                </a:path>
              </a:pathLst>
            </a:custGeom>
            <a:grpFill/>
            <a:ln w="714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2A5C33E-886E-4102-9C5B-40B092498040}"/>
                </a:ext>
              </a:extLst>
            </p:cNvPr>
            <p:cNvSpPr/>
            <p:nvPr/>
          </p:nvSpPr>
          <p:spPr>
            <a:xfrm>
              <a:off x="1786525" y="2327647"/>
              <a:ext cx="71438" cy="264319"/>
            </a:xfrm>
            <a:custGeom>
              <a:avLst/>
              <a:gdLst>
                <a:gd name="connsiteX0" fmla="*/ 52762 w 71437"/>
                <a:gd name="connsiteY0" fmla="*/ 265462 h 264318"/>
                <a:gd name="connsiteX1" fmla="*/ 71479 w 71437"/>
                <a:gd name="connsiteY1" fmla="*/ 244031 h 264318"/>
                <a:gd name="connsiteX2" fmla="*/ 69765 w 71437"/>
                <a:gd name="connsiteY2" fmla="*/ 18431 h 264318"/>
                <a:gd name="connsiteX3" fmla="*/ 48333 w 71437"/>
                <a:gd name="connsiteY3" fmla="*/ 0 h 264318"/>
                <a:gd name="connsiteX4" fmla="*/ 52762 w 71437"/>
                <a:gd name="connsiteY4" fmla="*/ 265748 h 26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64318">
                  <a:moveTo>
                    <a:pt x="52762" y="265462"/>
                  </a:moveTo>
                  <a:lnTo>
                    <a:pt x="71479" y="244031"/>
                  </a:lnTo>
                  <a:cubicBezTo>
                    <a:pt x="14883" y="179722"/>
                    <a:pt x="14152" y="83593"/>
                    <a:pt x="69765" y="18431"/>
                  </a:cubicBezTo>
                  <a:lnTo>
                    <a:pt x="48333" y="0"/>
                  </a:lnTo>
                  <a:cubicBezTo>
                    <a:pt x="-17764" y="76900"/>
                    <a:pt x="-15860" y="191093"/>
                    <a:pt x="52762" y="265748"/>
                  </a:cubicBezTo>
                  <a:close/>
                </a:path>
              </a:pathLst>
            </a:custGeom>
            <a:grpFill/>
            <a:ln w="7144"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A2151409-790F-4F47-A058-E7790C761820}"/>
                </a:ext>
              </a:extLst>
            </p:cNvPr>
            <p:cNvSpPr/>
            <p:nvPr/>
          </p:nvSpPr>
          <p:spPr>
            <a:xfrm>
              <a:off x="1843613" y="2364938"/>
              <a:ext cx="50006" cy="178594"/>
            </a:xfrm>
            <a:custGeom>
              <a:avLst/>
              <a:gdLst>
                <a:gd name="connsiteX0" fmla="*/ 461 w 50006"/>
                <a:gd name="connsiteY0" fmla="*/ 103584 h 178593"/>
                <a:gd name="connsiteX1" fmla="*/ 33465 w 50006"/>
                <a:gd name="connsiteY1" fmla="*/ 184237 h 178593"/>
                <a:gd name="connsiteX2" fmla="*/ 52324 w 50006"/>
                <a:gd name="connsiteY2" fmla="*/ 162306 h 178593"/>
                <a:gd name="connsiteX3" fmla="*/ 56396 w 50006"/>
                <a:gd name="connsiteY3" fmla="*/ 18431 h 178593"/>
                <a:gd name="connsiteX4" fmla="*/ 34965 w 50006"/>
                <a:gd name="connsiteY4" fmla="*/ 0 h 178593"/>
                <a:gd name="connsiteX5" fmla="*/ 461 w 50006"/>
                <a:gd name="connsiteY5" fmla="*/ 10358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461" y="103584"/>
                  </a:moveTo>
                  <a:cubicBezTo>
                    <a:pt x="2588" y="133298"/>
                    <a:pt x="14152" y="161556"/>
                    <a:pt x="33465" y="184237"/>
                  </a:cubicBezTo>
                  <a:lnTo>
                    <a:pt x="52324" y="162306"/>
                  </a:lnTo>
                  <a:cubicBezTo>
                    <a:pt x="19273" y="119489"/>
                    <a:pt x="20977" y="59310"/>
                    <a:pt x="56396" y="18431"/>
                  </a:cubicBezTo>
                  <a:lnTo>
                    <a:pt x="34965" y="0"/>
                  </a:lnTo>
                  <a:cubicBezTo>
                    <a:pt x="9841" y="28391"/>
                    <a:pt x="-2620" y="65799"/>
                    <a:pt x="461" y="103584"/>
                  </a:cubicBezTo>
                  <a:close/>
                </a:path>
              </a:pathLst>
            </a:custGeom>
            <a:grpFill/>
            <a:ln w="714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E7E406-BD81-46D1-8CAC-8C57468E912E}"/>
                </a:ext>
              </a:extLst>
            </p:cNvPr>
            <p:cNvSpPr/>
            <p:nvPr/>
          </p:nvSpPr>
          <p:spPr>
            <a:xfrm>
              <a:off x="1943372" y="2442376"/>
              <a:ext cx="264319" cy="278606"/>
            </a:xfrm>
            <a:custGeom>
              <a:avLst/>
              <a:gdLst>
                <a:gd name="connsiteX0" fmla="*/ 148733 w 264318"/>
                <a:gd name="connsiteY0" fmla="*/ 248460 h 278606"/>
                <a:gd name="connsiteX1" fmla="*/ 148733 w 264318"/>
                <a:gd name="connsiteY1" fmla="*/ 181094 h 278606"/>
                <a:gd name="connsiteX2" fmla="*/ 259104 w 264318"/>
                <a:gd name="connsiteY2" fmla="*/ 55221 h 278606"/>
                <a:gd name="connsiteX3" fmla="*/ 259104 w 264318"/>
                <a:gd name="connsiteY3" fmla="*/ 0 h 278606"/>
                <a:gd name="connsiteX4" fmla="*/ 226028 w 264318"/>
                <a:gd name="connsiteY4" fmla="*/ 0 h 278606"/>
                <a:gd name="connsiteX5" fmla="*/ 226028 w 264318"/>
                <a:gd name="connsiteY5" fmla="*/ 55221 h 278606"/>
                <a:gd name="connsiteX6" fmla="*/ 132159 w 264318"/>
                <a:gd name="connsiteY6" fmla="*/ 149090 h 278606"/>
                <a:gd name="connsiteX7" fmla="*/ 38291 w 264318"/>
                <a:gd name="connsiteY7" fmla="*/ 55221 h 278606"/>
                <a:gd name="connsiteX8" fmla="*/ 38291 w 264318"/>
                <a:gd name="connsiteY8" fmla="*/ 0 h 278606"/>
                <a:gd name="connsiteX9" fmla="*/ 5215 w 264318"/>
                <a:gd name="connsiteY9" fmla="*/ 0 h 278606"/>
                <a:gd name="connsiteX10" fmla="*/ 5215 w 264318"/>
                <a:gd name="connsiteY10" fmla="*/ 55221 h 278606"/>
                <a:gd name="connsiteX11" fmla="*/ 115586 w 264318"/>
                <a:gd name="connsiteY11" fmla="*/ 181094 h 278606"/>
                <a:gd name="connsiteX12" fmla="*/ 115586 w 264318"/>
                <a:gd name="connsiteY12" fmla="*/ 248460 h 278606"/>
                <a:gd name="connsiteX13" fmla="*/ 0 w 264318"/>
                <a:gd name="connsiteY13" fmla="*/ 248460 h 278606"/>
                <a:gd name="connsiteX14" fmla="*/ 0 w 264318"/>
                <a:gd name="connsiteY14" fmla="*/ 281535 h 278606"/>
                <a:gd name="connsiteX15" fmla="*/ 265033 w 264318"/>
                <a:gd name="connsiteY15" fmla="*/ 281535 h 278606"/>
                <a:gd name="connsiteX16" fmla="*/ 265033 w 264318"/>
                <a:gd name="connsiteY16" fmla="*/ 24846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318" h="278606">
                  <a:moveTo>
                    <a:pt x="148733" y="248460"/>
                  </a:moveTo>
                  <a:lnTo>
                    <a:pt x="148733" y="181094"/>
                  </a:lnTo>
                  <a:cubicBezTo>
                    <a:pt x="211896" y="172777"/>
                    <a:pt x="259111" y="118930"/>
                    <a:pt x="259104" y="55221"/>
                  </a:cubicBezTo>
                  <a:lnTo>
                    <a:pt x="259104" y="0"/>
                  </a:lnTo>
                  <a:lnTo>
                    <a:pt x="226028" y="0"/>
                  </a:lnTo>
                  <a:lnTo>
                    <a:pt x="226028" y="55221"/>
                  </a:lnTo>
                  <a:cubicBezTo>
                    <a:pt x="226028" y="107063"/>
                    <a:pt x="184002" y="149090"/>
                    <a:pt x="132159" y="149090"/>
                  </a:cubicBezTo>
                  <a:cubicBezTo>
                    <a:pt x="80317" y="149090"/>
                    <a:pt x="38291" y="107063"/>
                    <a:pt x="38291" y="55221"/>
                  </a:cubicBezTo>
                  <a:lnTo>
                    <a:pt x="38291" y="0"/>
                  </a:lnTo>
                  <a:lnTo>
                    <a:pt x="5215" y="0"/>
                  </a:lnTo>
                  <a:lnTo>
                    <a:pt x="5215" y="55221"/>
                  </a:lnTo>
                  <a:cubicBezTo>
                    <a:pt x="5207" y="118930"/>
                    <a:pt x="52422" y="172777"/>
                    <a:pt x="115586" y="181094"/>
                  </a:cubicBezTo>
                  <a:lnTo>
                    <a:pt x="115586" y="248460"/>
                  </a:lnTo>
                  <a:lnTo>
                    <a:pt x="0" y="248460"/>
                  </a:lnTo>
                  <a:lnTo>
                    <a:pt x="0" y="281535"/>
                  </a:lnTo>
                  <a:lnTo>
                    <a:pt x="265033" y="281535"/>
                  </a:lnTo>
                  <a:lnTo>
                    <a:pt x="265033" y="248460"/>
                  </a:lnTo>
                  <a:close/>
                </a:path>
              </a:pathLst>
            </a:custGeom>
            <a:grpFill/>
            <a:ln w="714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B9F9FFF-3486-4145-942A-DF4AF64B34EF}"/>
                </a:ext>
              </a:extLst>
            </p:cNvPr>
            <p:cNvSpPr/>
            <p:nvPr/>
          </p:nvSpPr>
          <p:spPr>
            <a:xfrm>
              <a:off x="2003736" y="2238136"/>
              <a:ext cx="142875" cy="328613"/>
            </a:xfrm>
            <a:custGeom>
              <a:avLst/>
              <a:gdLst>
                <a:gd name="connsiteX0" fmla="*/ 71796 w 142875"/>
                <a:gd name="connsiteY0" fmla="*/ 331256 h 328612"/>
                <a:gd name="connsiteX1" fmla="*/ 143234 w 142875"/>
                <a:gd name="connsiteY1" fmla="*/ 259819 h 328612"/>
                <a:gd name="connsiteX2" fmla="*/ 143233 w 142875"/>
                <a:gd name="connsiteY2" fmla="*/ 259461 h 328612"/>
                <a:gd name="connsiteX3" fmla="*/ 88369 w 142875"/>
                <a:gd name="connsiteY3" fmla="*/ 259461 h 328612"/>
                <a:gd name="connsiteX4" fmla="*/ 88369 w 142875"/>
                <a:gd name="connsiteY4" fmla="*/ 237387 h 328612"/>
                <a:gd name="connsiteX5" fmla="*/ 143590 w 142875"/>
                <a:gd name="connsiteY5" fmla="*/ 237387 h 328612"/>
                <a:gd name="connsiteX6" fmla="*/ 143590 w 142875"/>
                <a:gd name="connsiteY6" fmla="*/ 204240 h 328612"/>
                <a:gd name="connsiteX7" fmla="*/ 88369 w 142875"/>
                <a:gd name="connsiteY7" fmla="*/ 204240 h 328612"/>
                <a:gd name="connsiteX8" fmla="*/ 88369 w 142875"/>
                <a:gd name="connsiteY8" fmla="*/ 182166 h 328612"/>
                <a:gd name="connsiteX9" fmla="*/ 143590 w 142875"/>
                <a:gd name="connsiteY9" fmla="*/ 182166 h 328612"/>
                <a:gd name="connsiteX10" fmla="*/ 143590 w 142875"/>
                <a:gd name="connsiteY10" fmla="*/ 149090 h 328612"/>
                <a:gd name="connsiteX11" fmla="*/ 88369 w 142875"/>
                <a:gd name="connsiteY11" fmla="*/ 149090 h 328612"/>
                <a:gd name="connsiteX12" fmla="*/ 88369 w 142875"/>
                <a:gd name="connsiteY12" fmla="*/ 127016 h 328612"/>
                <a:gd name="connsiteX13" fmla="*/ 143590 w 142875"/>
                <a:gd name="connsiteY13" fmla="*/ 127016 h 328612"/>
                <a:gd name="connsiteX14" fmla="*/ 143590 w 142875"/>
                <a:gd name="connsiteY14" fmla="*/ 94083 h 328612"/>
                <a:gd name="connsiteX15" fmla="*/ 88369 w 142875"/>
                <a:gd name="connsiteY15" fmla="*/ 94083 h 328612"/>
                <a:gd name="connsiteX16" fmla="*/ 88369 w 142875"/>
                <a:gd name="connsiteY16" fmla="*/ 71795 h 328612"/>
                <a:gd name="connsiteX17" fmla="*/ 143590 w 142875"/>
                <a:gd name="connsiteY17" fmla="*/ 71795 h 328612"/>
                <a:gd name="connsiteX18" fmla="*/ 71796 w 142875"/>
                <a:gd name="connsiteY18" fmla="*/ 0 h 328612"/>
                <a:gd name="connsiteX19" fmla="*/ 1 w 142875"/>
                <a:gd name="connsiteY19" fmla="*/ 71795 h 328612"/>
                <a:gd name="connsiteX20" fmla="*/ 1 w 142875"/>
                <a:gd name="connsiteY20" fmla="*/ 259461 h 328612"/>
                <a:gd name="connsiteX21" fmla="*/ 71079 w 142875"/>
                <a:gd name="connsiteY21" fmla="*/ 331256 h 328612"/>
                <a:gd name="connsiteX22" fmla="*/ 71796 w 142875"/>
                <a:gd name="connsiteY22" fmla="*/ 33125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 h="328612">
                  <a:moveTo>
                    <a:pt x="71796" y="331256"/>
                  </a:moveTo>
                  <a:cubicBezTo>
                    <a:pt x="111249" y="331256"/>
                    <a:pt x="143234" y="299273"/>
                    <a:pt x="143234" y="259819"/>
                  </a:cubicBezTo>
                  <a:cubicBezTo>
                    <a:pt x="143234" y="259700"/>
                    <a:pt x="143234" y="259580"/>
                    <a:pt x="143233" y="259461"/>
                  </a:cubicBezTo>
                  <a:lnTo>
                    <a:pt x="88369" y="259461"/>
                  </a:lnTo>
                  <a:lnTo>
                    <a:pt x="88369" y="237387"/>
                  </a:lnTo>
                  <a:lnTo>
                    <a:pt x="143590" y="237387"/>
                  </a:lnTo>
                  <a:lnTo>
                    <a:pt x="143590" y="204240"/>
                  </a:lnTo>
                  <a:lnTo>
                    <a:pt x="88369" y="204240"/>
                  </a:lnTo>
                  <a:lnTo>
                    <a:pt x="88369" y="182166"/>
                  </a:lnTo>
                  <a:lnTo>
                    <a:pt x="143590" y="182166"/>
                  </a:lnTo>
                  <a:lnTo>
                    <a:pt x="143590" y="149090"/>
                  </a:lnTo>
                  <a:lnTo>
                    <a:pt x="88369" y="149090"/>
                  </a:lnTo>
                  <a:lnTo>
                    <a:pt x="88369" y="127016"/>
                  </a:lnTo>
                  <a:lnTo>
                    <a:pt x="143590" y="127016"/>
                  </a:lnTo>
                  <a:lnTo>
                    <a:pt x="143590" y="94083"/>
                  </a:lnTo>
                  <a:lnTo>
                    <a:pt x="88369" y="94083"/>
                  </a:lnTo>
                  <a:lnTo>
                    <a:pt x="88369" y="71795"/>
                  </a:lnTo>
                  <a:lnTo>
                    <a:pt x="143590" y="71795"/>
                  </a:lnTo>
                  <a:cubicBezTo>
                    <a:pt x="143590" y="32143"/>
                    <a:pt x="111447" y="0"/>
                    <a:pt x="71796" y="0"/>
                  </a:cubicBezTo>
                  <a:cubicBezTo>
                    <a:pt x="32144" y="0"/>
                    <a:pt x="1" y="32143"/>
                    <a:pt x="1" y="71795"/>
                  </a:cubicBezTo>
                  <a:lnTo>
                    <a:pt x="1" y="259461"/>
                  </a:lnTo>
                  <a:cubicBezTo>
                    <a:pt x="-197" y="298915"/>
                    <a:pt x="31626" y="331058"/>
                    <a:pt x="71079" y="331256"/>
                  </a:cubicBezTo>
                  <a:cubicBezTo>
                    <a:pt x="71318" y="331257"/>
                    <a:pt x="71557" y="331257"/>
                    <a:pt x="71796" y="331256"/>
                  </a:cubicBezTo>
                  <a:close/>
                </a:path>
              </a:pathLst>
            </a:custGeom>
            <a:grpFill/>
            <a:ln w="7144" cap="flat">
              <a:noFill/>
              <a:prstDash val="solid"/>
              <a:miter/>
            </a:ln>
          </p:spPr>
          <p:txBody>
            <a:bodyPr rtlCol="0" anchor="ctr"/>
            <a:lstStyle/>
            <a:p>
              <a:endParaRPr lang="en-US" dirty="0"/>
            </a:p>
          </p:txBody>
        </p:sp>
      </p:grpSp>
      <p:grpSp>
        <p:nvGrpSpPr>
          <p:cNvPr id="13" name="Group 12">
            <a:extLst>
              <a:ext uri="{FF2B5EF4-FFF2-40B4-BE49-F238E27FC236}">
                <a16:creationId xmlns:a16="http://schemas.microsoft.com/office/drawing/2014/main" id="{23D45417-A7AE-448A-8E1C-45A279A94C45}"/>
              </a:ext>
            </a:extLst>
          </p:cNvPr>
          <p:cNvGrpSpPr/>
          <p:nvPr/>
        </p:nvGrpSpPr>
        <p:grpSpPr>
          <a:xfrm>
            <a:off x="785974" y="4031950"/>
            <a:ext cx="452307" cy="278655"/>
            <a:chOff x="1791985" y="4032198"/>
            <a:chExt cx="571501" cy="400050"/>
          </a:xfrm>
          <a:solidFill>
            <a:srgbClr val="13BDC6"/>
          </a:solidFill>
        </p:grpSpPr>
        <p:sp>
          <p:nvSpPr>
            <p:cNvPr id="14" name="Freeform: Shape 13">
              <a:extLst>
                <a:ext uri="{FF2B5EF4-FFF2-40B4-BE49-F238E27FC236}">
                  <a16:creationId xmlns:a16="http://schemas.microsoft.com/office/drawing/2014/main" id="{E67AAF5F-A699-43F1-98C6-0DCDE12A41CC}"/>
                </a:ext>
              </a:extLst>
            </p:cNvPr>
            <p:cNvSpPr/>
            <p:nvPr/>
          </p:nvSpPr>
          <p:spPr>
            <a:xfrm>
              <a:off x="1791985" y="4032198"/>
              <a:ext cx="357188" cy="321469"/>
            </a:xfrm>
            <a:custGeom>
              <a:avLst/>
              <a:gdLst>
                <a:gd name="connsiteX0" fmla="*/ 242888 w 357187"/>
                <a:gd name="connsiteY0" fmla="*/ 50006 h 321468"/>
                <a:gd name="connsiteX1" fmla="*/ 357188 w 357187"/>
                <a:gd name="connsiteY1" fmla="*/ 50006 h 321468"/>
                <a:gd name="connsiteX2" fmla="*/ 357188 w 357187"/>
                <a:gd name="connsiteY2" fmla="*/ 28575 h 321468"/>
                <a:gd name="connsiteX3" fmla="*/ 328613 w 357187"/>
                <a:gd name="connsiteY3" fmla="*/ 0 h 321468"/>
                <a:gd name="connsiteX4" fmla="*/ 28575 w 357187"/>
                <a:gd name="connsiteY4" fmla="*/ 0 h 321468"/>
                <a:gd name="connsiteX5" fmla="*/ 0 w 357187"/>
                <a:gd name="connsiteY5" fmla="*/ 28575 h 321468"/>
                <a:gd name="connsiteX6" fmla="*/ 0 w 357187"/>
                <a:gd name="connsiteY6" fmla="*/ 221456 h 321468"/>
                <a:gd name="connsiteX7" fmla="*/ 28575 w 357187"/>
                <a:gd name="connsiteY7" fmla="*/ 250031 h 321468"/>
                <a:gd name="connsiteX8" fmla="*/ 71438 w 357187"/>
                <a:gd name="connsiteY8" fmla="*/ 250031 h 321468"/>
                <a:gd name="connsiteX9" fmla="*/ 71438 w 357187"/>
                <a:gd name="connsiteY9" fmla="*/ 321469 h 321468"/>
                <a:gd name="connsiteX10" fmla="*/ 142875 w 357187"/>
                <a:gd name="connsiteY10" fmla="*/ 250031 h 321468"/>
                <a:gd name="connsiteX11" fmla="*/ 185738 w 357187"/>
                <a:gd name="connsiteY11" fmla="*/ 250031 h 321468"/>
                <a:gd name="connsiteX12" fmla="*/ 185738 w 357187"/>
                <a:gd name="connsiteY12" fmla="*/ 107156 h 321468"/>
                <a:gd name="connsiteX13" fmla="*/ 242888 w 357187"/>
                <a:gd name="connsiteY13" fmla="*/ 50006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187" h="321468">
                  <a:moveTo>
                    <a:pt x="242888" y="50006"/>
                  </a:moveTo>
                  <a:lnTo>
                    <a:pt x="357188" y="50006"/>
                  </a:lnTo>
                  <a:lnTo>
                    <a:pt x="357188" y="28575"/>
                  </a:lnTo>
                  <a:cubicBezTo>
                    <a:pt x="357188" y="12859"/>
                    <a:pt x="344329" y="0"/>
                    <a:pt x="328613" y="0"/>
                  </a:cubicBezTo>
                  <a:lnTo>
                    <a:pt x="28575" y="0"/>
                  </a:lnTo>
                  <a:cubicBezTo>
                    <a:pt x="12859" y="0"/>
                    <a:pt x="0" y="12859"/>
                    <a:pt x="0" y="28575"/>
                  </a:cubicBezTo>
                  <a:lnTo>
                    <a:pt x="0" y="221456"/>
                  </a:lnTo>
                  <a:cubicBezTo>
                    <a:pt x="0" y="237173"/>
                    <a:pt x="12859" y="250031"/>
                    <a:pt x="28575" y="250031"/>
                  </a:cubicBezTo>
                  <a:lnTo>
                    <a:pt x="71438" y="250031"/>
                  </a:lnTo>
                  <a:lnTo>
                    <a:pt x="71438" y="321469"/>
                  </a:lnTo>
                  <a:lnTo>
                    <a:pt x="142875" y="250031"/>
                  </a:lnTo>
                  <a:lnTo>
                    <a:pt x="185738" y="250031"/>
                  </a:lnTo>
                  <a:lnTo>
                    <a:pt x="185738" y="107156"/>
                  </a:lnTo>
                  <a:cubicBezTo>
                    <a:pt x="185738" y="75724"/>
                    <a:pt x="211455" y="50006"/>
                    <a:pt x="242888" y="50006"/>
                  </a:cubicBezTo>
                  <a:close/>
                </a:path>
              </a:pathLst>
            </a:custGeom>
            <a:grpFill/>
            <a:ln w="7144"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E91A7F3-6237-4977-9CD7-1A92958ADE07}"/>
                </a:ext>
              </a:extLst>
            </p:cNvPr>
            <p:cNvSpPr/>
            <p:nvPr/>
          </p:nvSpPr>
          <p:spPr>
            <a:xfrm>
              <a:off x="2006298" y="4110779"/>
              <a:ext cx="357188" cy="321469"/>
            </a:xfrm>
            <a:custGeom>
              <a:avLst/>
              <a:gdLst>
                <a:gd name="connsiteX0" fmla="*/ 328613 w 357187"/>
                <a:gd name="connsiteY0" fmla="*/ 0 h 321468"/>
                <a:gd name="connsiteX1" fmla="*/ 28575 w 357187"/>
                <a:gd name="connsiteY1" fmla="*/ 0 h 321468"/>
                <a:gd name="connsiteX2" fmla="*/ 0 w 357187"/>
                <a:gd name="connsiteY2" fmla="*/ 28575 h 321468"/>
                <a:gd name="connsiteX3" fmla="*/ 0 w 357187"/>
                <a:gd name="connsiteY3" fmla="*/ 221456 h 321468"/>
                <a:gd name="connsiteX4" fmla="*/ 28575 w 357187"/>
                <a:gd name="connsiteY4" fmla="*/ 250031 h 321468"/>
                <a:gd name="connsiteX5" fmla="*/ 214313 w 357187"/>
                <a:gd name="connsiteY5" fmla="*/ 250031 h 321468"/>
                <a:gd name="connsiteX6" fmla="*/ 285750 w 357187"/>
                <a:gd name="connsiteY6" fmla="*/ 321469 h 321468"/>
                <a:gd name="connsiteX7" fmla="*/ 285750 w 357187"/>
                <a:gd name="connsiteY7" fmla="*/ 250031 h 321468"/>
                <a:gd name="connsiteX8" fmla="*/ 328613 w 357187"/>
                <a:gd name="connsiteY8" fmla="*/ 250031 h 321468"/>
                <a:gd name="connsiteX9" fmla="*/ 357188 w 357187"/>
                <a:gd name="connsiteY9" fmla="*/ 221456 h 321468"/>
                <a:gd name="connsiteX10" fmla="*/ 357188 w 357187"/>
                <a:gd name="connsiteY10" fmla="*/ 28575 h 321468"/>
                <a:gd name="connsiteX11" fmla="*/ 328613 w 357187"/>
                <a:gd name="connsiteY11" fmla="*/ 0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187" h="321468">
                  <a:moveTo>
                    <a:pt x="328613" y="0"/>
                  </a:moveTo>
                  <a:lnTo>
                    <a:pt x="28575" y="0"/>
                  </a:lnTo>
                  <a:cubicBezTo>
                    <a:pt x="12859" y="0"/>
                    <a:pt x="0" y="12859"/>
                    <a:pt x="0" y="28575"/>
                  </a:cubicBezTo>
                  <a:lnTo>
                    <a:pt x="0" y="221456"/>
                  </a:lnTo>
                  <a:cubicBezTo>
                    <a:pt x="0" y="237172"/>
                    <a:pt x="12859" y="250031"/>
                    <a:pt x="28575" y="250031"/>
                  </a:cubicBezTo>
                  <a:lnTo>
                    <a:pt x="214313" y="250031"/>
                  </a:lnTo>
                  <a:lnTo>
                    <a:pt x="285750" y="321469"/>
                  </a:lnTo>
                  <a:lnTo>
                    <a:pt x="285750" y="250031"/>
                  </a:lnTo>
                  <a:lnTo>
                    <a:pt x="328613" y="250031"/>
                  </a:lnTo>
                  <a:cubicBezTo>
                    <a:pt x="344329" y="250031"/>
                    <a:pt x="357188" y="237172"/>
                    <a:pt x="357188" y="221456"/>
                  </a:cubicBezTo>
                  <a:lnTo>
                    <a:pt x="357188" y="28575"/>
                  </a:lnTo>
                  <a:cubicBezTo>
                    <a:pt x="357188" y="12859"/>
                    <a:pt x="344329" y="0"/>
                    <a:pt x="328613" y="0"/>
                  </a:cubicBezTo>
                  <a:close/>
                </a:path>
              </a:pathLst>
            </a:custGeom>
            <a:grpFill/>
            <a:ln w="7144"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6B6C4652-53E4-4B95-8DCB-F07F50B42C95}"/>
              </a:ext>
            </a:extLst>
          </p:cNvPr>
          <p:cNvGrpSpPr/>
          <p:nvPr/>
        </p:nvGrpSpPr>
        <p:grpSpPr>
          <a:xfrm>
            <a:off x="798094" y="3329049"/>
            <a:ext cx="412408" cy="334036"/>
            <a:chOff x="2417763" y="1800225"/>
            <a:chExt cx="549275" cy="525463"/>
          </a:xfrm>
          <a:solidFill>
            <a:schemeClr val="bg1"/>
          </a:solidFill>
        </p:grpSpPr>
        <p:sp>
          <p:nvSpPr>
            <p:cNvPr id="17" name="Freeform 15">
              <a:extLst>
                <a:ext uri="{FF2B5EF4-FFF2-40B4-BE49-F238E27FC236}">
                  <a16:creationId xmlns:a16="http://schemas.microsoft.com/office/drawing/2014/main" id="{1D7C361E-2E2E-4E33-AAAB-77027ECC8174}"/>
                </a:ext>
              </a:extLst>
            </p:cNvPr>
            <p:cNvSpPr>
              <a:spLocks noChangeArrowheads="1"/>
            </p:cNvSpPr>
            <p:nvPr/>
          </p:nvSpPr>
          <p:spPr bwMode="auto">
            <a:xfrm>
              <a:off x="2417763" y="1800225"/>
              <a:ext cx="549275" cy="438150"/>
            </a:xfrm>
            <a:custGeom>
              <a:avLst/>
              <a:gdLst>
                <a:gd name="T0" fmla="*/ 51 w 1525"/>
                <a:gd name="T1" fmla="*/ 0 h 1217"/>
                <a:gd name="T2" fmla="*/ 51 w 1525"/>
                <a:gd name="T3" fmla="*/ 0 h 1217"/>
                <a:gd name="T4" fmla="*/ 1472 w 1525"/>
                <a:gd name="T5" fmla="*/ 0 h 1217"/>
                <a:gd name="T6" fmla="*/ 1524 w 1525"/>
                <a:gd name="T7" fmla="*/ 52 h 1217"/>
                <a:gd name="T8" fmla="*/ 1524 w 1525"/>
                <a:gd name="T9" fmla="*/ 1164 h 1217"/>
                <a:gd name="T10" fmla="*/ 1472 w 1525"/>
                <a:gd name="T11" fmla="*/ 1216 h 1217"/>
                <a:gd name="T12" fmla="*/ 51 w 1525"/>
                <a:gd name="T13" fmla="*/ 1216 h 1217"/>
                <a:gd name="T14" fmla="*/ 0 w 1525"/>
                <a:gd name="T15" fmla="*/ 1164 h 1217"/>
                <a:gd name="T16" fmla="*/ 0 w 1525"/>
                <a:gd name="T17" fmla="*/ 52 h 1217"/>
                <a:gd name="T18" fmla="*/ 51 w 1525"/>
                <a:gd name="T19"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5" h="1217">
                  <a:moveTo>
                    <a:pt x="51" y="0"/>
                  </a:moveTo>
                  <a:lnTo>
                    <a:pt x="51" y="0"/>
                  </a:lnTo>
                  <a:cubicBezTo>
                    <a:pt x="1472" y="0"/>
                    <a:pt x="1472" y="0"/>
                    <a:pt x="1472" y="0"/>
                  </a:cubicBezTo>
                  <a:cubicBezTo>
                    <a:pt x="1506" y="0"/>
                    <a:pt x="1524" y="17"/>
                    <a:pt x="1524" y="52"/>
                  </a:cubicBezTo>
                  <a:cubicBezTo>
                    <a:pt x="1524" y="1164"/>
                    <a:pt x="1524" y="1164"/>
                    <a:pt x="1524" y="1164"/>
                  </a:cubicBezTo>
                  <a:cubicBezTo>
                    <a:pt x="1524" y="1181"/>
                    <a:pt x="1506" y="1216"/>
                    <a:pt x="1472" y="1216"/>
                  </a:cubicBezTo>
                  <a:cubicBezTo>
                    <a:pt x="51" y="1216"/>
                    <a:pt x="51" y="1216"/>
                    <a:pt x="51" y="1216"/>
                  </a:cubicBezTo>
                  <a:cubicBezTo>
                    <a:pt x="17" y="1216"/>
                    <a:pt x="0" y="1181"/>
                    <a:pt x="0" y="1164"/>
                  </a:cubicBezTo>
                  <a:cubicBezTo>
                    <a:pt x="0" y="52"/>
                    <a:pt x="0" y="52"/>
                    <a:pt x="0" y="52"/>
                  </a:cubicBezTo>
                  <a:cubicBezTo>
                    <a:pt x="0" y="17"/>
                    <a:pt x="17" y="0"/>
                    <a:pt x="51" y="0"/>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8" name="Line 16">
              <a:extLst>
                <a:ext uri="{FF2B5EF4-FFF2-40B4-BE49-F238E27FC236}">
                  <a16:creationId xmlns:a16="http://schemas.microsoft.com/office/drawing/2014/main" id="{CC7C7C3D-FB87-4D15-8924-65C4474CFB86}"/>
                </a:ext>
              </a:extLst>
            </p:cNvPr>
            <p:cNvSpPr>
              <a:spLocks noChangeShapeType="1"/>
            </p:cNvSpPr>
            <p:nvPr/>
          </p:nvSpPr>
          <p:spPr bwMode="auto">
            <a:xfrm>
              <a:off x="2417763" y="2114550"/>
              <a:ext cx="549275"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19" name="Freeform 17">
              <a:extLst>
                <a:ext uri="{FF2B5EF4-FFF2-40B4-BE49-F238E27FC236}">
                  <a16:creationId xmlns:a16="http://schemas.microsoft.com/office/drawing/2014/main" id="{D16B1EBB-8BC4-4FA9-9055-D7FD41842E6B}"/>
                </a:ext>
              </a:extLst>
            </p:cNvPr>
            <p:cNvSpPr>
              <a:spLocks noChangeArrowheads="1"/>
            </p:cNvSpPr>
            <p:nvPr/>
          </p:nvSpPr>
          <p:spPr bwMode="auto">
            <a:xfrm>
              <a:off x="2670175" y="2144713"/>
              <a:ext cx="42863" cy="61912"/>
            </a:xfrm>
            <a:custGeom>
              <a:avLst/>
              <a:gdLst>
                <a:gd name="T0" fmla="*/ 120 w 121"/>
                <a:gd name="T1" fmla="*/ 85 h 172"/>
                <a:gd name="T2" fmla="*/ 120 w 121"/>
                <a:gd name="T3" fmla="*/ 85 h 172"/>
                <a:gd name="T4" fmla="*/ 0 w 121"/>
                <a:gd name="T5" fmla="*/ 85 h 172"/>
                <a:gd name="T6" fmla="*/ 120 w 121"/>
                <a:gd name="T7" fmla="*/ 85 h 172"/>
              </a:gdLst>
              <a:ahLst/>
              <a:cxnLst>
                <a:cxn ang="0">
                  <a:pos x="T0" y="T1"/>
                </a:cxn>
                <a:cxn ang="0">
                  <a:pos x="T2" y="T3"/>
                </a:cxn>
                <a:cxn ang="0">
                  <a:pos x="T4" y="T5"/>
                </a:cxn>
                <a:cxn ang="0">
                  <a:pos x="T6" y="T7"/>
                </a:cxn>
              </a:cxnLst>
              <a:rect l="0" t="0" r="r" b="b"/>
              <a:pathLst>
                <a:path w="121" h="172">
                  <a:moveTo>
                    <a:pt x="120" y="85"/>
                  </a:moveTo>
                  <a:lnTo>
                    <a:pt x="120" y="85"/>
                  </a:lnTo>
                  <a:cubicBezTo>
                    <a:pt x="120" y="171"/>
                    <a:pt x="0" y="171"/>
                    <a:pt x="0" y="85"/>
                  </a:cubicBezTo>
                  <a:cubicBezTo>
                    <a:pt x="0" y="0"/>
                    <a:pt x="120" y="0"/>
                    <a:pt x="120" y="85"/>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0" name="Freeform 18">
              <a:extLst>
                <a:ext uri="{FF2B5EF4-FFF2-40B4-BE49-F238E27FC236}">
                  <a16:creationId xmlns:a16="http://schemas.microsoft.com/office/drawing/2014/main" id="{EAAECEB4-09D1-4BBC-B935-8C42BB48A589}"/>
                </a:ext>
              </a:extLst>
            </p:cNvPr>
            <p:cNvSpPr>
              <a:spLocks noChangeArrowheads="1"/>
            </p:cNvSpPr>
            <p:nvPr/>
          </p:nvSpPr>
          <p:spPr bwMode="auto">
            <a:xfrm>
              <a:off x="2578100" y="2236788"/>
              <a:ext cx="38100" cy="85725"/>
            </a:xfrm>
            <a:custGeom>
              <a:avLst/>
              <a:gdLst>
                <a:gd name="T0" fmla="*/ 103 w 104"/>
                <a:gd name="T1" fmla="*/ 0 h 240"/>
                <a:gd name="T2" fmla="*/ 103 w 104"/>
                <a:gd name="T3" fmla="*/ 0 h 240"/>
                <a:gd name="T4" fmla="*/ 103 w 104"/>
                <a:gd name="T5" fmla="*/ 119 h 240"/>
                <a:gd name="T6" fmla="*/ 0 w 104"/>
                <a:gd name="T7" fmla="*/ 239 h 240"/>
              </a:gdLst>
              <a:ahLst/>
              <a:cxnLst>
                <a:cxn ang="0">
                  <a:pos x="T0" y="T1"/>
                </a:cxn>
                <a:cxn ang="0">
                  <a:pos x="T2" y="T3"/>
                </a:cxn>
                <a:cxn ang="0">
                  <a:pos x="T4" y="T5"/>
                </a:cxn>
                <a:cxn ang="0">
                  <a:pos x="T6" y="T7"/>
                </a:cxn>
              </a:cxnLst>
              <a:rect l="0" t="0" r="r" b="b"/>
              <a:pathLst>
                <a:path w="104" h="240">
                  <a:moveTo>
                    <a:pt x="103" y="0"/>
                  </a:moveTo>
                  <a:lnTo>
                    <a:pt x="103" y="0"/>
                  </a:lnTo>
                  <a:cubicBezTo>
                    <a:pt x="103" y="119"/>
                    <a:pt x="103" y="119"/>
                    <a:pt x="103" y="119"/>
                  </a:cubicBezTo>
                  <a:cubicBezTo>
                    <a:pt x="103" y="119"/>
                    <a:pt x="103" y="239"/>
                    <a:pt x="0"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1" name="Freeform 19">
              <a:extLst>
                <a:ext uri="{FF2B5EF4-FFF2-40B4-BE49-F238E27FC236}">
                  <a16:creationId xmlns:a16="http://schemas.microsoft.com/office/drawing/2014/main" id="{B9CA4A6D-173D-42AA-A4D7-28AA8D5E2E7D}"/>
                </a:ext>
              </a:extLst>
            </p:cNvPr>
            <p:cNvSpPr>
              <a:spLocks noChangeArrowheads="1"/>
            </p:cNvSpPr>
            <p:nvPr/>
          </p:nvSpPr>
          <p:spPr bwMode="auto">
            <a:xfrm>
              <a:off x="2770188" y="2236788"/>
              <a:ext cx="36512" cy="85725"/>
            </a:xfrm>
            <a:custGeom>
              <a:avLst/>
              <a:gdLst>
                <a:gd name="T0" fmla="*/ 0 w 103"/>
                <a:gd name="T1" fmla="*/ 0 h 240"/>
                <a:gd name="T2" fmla="*/ 0 w 103"/>
                <a:gd name="T3" fmla="*/ 0 h 240"/>
                <a:gd name="T4" fmla="*/ 0 w 103"/>
                <a:gd name="T5" fmla="*/ 119 h 240"/>
                <a:gd name="T6" fmla="*/ 102 w 103"/>
                <a:gd name="T7" fmla="*/ 239 h 240"/>
              </a:gdLst>
              <a:ahLst/>
              <a:cxnLst>
                <a:cxn ang="0">
                  <a:pos x="T0" y="T1"/>
                </a:cxn>
                <a:cxn ang="0">
                  <a:pos x="T2" y="T3"/>
                </a:cxn>
                <a:cxn ang="0">
                  <a:pos x="T4" y="T5"/>
                </a:cxn>
                <a:cxn ang="0">
                  <a:pos x="T6" y="T7"/>
                </a:cxn>
              </a:cxnLst>
              <a:rect l="0" t="0" r="r" b="b"/>
              <a:pathLst>
                <a:path w="103" h="240">
                  <a:moveTo>
                    <a:pt x="0" y="0"/>
                  </a:moveTo>
                  <a:lnTo>
                    <a:pt x="0" y="0"/>
                  </a:lnTo>
                  <a:cubicBezTo>
                    <a:pt x="0" y="119"/>
                    <a:pt x="0" y="119"/>
                    <a:pt x="0" y="119"/>
                  </a:cubicBezTo>
                  <a:cubicBezTo>
                    <a:pt x="0" y="119"/>
                    <a:pt x="0" y="239"/>
                    <a:pt x="102" y="239"/>
                  </a:cubicBez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2" name="Line 20">
              <a:extLst>
                <a:ext uri="{FF2B5EF4-FFF2-40B4-BE49-F238E27FC236}">
                  <a16:creationId xmlns:a16="http://schemas.microsoft.com/office/drawing/2014/main" id="{4D3226DA-D1A7-4E0D-8FA0-873F880C615D}"/>
                </a:ext>
              </a:extLst>
            </p:cNvPr>
            <p:cNvSpPr>
              <a:spLocks noChangeShapeType="1"/>
            </p:cNvSpPr>
            <p:nvPr/>
          </p:nvSpPr>
          <p:spPr bwMode="auto">
            <a:xfrm>
              <a:off x="2522538" y="2324100"/>
              <a:ext cx="338137" cy="1588"/>
            </a:xfrm>
            <a:prstGeom prst="line">
              <a:avLst/>
            </a:pr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23" name="Freeform 21">
              <a:extLst>
                <a:ext uri="{FF2B5EF4-FFF2-40B4-BE49-F238E27FC236}">
                  <a16:creationId xmlns:a16="http://schemas.microsoft.com/office/drawing/2014/main" id="{4324C210-A6A5-4CF7-8CB1-6486D08E3125}"/>
                </a:ext>
              </a:extLst>
            </p:cNvPr>
            <p:cNvSpPr>
              <a:spLocks noChangeArrowheads="1"/>
            </p:cNvSpPr>
            <p:nvPr/>
          </p:nvSpPr>
          <p:spPr bwMode="auto">
            <a:xfrm>
              <a:off x="2652713"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4" name="Freeform 22">
              <a:extLst>
                <a:ext uri="{FF2B5EF4-FFF2-40B4-BE49-F238E27FC236}">
                  <a16:creationId xmlns:a16="http://schemas.microsoft.com/office/drawing/2014/main" id="{0E77F6A2-9831-4673-A6A2-1A6D661362BD}"/>
                </a:ext>
              </a:extLst>
            </p:cNvPr>
            <p:cNvSpPr>
              <a:spLocks noChangeArrowheads="1"/>
            </p:cNvSpPr>
            <p:nvPr/>
          </p:nvSpPr>
          <p:spPr bwMode="auto">
            <a:xfrm>
              <a:off x="2689225" y="2274888"/>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5" name="Freeform 23">
              <a:extLst>
                <a:ext uri="{FF2B5EF4-FFF2-40B4-BE49-F238E27FC236}">
                  <a16:creationId xmlns:a16="http://schemas.microsoft.com/office/drawing/2014/main" id="{C6878798-575B-4B3F-BA2D-86E2FA25AC9A}"/>
                </a:ext>
              </a:extLst>
            </p:cNvPr>
            <p:cNvSpPr>
              <a:spLocks noChangeArrowheads="1"/>
            </p:cNvSpPr>
            <p:nvPr/>
          </p:nvSpPr>
          <p:spPr bwMode="auto">
            <a:xfrm>
              <a:off x="2732088" y="2274888"/>
              <a:ext cx="1587"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25400" cap="flat">
              <a:solidFill>
                <a:srgbClr val="13BDC6"/>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nvGrpSpPr>
          <p:cNvPr id="26" name="Group 25">
            <a:extLst>
              <a:ext uri="{FF2B5EF4-FFF2-40B4-BE49-F238E27FC236}">
                <a16:creationId xmlns:a16="http://schemas.microsoft.com/office/drawing/2014/main" id="{44D78C4C-5E2D-4C21-9238-C6D05784B48F}"/>
              </a:ext>
            </a:extLst>
          </p:cNvPr>
          <p:cNvGrpSpPr/>
          <p:nvPr/>
        </p:nvGrpSpPr>
        <p:grpSpPr>
          <a:xfrm>
            <a:off x="785974" y="5340906"/>
            <a:ext cx="516061" cy="335474"/>
            <a:chOff x="4241800" y="1860550"/>
            <a:chExt cx="720725" cy="561975"/>
          </a:xfrm>
          <a:solidFill>
            <a:srgbClr val="13BDC6"/>
          </a:solidFill>
        </p:grpSpPr>
        <p:sp>
          <p:nvSpPr>
            <p:cNvPr id="27" name="Freeform 42">
              <a:extLst>
                <a:ext uri="{FF2B5EF4-FFF2-40B4-BE49-F238E27FC236}">
                  <a16:creationId xmlns:a16="http://schemas.microsoft.com/office/drawing/2014/main" id="{E4DA1AF8-2DAB-411F-8454-498D0BF65FE1}"/>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 name="Freeform 43">
              <a:extLst>
                <a:ext uri="{FF2B5EF4-FFF2-40B4-BE49-F238E27FC236}">
                  <a16:creationId xmlns:a16="http://schemas.microsoft.com/office/drawing/2014/main" id="{A9A304D9-20A4-4B91-BA1F-EDCBA8A13B45}"/>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29" name="Freeform 165">
            <a:extLst>
              <a:ext uri="{FF2B5EF4-FFF2-40B4-BE49-F238E27FC236}">
                <a16:creationId xmlns:a16="http://schemas.microsoft.com/office/drawing/2014/main" id="{B1755903-60A6-4706-BBBB-9E4BBA8C9503}"/>
              </a:ext>
            </a:extLst>
          </p:cNvPr>
          <p:cNvSpPr>
            <a:spLocks noEditPoints="1"/>
          </p:cNvSpPr>
          <p:nvPr/>
        </p:nvSpPr>
        <p:spPr bwMode="auto">
          <a:xfrm>
            <a:off x="809612" y="4715238"/>
            <a:ext cx="412408" cy="334036"/>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13BDC6"/>
          </a:solidFill>
          <a:ln>
            <a:solidFill>
              <a:schemeClr val="bg2"/>
            </a:solidFill>
          </a:ln>
        </p:spPr>
        <p:txBody>
          <a:bodyPr vert="horz" wrap="square" lIns="51426" tIns="25713" rIns="51426" bIns="25713"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9972E4B0-CCB9-4858-9EBD-D21FF858911C}"/>
              </a:ext>
            </a:extLst>
          </p:cNvPr>
          <p:cNvGrpSpPr/>
          <p:nvPr/>
        </p:nvGrpSpPr>
        <p:grpSpPr>
          <a:xfrm>
            <a:off x="816730" y="1812856"/>
            <a:ext cx="371167" cy="300632"/>
            <a:chOff x="20119975" y="304800"/>
            <a:chExt cx="730250" cy="735013"/>
          </a:xfrm>
          <a:solidFill>
            <a:srgbClr val="13BDC6"/>
          </a:solidFill>
        </p:grpSpPr>
        <p:sp>
          <p:nvSpPr>
            <p:cNvPr id="31" name="Freeform 131">
              <a:extLst>
                <a:ext uri="{FF2B5EF4-FFF2-40B4-BE49-F238E27FC236}">
                  <a16:creationId xmlns:a16="http://schemas.microsoft.com/office/drawing/2014/main" id="{450F775C-133E-49AF-A38D-9625FE5BDEFF}"/>
                </a:ext>
              </a:extLst>
            </p:cNvPr>
            <p:cNvSpPr>
              <a:spLocks noEditPoints="1"/>
            </p:cNvSpPr>
            <p:nvPr/>
          </p:nvSpPr>
          <p:spPr bwMode="auto">
            <a:xfrm>
              <a:off x="20119975" y="304800"/>
              <a:ext cx="730250" cy="735013"/>
            </a:xfrm>
            <a:custGeom>
              <a:avLst/>
              <a:gdLst>
                <a:gd name="T0" fmla="*/ 4 w 195"/>
                <a:gd name="T1" fmla="*/ 0 h 196"/>
                <a:gd name="T2" fmla="*/ 0 w 195"/>
                <a:gd name="T3" fmla="*/ 191 h 196"/>
                <a:gd name="T4" fmla="*/ 191 w 195"/>
                <a:gd name="T5" fmla="*/ 196 h 196"/>
                <a:gd name="T6" fmla="*/ 195 w 195"/>
                <a:gd name="T7" fmla="*/ 5 h 196"/>
                <a:gd name="T8" fmla="*/ 170 w 195"/>
                <a:gd name="T9" fmla="*/ 12 h 196"/>
                <a:gd name="T10" fmla="*/ 185 w 195"/>
                <a:gd name="T11" fmla="*/ 23 h 196"/>
                <a:gd name="T12" fmla="*/ 170 w 195"/>
                <a:gd name="T13" fmla="*/ 12 h 196"/>
                <a:gd name="T14" fmla="*/ 154 w 195"/>
                <a:gd name="T15" fmla="*/ 12 h 196"/>
                <a:gd name="T16" fmla="*/ 139 w 195"/>
                <a:gd name="T17" fmla="*/ 23 h 196"/>
                <a:gd name="T18" fmla="*/ 107 w 195"/>
                <a:gd name="T19" fmla="*/ 12 h 196"/>
                <a:gd name="T20" fmla="*/ 122 w 195"/>
                <a:gd name="T21" fmla="*/ 23 h 196"/>
                <a:gd name="T22" fmla="*/ 107 w 195"/>
                <a:gd name="T23" fmla="*/ 12 h 196"/>
                <a:gd name="T24" fmla="*/ 89 w 195"/>
                <a:gd name="T25" fmla="*/ 12 h 196"/>
                <a:gd name="T26" fmla="*/ 74 w 195"/>
                <a:gd name="T27" fmla="*/ 23 h 196"/>
                <a:gd name="T28" fmla="*/ 42 w 195"/>
                <a:gd name="T29" fmla="*/ 12 h 196"/>
                <a:gd name="T30" fmla="*/ 56 w 195"/>
                <a:gd name="T31" fmla="*/ 23 h 196"/>
                <a:gd name="T32" fmla="*/ 42 w 195"/>
                <a:gd name="T33" fmla="*/ 12 h 196"/>
                <a:gd name="T34" fmla="*/ 25 w 195"/>
                <a:gd name="T35" fmla="*/ 12 h 196"/>
                <a:gd name="T36" fmla="*/ 11 w 195"/>
                <a:gd name="T37" fmla="*/ 23 h 196"/>
                <a:gd name="T38" fmla="*/ 25 w 195"/>
                <a:gd name="T39" fmla="*/ 184 h 196"/>
                <a:gd name="T40" fmla="*/ 11 w 195"/>
                <a:gd name="T41" fmla="*/ 173 h 196"/>
                <a:gd name="T42" fmla="*/ 25 w 195"/>
                <a:gd name="T43" fmla="*/ 184 h 196"/>
                <a:gd name="T44" fmla="*/ 42 w 195"/>
                <a:gd name="T45" fmla="*/ 184 h 196"/>
                <a:gd name="T46" fmla="*/ 56 w 195"/>
                <a:gd name="T47" fmla="*/ 173 h 196"/>
                <a:gd name="T48" fmla="*/ 89 w 195"/>
                <a:gd name="T49" fmla="*/ 184 h 196"/>
                <a:gd name="T50" fmla="*/ 74 w 195"/>
                <a:gd name="T51" fmla="*/ 173 h 196"/>
                <a:gd name="T52" fmla="*/ 89 w 195"/>
                <a:gd name="T53" fmla="*/ 184 h 196"/>
                <a:gd name="T54" fmla="*/ 107 w 195"/>
                <a:gd name="T55" fmla="*/ 184 h 196"/>
                <a:gd name="T56" fmla="*/ 122 w 195"/>
                <a:gd name="T57" fmla="*/ 173 h 196"/>
                <a:gd name="T58" fmla="*/ 154 w 195"/>
                <a:gd name="T59" fmla="*/ 184 h 196"/>
                <a:gd name="T60" fmla="*/ 139 w 195"/>
                <a:gd name="T61" fmla="*/ 173 h 196"/>
                <a:gd name="T62" fmla="*/ 154 w 195"/>
                <a:gd name="T63" fmla="*/ 184 h 196"/>
                <a:gd name="T64" fmla="*/ 170 w 195"/>
                <a:gd name="T65" fmla="*/ 184 h 196"/>
                <a:gd name="T66" fmla="*/ 185 w 195"/>
                <a:gd name="T67" fmla="*/ 173 h 196"/>
                <a:gd name="T68" fmla="*/ 185 w 195"/>
                <a:gd name="T69" fmla="*/ 161 h 196"/>
                <a:gd name="T70" fmla="*/ 106 w 195"/>
                <a:gd name="T71" fmla="*/ 161 h 196"/>
                <a:gd name="T72" fmla="*/ 11 w 195"/>
                <a:gd name="T73" fmla="*/ 36 h 196"/>
                <a:gd name="T74" fmla="*/ 147 w 195"/>
                <a:gd name="T75" fmla="*/ 36 h 196"/>
                <a:gd name="T76" fmla="*/ 185 w 195"/>
                <a:gd name="T77" fmla="*/ 1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196">
                  <a:moveTo>
                    <a:pt x="191" y="0"/>
                  </a:moveTo>
                  <a:cubicBezTo>
                    <a:pt x="4" y="0"/>
                    <a:pt x="4" y="0"/>
                    <a:pt x="4" y="0"/>
                  </a:cubicBezTo>
                  <a:cubicBezTo>
                    <a:pt x="1" y="0"/>
                    <a:pt x="0" y="2"/>
                    <a:pt x="0" y="5"/>
                  </a:cubicBezTo>
                  <a:cubicBezTo>
                    <a:pt x="0" y="191"/>
                    <a:pt x="0" y="191"/>
                    <a:pt x="0" y="191"/>
                  </a:cubicBezTo>
                  <a:cubicBezTo>
                    <a:pt x="0" y="194"/>
                    <a:pt x="1" y="196"/>
                    <a:pt x="4" y="196"/>
                  </a:cubicBezTo>
                  <a:cubicBezTo>
                    <a:pt x="191" y="196"/>
                    <a:pt x="191" y="196"/>
                    <a:pt x="191" y="196"/>
                  </a:cubicBezTo>
                  <a:cubicBezTo>
                    <a:pt x="194" y="196"/>
                    <a:pt x="195" y="194"/>
                    <a:pt x="195" y="191"/>
                  </a:cubicBezTo>
                  <a:cubicBezTo>
                    <a:pt x="195" y="5"/>
                    <a:pt x="195" y="5"/>
                    <a:pt x="195" y="5"/>
                  </a:cubicBezTo>
                  <a:cubicBezTo>
                    <a:pt x="195" y="2"/>
                    <a:pt x="194" y="0"/>
                    <a:pt x="191" y="0"/>
                  </a:cubicBezTo>
                  <a:close/>
                  <a:moveTo>
                    <a:pt x="170" y="12"/>
                  </a:moveTo>
                  <a:cubicBezTo>
                    <a:pt x="185" y="12"/>
                    <a:pt x="185" y="12"/>
                    <a:pt x="185" y="12"/>
                  </a:cubicBezTo>
                  <a:cubicBezTo>
                    <a:pt x="185" y="23"/>
                    <a:pt x="185" y="23"/>
                    <a:pt x="185" y="23"/>
                  </a:cubicBezTo>
                  <a:cubicBezTo>
                    <a:pt x="170" y="23"/>
                    <a:pt x="170" y="23"/>
                    <a:pt x="170" y="23"/>
                  </a:cubicBezTo>
                  <a:lnTo>
                    <a:pt x="170" y="12"/>
                  </a:lnTo>
                  <a:close/>
                  <a:moveTo>
                    <a:pt x="139" y="12"/>
                  </a:moveTo>
                  <a:cubicBezTo>
                    <a:pt x="154" y="12"/>
                    <a:pt x="154" y="12"/>
                    <a:pt x="154" y="12"/>
                  </a:cubicBezTo>
                  <a:cubicBezTo>
                    <a:pt x="154" y="23"/>
                    <a:pt x="154" y="23"/>
                    <a:pt x="154" y="23"/>
                  </a:cubicBezTo>
                  <a:cubicBezTo>
                    <a:pt x="139" y="23"/>
                    <a:pt x="139" y="23"/>
                    <a:pt x="139" y="23"/>
                  </a:cubicBezTo>
                  <a:lnTo>
                    <a:pt x="139" y="12"/>
                  </a:lnTo>
                  <a:close/>
                  <a:moveTo>
                    <a:pt x="107" y="12"/>
                  </a:moveTo>
                  <a:cubicBezTo>
                    <a:pt x="122" y="12"/>
                    <a:pt x="122" y="12"/>
                    <a:pt x="122" y="12"/>
                  </a:cubicBezTo>
                  <a:cubicBezTo>
                    <a:pt x="122" y="23"/>
                    <a:pt x="122" y="23"/>
                    <a:pt x="122" y="23"/>
                  </a:cubicBezTo>
                  <a:cubicBezTo>
                    <a:pt x="107" y="23"/>
                    <a:pt x="107" y="23"/>
                    <a:pt x="107" y="23"/>
                  </a:cubicBezTo>
                  <a:lnTo>
                    <a:pt x="107" y="12"/>
                  </a:lnTo>
                  <a:close/>
                  <a:moveTo>
                    <a:pt x="74" y="12"/>
                  </a:moveTo>
                  <a:cubicBezTo>
                    <a:pt x="89" y="12"/>
                    <a:pt x="89" y="12"/>
                    <a:pt x="89" y="12"/>
                  </a:cubicBezTo>
                  <a:cubicBezTo>
                    <a:pt x="89" y="23"/>
                    <a:pt x="89" y="23"/>
                    <a:pt x="89" y="23"/>
                  </a:cubicBezTo>
                  <a:cubicBezTo>
                    <a:pt x="74" y="23"/>
                    <a:pt x="74" y="23"/>
                    <a:pt x="74" y="23"/>
                  </a:cubicBezTo>
                  <a:lnTo>
                    <a:pt x="74" y="12"/>
                  </a:lnTo>
                  <a:close/>
                  <a:moveTo>
                    <a:pt x="42" y="12"/>
                  </a:moveTo>
                  <a:cubicBezTo>
                    <a:pt x="56" y="12"/>
                    <a:pt x="56" y="12"/>
                    <a:pt x="56" y="12"/>
                  </a:cubicBezTo>
                  <a:cubicBezTo>
                    <a:pt x="56" y="23"/>
                    <a:pt x="56" y="23"/>
                    <a:pt x="56" y="23"/>
                  </a:cubicBezTo>
                  <a:cubicBezTo>
                    <a:pt x="42" y="23"/>
                    <a:pt x="42" y="23"/>
                    <a:pt x="42" y="23"/>
                  </a:cubicBezTo>
                  <a:lnTo>
                    <a:pt x="42" y="12"/>
                  </a:lnTo>
                  <a:close/>
                  <a:moveTo>
                    <a:pt x="11" y="12"/>
                  </a:moveTo>
                  <a:cubicBezTo>
                    <a:pt x="25" y="12"/>
                    <a:pt x="25" y="12"/>
                    <a:pt x="25" y="12"/>
                  </a:cubicBezTo>
                  <a:cubicBezTo>
                    <a:pt x="25" y="23"/>
                    <a:pt x="25" y="23"/>
                    <a:pt x="25" y="23"/>
                  </a:cubicBezTo>
                  <a:cubicBezTo>
                    <a:pt x="11" y="23"/>
                    <a:pt x="11" y="23"/>
                    <a:pt x="11" y="23"/>
                  </a:cubicBezTo>
                  <a:lnTo>
                    <a:pt x="11" y="12"/>
                  </a:lnTo>
                  <a:close/>
                  <a:moveTo>
                    <a:pt x="25" y="184"/>
                  </a:moveTo>
                  <a:cubicBezTo>
                    <a:pt x="11" y="184"/>
                    <a:pt x="11" y="184"/>
                    <a:pt x="11" y="184"/>
                  </a:cubicBezTo>
                  <a:cubicBezTo>
                    <a:pt x="11" y="173"/>
                    <a:pt x="11" y="173"/>
                    <a:pt x="11" y="173"/>
                  </a:cubicBezTo>
                  <a:cubicBezTo>
                    <a:pt x="25" y="173"/>
                    <a:pt x="25" y="173"/>
                    <a:pt x="25" y="173"/>
                  </a:cubicBezTo>
                  <a:lnTo>
                    <a:pt x="25" y="184"/>
                  </a:lnTo>
                  <a:close/>
                  <a:moveTo>
                    <a:pt x="56" y="184"/>
                  </a:moveTo>
                  <a:cubicBezTo>
                    <a:pt x="42" y="184"/>
                    <a:pt x="42" y="184"/>
                    <a:pt x="42" y="184"/>
                  </a:cubicBezTo>
                  <a:cubicBezTo>
                    <a:pt x="42" y="173"/>
                    <a:pt x="42" y="173"/>
                    <a:pt x="42" y="173"/>
                  </a:cubicBezTo>
                  <a:cubicBezTo>
                    <a:pt x="56" y="173"/>
                    <a:pt x="56" y="173"/>
                    <a:pt x="56" y="173"/>
                  </a:cubicBezTo>
                  <a:lnTo>
                    <a:pt x="56" y="184"/>
                  </a:lnTo>
                  <a:close/>
                  <a:moveTo>
                    <a:pt x="89" y="184"/>
                  </a:moveTo>
                  <a:cubicBezTo>
                    <a:pt x="74" y="184"/>
                    <a:pt x="74" y="184"/>
                    <a:pt x="74" y="184"/>
                  </a:cubicBezTo>
                  <a:cubicBezTo>
                    <a:pt x="74" y="173"/>
                    <a:pt x="74" y="173"/>
                    <a:pt x="74" y="173"/>
                  </a:cubicBezTo>
                  <a:cubicBezTo>
                    <a:pt x="89" y="173"/>
                    <a:pt x="89" y="173"/>
                    <a:pt x="89" y="173"/>
                  </a:cubicBezTo>
                  <a:lnTo>
                    <a:pt x="89" y="184"/>
                  </a:lnTo>
                  <a:close/>
                  <a:moveTo>
                    <a:pt x="122" y="184"/>
                  </a:moveTo>
                  <a:cubicBezTo>
                    <a:pt x="107" y="184"/>
                    <a:pt x="107" y="184"/>
                    <a:pt x="107" y="184"/>
                  </a:cubicBezTo>
                  <a:cubicBezTo>
                    <a:pt x="107" y="173"/>
                    <a:pt x="107" y="173"/>
                    <a:pt x="107" y="173"/>
                  </a:cubicBezTo>
                  <a:cubicBezTo>
                    <a:pt x="122" y="173"/>
                    <a:pt x="122" y="173"/>
                    <a:pt x="122" y="173"/>
                  </a:cubicBezTo>
                  <a:lnTo>
                    <a:pt x="122" y="184"/>
                  </a:lnTo>
                  <a:close/>
                  <a:moveTo>
                    <a:pt x="154" y="184"/>
                  </a:moveTo>
                  <a:cubicBezTo>
                    <a:pt x="139" y="184"/>
                    <a:pt x="139" y="184"/>
                    <a:pt x="139" y="184"/>
                  </a:cubicBezTo>
                  <a:cubicBezTo>
                    <a:pt x="139" y="173"/>
                    <a:pt x="139" y="173"/>
                    <a:pt x="139" y="173"/>
                  </a:cubicBezTo>
                  <a:cubicBezTo>
                    <a:pt x="154" y="173"/>
                    <a:pt x="154" y="173"/>
                    <a:pt x="154" y="173"/>
                  </a:cubicBezTo>
                  <a:lnTo>
                    <a:pt x="154" y="184"/>
                  </a:lnTo>
                  <a:close/>
                  <a:moveTo>
                    <a:pt x="185" y="184"/>
                  </a:moveTo>
                  <a:cubicBezTo>
                    <a:pt x="170" y="184"/>
                    <a:pt x="170" y="184"/>
                    <a:pt x="170" y="184"/>
                  </a:cubicBezTo>
                  <a:cubicBezTo>
                    <a:pt x="170" y="173"/>
                    <a:pt x="170" y="173"/>
                    <a:pt x="170" y="173"/>
                  </a:cubicBezTo>
                  <a:cubicBezTo>
                    <a:pt x="185" y="173"/>
                    <a:pt x="185" y="173"/>
                    <a:pt x="185" y="173"/>
                  </a:cubicBezTo>
                  <a:lnTo>
                    <a:pt x="185" y="184"/>
                  </a:lnTo>
                  <a:close/>
                  <a:moveTo>
                    <a:pt x="185" y="161"/>
                  </a:moveTo>
                  <a:cubicBezTo>
                    <a:pt x="147" y="161"/>
                    <a:pt x="147" y="161"/>
                    <a:pt x="147" y="161"/>
                  </a:cubicBezTo>
                  <a:cubicBezTo>
                    <a:pt x="106" y="161"/>
                    <a:pt x="106" y="161"/>
                    <a:pt x="106" y="161"/>
                  </a:cubicBezTo>
                  <a:cubicBezTo>
                    <a:pt x="11" y="161"/>
                    <a:pt x="11" y="161"/>
                    <a:pt x="11" y="161"/>
                  </a:cubicBezTo>
                  <a:cubicBezTo>
                    <a:pt x="11" y="36"/>
                    <a:pt x="11" y="36"/>
                    <a:pt x="11" y="36"/>
                  </a:cubicBezTo>
                  <a:cubicBezTo>
                    <a:pt x="106" y="36"/>
                    <a:pt x="106" y="36"/>
                    <a:pt x="106" y="36"/>
                  </a:cubicBezTo>
                  <a:cubicBezTo>
                    <a:pt x="147" y="36"/>
                    <a:pt x="147" y="36"/>
                    <a:pt x="147" y="36"/>
                  </a:cubicBezTo>
                  <a:cubicBezTo>
                    <a:pt x="185" y="36"/>
                    <a:pt x="185" y="36"/>
                    <a:pt x="185" y="36"/>
                  </a:cubicBezTo>
                  <a:lnTo>
                    <a:pt x="185" y="161"/>
                  </a:ln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32" name="Freeform 132">
              <a:extLst>
                <a:ext uri="{FF2B5EF4-FFF2-40B4-BE49-F238E27FC236}">
                  <a16:creationId xmlns:a16="http://schemas.microsoft.com/office/drawing/2014/main" id="{974C081C-444E-4091-A4D6-A80521D04A7C}"/>
                </a:ext>
              </a:extLst>
            </p:cNvPr>
            <p:cNvSpPr>
              <a:spLocks/>
            </p:cNvSpPr>
            <p:nvPr/>
          </p:nvSpPr>
          <p:spPr bwMode="auto">
            <a:xfrm>
              <a:off x="20412075" y="511175"/>
              <a:ext cx="217487" cy="327025"/>
            </a:xfrm>
            <a:custGeom>
              <a:avLst/>
              <a:gdLst>
                <a:gd name="T0" fmla="*/ 56 w 58"/>
                <a:gd name="T1" fmla="*/ 39 h 87"/>
                <a:gd name="T2" fmla="*/ 8 w 58"/>
                <a:gd name="T3" fmla="*/ 1 h 87"/>
                <a:gd name="T4" fmla="*/ 5 w 58"/>
                <a:gd name="T5" fmla="*/ 0 h 87"/>
                <a:gd name="T6" fmla="*/ 0 w 58"/>
                <a:gd name="T7" fmla="*/ 3 h 87"/>
                <a:gd name="T8" fmla="*/ 0 w 58"/>
                <a:gd name="T9" fmla="*/ 6 h 87"/>
                <a:gd name="T10" fmla="*/ 0 w 58"/>
                <a:gd name="T11" fmla="*/ 83 h 87"/>
                <a:gd name="T12" fmla="*/ 1 w 58"/>
                <a:gd name="T13" fmla="*/ 85 h 87"/>
                <a:gd name="T14" fmla="*/ 5 w 58"/>
                <a:gd name="T15" fmla="*/ 87 h 87"/>
                <a:gd name="T16" fmla="*/ 9 w 58"/>
                <a:gd name="T17" fmla="*/ 85 h 87"/>
                <a:gd name="T18" fmla="*/ 56 w 58"/>
                <a:gd name="T19" fmla="*/ 48 h 87"/>
                <a:gd name="T20" fmla="*/ 58 w 58"/>
                <a:gd name="T21" fmla="*/ 44 h 87"/>
                <a:gd name="T22" fmla="*/ 56 w 58"/>
                <a:gd name="T23" fmla="*/ 39 h 87"/>
                <a:gd name="T24" fmla="*/ 56 w 58"/>
                <a:gd name="T2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7">
                  <a:moveTo>
                    <a:pt x="56" y="39"/>
                  </a:moveTo>
                  <a:cubicBezTo>
                    <a:pt x="8" y="1"/>
                    <a:pt x="8" y="1"/>
                    <a:pt x="8" y="1"/>
                  </a:cubicBezTo>
                  <a:cubicBezTo>
                    <a:pt x="7" y="0"/>
                    <a:pt x="6" y="0"/>
                    <a:pt x="5" y="0"/>
                  </a:cubicBezTo>
                  <a:cubicBezTo>
                    <a:pt x="3" y="0"/>
                    <a:pt x="1" y="1"/>
                    <a:pt x="0" y="3"/>
                  </a:cubicBezTo>
                  <a:cubicBezTo>
                    <a:pt x="0" y="4"/>
                    <a:pt x="0" y="6"/>
                    <a:pt x="0" y="6"/>
                  </a:cubicBezTo>
                  <a:cubicBezTo>
                    <a:pt x="0" y="83"/>
                    <a:pt x="0" y="83"/>
                    <a:pt x="0" y="83"/>
                  </a:cubicBezTo>
                  <a:cubicBezTo>
                    <a:pt x="0" y="84"/>
                    <a:pt x="0" y="84"/>
                    <a:pt x="1" y="85"/>
                  </a:cubicBezTo>
                  <a:cubicBezTo>
                    <a:pt x="1" y="86"/>
                    <a:pt x="3" y="87"/>
                    <a:pt x="5" y="87"/>
                  </a:cubicBezTo>
                  <a:cubicBezTo>
                    <a:pt x="6" y="87"/>
                    <a:pt x="8" y="86"/>
                    <a:pt x="9" y="85"/>
                  </a:cubicBezTo>
                  <a:cubicBezTo>
                    <a:pt x="9" y="85"/>
                    <a:pt x="38" y="62"/>
                    <a:pt x="56" y="48"/>
                  </a:cubicBezTo>
                  <a:cubicBezTo>
                    <a:pt x="57" y="47"/>
                    <a:pt x="58" y="46"/>
                    <a:pt x="58" y="44"/>
                  </a:cubicBezTo>
                  <a:cubicBezTo>
                    <a:pt x="58" y="42"/>
                    <a:pt x="58" y="41"/>
                    <a:pt x="56" y="39"/>
                  </a:cubicBezTo>
                  <a:cubicBezTo>
                    <a:pt x="56" y="39"/>
                    <a:pt x="56" y="39"/>
                    <a:pt x="56" y="39"/>
                  </a:cubicBez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grpSp>
      <p:sp>
        <p:nvSpPr>
          <p:cNvPr id="33" name="Rectangle 32">
            <a:extLst>
              <a:ext uri="{FF2B5EF4-FFF2-40B4-BE49-F238E27FC236}">
                <a16:creationId xmlns:a16="http://schemas.microsoft.com/office/drawing/2014/main" id="{5280DE2F-A8C4-4901-831E-30C9BFF6C1E9}"/>
              </a:ext>
            </a:extLst>
          </p:cNvPr>
          <p:cNvSpPr/>
          <p:nvPr/>
        </p:nvSpPr>
        <p:spPr>
          <a:xfrm>
            <a:off x="8271933" y="4063802"/>
            <a:ext cx="3332379" cy="1445270"/>
          </a:xfrm>
          <a:prstGeom prst="rect">
            <a:avLst/>
          </a:prstGeom>
          <a:noFill/>
          <a:ln w="38100">
            <a:solidFill>
              <a:srgbClr val="13B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34" name="Title 3">
            <a:extLst>
              <a:ext uri="{FF2B5EF4-FFF2-40B4-BE49-F238E27FC236}">
                <a16:creationId xmlns:a16="http://schemas.microsoft.com/office/drawing/2014/main" id="{8486264A-AD09-4AEF-9878-E7BC0F4B5FBC}"/>
              </a:ext>
            </a:extLst>
          </p:cNvPr>
          <p:cNvSpPr txBox="1">
            <a:spLocks/>
          </p:cNvSpPr>
          <p:nvPr/>
        </p:nvSpPr>
        <p:spPr>
          <a:xfrm>
            <a:off x="8508736" y="4462153"/>
            <a:ext cx="2752673" cy="592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i="0" kern="1200">
                <a:solidFill>
                  <a:srgbClr val="403F41"/>
                </a:solidFill>
                <a:latin typeface="Dense" panose="02000000000000000000" pitchFamily="2" charset="77"/>
                <a:ea typeface="Source Sans Pro SemiBold" panose="020B0503030403020204" pitchFamily="34" charset="0"/>
                <a:cs typeface="Arial" charset="0"/>
              </a:defRPr>
            </a:lvl1pPr>
          </a:lstStyle>
          <a:p>
            <a:pPr algn="ctr">
              <a:spcBef>
                <a:spcPts val="0"/>
              </a:spcBef>
            </a:pPr>
            <a:r>
              <a:rPr lang="en-US" sz="1600" b="1" u="sng" dirty="0">
                <a:solidFill>
                  <a:schemeClr val="tx1"/>
                </a:solidFill>
              </a:rPr>
              <a:t>ZOOM Technical Support:</a:t>
            </a:r>
          </a:p>
          <a:p>
            <a:pPr algn="ctr">
              <a:spcBef>
                <a:spcPts val="0"/>
              </a:spcBef>
            </a:pPr>
            <a:r>
              <a:rPr lang="en-US" sz="1600" dirty="0">
                <a:solidFill>
                  <a:schemeClr val="tx1"/>
                </a:solidFill>
              </a:rPr>
              <a:t>Kristen Wehling</a:t>
            </a:r>
          </a:p>
          <a:p>
            <a:pPr algn="ctr">
              <a:spcBef>
                <a:spcPts val="0"/>
              </a:spcBef>
            </a:pPr>
            <a:r>
              <a:rPr lang="en-US" sz="1600" dirty="0">
                <a:solidFill>
                  <a:schemeClr val="tx1"/>
                </a:solidFill>
              </a:rPr>
              <a:t>American Cancer Society</a:t>
            </a:r>
          </a:p>
          <a:p>
            <a:pPr algn="ctr">
              <a:spcBef>
                <a:spcPts val="0"/>
              </a:spcBef>
            </a:pPr>
            <a:r>
              <a:rPr lang="en-US" sz="1600" dirty="0">
                <a:solidFill>
                  <a:schemeClr val="tx1"/>
                </a:solidFill>
              </a:rPr>
              <a:t>In case of emergency:  </a:t>
            </a:r>
            <a:r>
              <a:rPr lang="en-US" sz="1600" dirty="0">
                <a:solidFill>
                  <a:schemeClr val="tx1"/>
                </a:solidFill>
                <a:hlinkClick r:id="rId3"/>
              </a:rPr>
              <a:t>kristen.wehling@cancer.org</a:t>
            </a:r>
            <a:r>
              <a:rPr lang="en-US" sz="1600" dirty="0">
                <a:solidFill>
                  <a:schemeClr val="tx1"/>
                </a:solidFill>
              </a:rPr>
              <a:t> </a:t>
            </a:r>
          </a:p>
        </p:txBody>
      </p:sp>
      <p:sp>
        <p:nvSpPr>
          <p:cNvPr id="35" name="Slide Number Placeholder 13">
            <a:extLst>
              <a:ext uri="{FF2B5EF4-FFF2-40B4-BE49-F238E27FC236}">
                <a16:creationId xmlns:a16="http://schemas.microsoft.com/office/drawing/2014/main" id="{8A15A08C-7C62-4440-BD19-DBE54C80900C}"/>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24</a:t>
            </a:fld>
            <a:r>
              <a:rPr lang="en-US" dirty="0"/>
              <a:t> / 2020 NNRT Program</a:t>
            </a:r>
          </a:p>
        </p:txBody>
      </p:sp>
    </p:spTree>
    <p:extLst>
      <p:ext uri="{BB962C8B-B14F-4D97-AF65-F5344CB8AC3E}">
        <p14:creationId xmlns:p14="http://schemas.microsoft.com/office/powerpoint/2010/main" val="1893919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571500" y="577849"/>
            <a:ext cx="11061699" cy="1104900"/>
          </a:xfrm>
        </p:spPr>
        <p:txBody>
          <a:bodyPr>
            <a:normAutofit/>
          </a:bodyPr>
          <a:lstStyle/>
          <a:p>
            <a:r>
              <a:rPr lang="en-US" sz="5400" dirty="0">
                <a:solidFill>
                  <a:srgbClr val="13BDC6"/>
                </a:solidFill>
              </a:rPr>
              <a:t>Welcome &amp; Introduction</a:t>
            </a:r>
            <a:endParaRPr lang="en-US" sz="5400" dirty="0"/>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1041399" y="4402619"/>
            <a:ext cx="4546601" cy="782839"/>
          </a:xfrm>
        </p:spPr>
        <p:txBody>
          <a:bodyPr/>
          <a:lstStyle/>
          <a:p>
            <a:pPr marL="0" indent="0">
              <a:lnSpc>
                <a:spcPct val="100000"/>
              </a:lnSpc>
              <a:spcBef>
                <a:spcPts val="0"/>
              </a:spcBef>
              <a:buNone/>
            </a:pPr>
            <a:r>
              <a:rPr lang="en-US" sz="2000" dirty="0">
                <a:solidFill>
                  <a:srgbClr val="403F41"/>
                </a:solidFill>
                <a:latin typeface="Source Sans Pro" panose="020B0503030403020204" pitchFamily="34" charset="0"/>
                <a:ea typeface="Source Sans Pro" panose="020B0503030403020204" pitchFamily="34" charset="0"/>
              </a:rPr>
              <a:t>Tracy Battaglia, MD, MPH, Chair NNRT</a:t>
            </a:r>
          </a:p>
          <a:p>
            <a:pPr marL="0" indent="0">
              <a:lnSpc>
                <a:spcPct val="100000"/>
              </a:lnSpc>
              <a:spcBef>
                <a:spcPts val="0"/>
              </a:spcBef>
              <a:buNone/>
            </a:pPr>
            <a:r>
              <a:rPr lang="en-US" sz="2000" b="0" dirty="0">
                <a:solidFill>
                  <a:srgbClr val="403F41"/>
                </a:solidFill>
                <a:latin typeface="Source Sans Pro" panose="020B0503030403020204" pitchFamily="34" charset="0"/>
                <a:ea typeface="Source Sans Pro" panose="020B0503030403020204" pitchFamily="34" charset="0"/>
              </a:rPr>
              <a:t>Boston University Schools of Medicine  </a:t>
            </a:r>
          </a:p>
          <a:p>
            <a:pPr marL="0" indent="0">
              <a:lnSpc>
                <a:spcPct val="100000"/>
              </a:lnSpc>
              <a:spcBef>
                <a:spcPts val="0"/>
              </a:spcBef>
              <a:buNone/>
            </a:pPr>
            <a:r>
              <a:rPr lang="en-US" sz="2000" b="0" dirty="0">
                <a:solidFill>
                  <a:srgbClr val="403F41"/>
                </a:solidFill>
                <a:latin typeface="Source Sans Pro" panose="020B0503030403020204" pitchFamily="34" charset="0"/>
                <a:ea typeface="Source Sans Pro" panose="020B0503030403020204" pitchFamily="34" charset="0"/>
              </a:rPr>
              <a:t>&amp; Public Health </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28E53201-3475-6F48-9395-319D903D5EDF}"/>
              </a:ext>
            </a:extLst>
          </p:cNvPr>
          <p:cNvSpPr/>
          <p:nvPr/>
        </p:nvSpPr>
        <p:spPr>
          <a:xfrm>
            <a:off x="6413500" y="4402619"/>
            <a:ext cx="4546601" cy="1015663"/>
          </a:xfrm>
          <a:prstGeom prst="rect">
            <a:avLst/>
          </a:prstGeom>
        </p:spPr>
        <p:txBody>
          <a:bodyPr wrap="square">
            <a:spAutoFit/>
          </a:bodyPr>
          <a:lstStyle/>
          <a:p>
            <a:r>
              <a:rPr lang="en-US" sz="2000" b="1" dirty="0">
                <a:solidFill>
                  <a:srgbClr val="403F41"/>
                </a:solidFill>
                <a:latin typeface="Source Sans Pro" panose="020B0503030403020204" pitchFamily="34" charset="0"/>
                <a:ea typeface="Source Sans Pro" panose="020B0503030403020204" pitchFamily="34" charset="0"/>
                <a:cs typeface="Arial" charset="0"/>
              </a:rPr>
              <a:t>Andrea (Andi) Dwyer, Vice-Chair NNRT</a:t>
            </a:r>
          </a:p>
          <a:p>
            <a:r>
              <a:rPr lang="en-US" sz="2000" dirty="0">
                <a:solidFill>
                  <a:srgbClr val="403F41"/>
                </a:solidFill>
                <a:latin typeface="Source Sans Pro" panose="020B0503030403020204" pitchFamily="34" charset="0"/>
                <a:ea typeface="Source Sans Pro" panose="020B0503030403020204" pitchFamily="34" charset="0"/>
                <a:cs typeface="Arial" charset="0"/>
              </a:rPr>
              <a:t>University of Colorado Cancer Center School of Public Health</a:t>
            </a:r>
          </a:p>
        </p:txBody>
      </p:sp>
      <p:pic>
        <p:nvPicPr>
          <p:cNvPr id="7" name="Picture 6" descr="A person smiling for the camera&#10;&#10;Description automatically generated">
            <a:extLst>
              <a:ext uri="{FF2B5EF4-FFF2-40B4-BE49-F238E27FC236}">
                <a16:creationId xmlns:a16="http://schemas.microsoft.com/office/drawing/2014/main" id="{C2FD1524-997E-4323-8B29-870420018262}"/>
              </a:ext>
            </a:extLst>
          </p:cNvPr>
          <p:cNvPicPr>
            <a:picLocks noChangeAspect="1"/>
          </p:cNvPicPr>
          <p:nvPr/>
        </p:nvPicPr>
        <p:blipFill>
          <a:blip r:embed="rId2"/>
          <a:stretch>
            <a:fillRect/>
          </a:stretch>
        </p:blipFill>
        <p:spPr>
          <a:xfrm>
            <a:off x="1774945" y="1584895"/>
            <a:ext cx="2009976" cy="2817724"/>
          </a:xfrm>
          <a:prstGeom prst="rect">
            <a:avLst/>
          </a:prstGeom>
        </p:spPr>
      </p:pic>
      <p:pic>
        <p:nvPicPr>
          <p:cNvPr id="10" name="Picture 9" descr="A person in glasses looking at the camera&#10;&#10;Description automatically generated">
            <a:extLst>
              <a:ext uri="{FF2B5EF4-FFF2-40B4-BE49-F238E27FC236}">
                <a16:creationId xmlns:a16="http://schemas.microsoft.com/office/drawing/2014/main" id="{F99A290B-388E-47E7-AF38-9756931B123F}"/>
              </a:ext>
            </a:extLst>
          </p:cNvPr>
          <p:cNvPicPr>
            <a:picLocks noChangeAspect="1"/>
          </p:cNvPicPr>
          <p:nvPr/>
        </p:nvPicPr>
        <p:blipFill>
          <a:blip r:embed="rId3"/>
          <a:stretch>
            <a:fillRect/>
          </a:stretch>
        </p:blipFill>
        <p:spPr>
          <a:xfrm>
            <a:off x="7360420" y="1667088"/>
            <a:ext cx="2051649" cy="2735532"/>
          </a:xfrm>
          <a:prstGeom prst="rect">
            <a:avLst/>
          </a:prstGeom>
        </p:spPr>
      </p:pic>
    </p:spTree>
    <p:extLst>
      <p:ext uri="{BB962C8B-B14F-4D97-AF65-F5344CB8AC3E}">
        <p14:creationId xmlns:p14="http://schemas.microsoft.com/office/powerpoint/2010/main" val="3051297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DBFAF-7602-4249-986F-C5036EE7D80B}"/>
              </a:ext>
            </a:extLst>
          </p:cNvPr>
          <p:cNvPicPr>
            <a:picLocks noChangeAspect="1"/>
          </p:cNvPicPr>
          <p:nvPr/>
        </p:nvPicPr>
        <p:blipFill>
          <a:blip r:embed="rId2"/>
          <a:srcRect/>
          <a:stretch/>
        </p:blipFill>
        <p:spPr>
          <a:xfrm>
            <a:off x="2588660" y="3370957"/>
            <a:ext cx="3498887" cy="1244049"/>
          </a:xfrm>
          <a:prstGeom prst="rect">
            <a:avLst/>
          </a:prstGeom>
        </p:spPr>
      </p:pic>
      <p:pic>
        <p:nvPicPr>
          <p:cNvPr id="5" name="Picture 4">
            <a:extLst>
              <a:ext uri="{FF2B5EF4-FFF2-40B4-BE49-F238E27FC236}">
                <a16:creationId xmlns:a16="http://schemas.microsoft.com/office/drawing/2014/main" id="{444A2494-AFA4-4377-8218-4D8022E72801}"/>
              </a:ext>
            </a:extLst>
          </p:cNvPr>
          <p:cNvPicPr>
            <a:picLocks noChangeAspect="1"/>
          </p:cNvPicPr>
          <p:nvPr/>
        </p:nvPicPr>
        <p:blipFill>
          <a:blip r:embed="rId3"/>
          <a:srcRect/>
          <a:stretch/>
        </p:blipFill>
        <p:spPr>
          <a:xfrm>
            <a:off x="7243462" y="2951300"/>
            <a:ext cx="2505656" cy="1936190"/>
          </a:xfrm>
          <a:prstGeom prst="rect">
            <a:avLst/>
          </a:prstGeom>
        </p:spPr>
      </p:pic>
      <p:sp>
        <p:nvSpPr>
          <p:cNvPr id="8" name="Title 1">
            <a:extLst>
              <a:ext uri="{FF2B5EF4-FFF2-40B4-BE49-F238E27FC236}">
                <a16:creationId xmlns:a16="http://schemas.microsoft.com/office/drawing/2014/main" id="{DF8FF9DE-F172-4B34-BF86-BFD2D7169999}"/>
              </a:ext>
            </a:extLst>
          </p:cNvPr>
          <p:cNvSpPr>
            <a:spLocks noGrp="1"/>
          </p:cNvSpPr>
          <p:nvPr>
            <p:ph type="title"/>
          </p:nvPr>
        </p:nvSpPr>
        <p:spPr>
          <a:xfrm>
            <a:off x="615507" y="1986564"/>
            <a:ext cx="10960986" cy="979296"/>
          </a:xfrm>
          <a:prstGeom prst="rect">
            <a:avLst/>
          </a:prstGeom>
        </p:spPr>
        <p:txBody>
          <a:bodyPr anchor="b">
            <a:normAutofit fontScale="90000"/>
          </a:bodyPr>
          <a:lstStyle/>
          <a:p>
            <a:pPr algn="ctr"/>
            <a:r>
              <a:rPr lang="en-US" dirty="0"/>
              <a:t>Special thanks</a:t>
            </a:r>
            <a:r>
              <a:rPr lang="en-US" sz="6000" dirty="0"/>
              <a:t> to our </a:t>
            </a:r>
            <a:r>
              <a:rPr lang="en-US" dirty="0"/>
              <a:t>NNRT</a:t>
            </a:r>
            <a:r>
              <a:rPr lang="en-US" sz="6000" dirty="0"/>
              <a:t> sponsors</a:t>
            </a:r>
          </a:p>
        </p:txBody>
      </p:sp>
      <p:sp>
        <p:nvSpPr>
          <p:cNvPr id="6" name="Slide Number Placeholder 13">
            <a:extLst>
              <a:ext uri="{FF2B5EF4-FFF2-40B4-BE49-F238E27FC236}">
                <a16:creationId xmlns:a16="http://schemas.microsoft.com/office/drawing/2014/main" id="{053B0D0F-3542-6E4B-A8FF-DB15DBCC2C9F}"/>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26</a:t>
            </a:fld>
            <a:r>
              <a:rPr lang="en-US" dirty="0"/>
              <a:t> / 2020 NNRT Program</a:t>
            </a:r>
          </a:p>
        </p:txBody>
      </p:sp>
      <p:sp>
        <p:nvSpPr>
          <p:cNvPr id="3" name="Rectangle 2">
            <a:extLst>
              <a:ext uri="{FF2B5EF4-FFF2-40B4-BE49-F238E27FC236}">
                <a16:creationId xmlns:a16="http://schemas.microsoft.com/office/drawing/2014/main" id="{A8D80355-313F-47F4-95BC-26C0FE6CFDEB}"/>
              </a:ext>
            </a:extLst>
          </p:cNvPr>
          <p:cNvSpPr/>
          <p:nvPr/>
        </p:nvSpPr>
        <p:spPr>
          <a:xfrm>
            <a:off x="1215342" y="4552535"/>
            <a:ext cx="10671858" cy="1323439"/>
          </a:xfrm>
          <a:prstGeom prst="rect">
            <a:avLst/>
          </a:prstGeom>
        </p:spPr>
        <p:txBody>
          <a:bodyPr wrap="square">
            <a:spAutoFit/>
          </a:bodyPr>
          <a:lstStyle/>
          <a:p>
            <a:pPr lvl="0" algn="ctr"/>
            <a:r>
              <a:rPr lang="en-US" sz="4000" dirty="0">
                <a:solidFill>
                  <a:prstClr val="black"/>
                </a:solidFill>
                <a:latin typeface="Dense" panose="02000000000000000000"/>
              </a:rPr>
              <a:t>and to our                                                                 Annual Meeting Planning Committee!</a:t>
            </a:r>
          </a:p>
        </p:txBody>
      </p:sp>
    </p:spTree>
    <p:extLst>
      <p:ext uri="{BB962C8B-B14F-4D97-AF65-F5344CB8AC3E}">
        <p14:creationId xmlns:p14="http://schemas.microsoft.com/office/powerpoint/2010/main" val="185949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571500" y="584200"/>
            <a:ext cx="10780642" cy="1092200"/>
          </a:xfrm>
        </p:spPr>
        <p:txBody>
          <a:bodyPr>
            <a:normAutofit fontScale="90000"/>
          </a:bodyPr>
          <a:lstStyle/>
          <a:p>
            <a:r>
              <a:rPr lang="en-US" sz="4400" dirty="0">
                <a:solidFill>
                  <a:srgbClr val="13BDC6"/>
                </a:solidFill>
              </a:rPr>
              <a:t>Navigation in 2020:  </a:t>
            </a:r>
            <a:br>
              <a:rPr lang="en-US" sz="4400" dirty="0">
                <a:solidFill>
                  <a:srgbClr val="13BDC6"/>
                </a:solidFill>
              </a:rPr>
            </a:br>
            <a:r>
              <a:rPr lang="en-US" sz="4400" dirty="0">
                <a:solidFill>
                  <a:srgbClr val="13BDC6"/>
                </a:solidFill>
              </a:rPr>
              <a:t>A New Perspective</a:t>
            </a:r>
            <a:endParaRPr lang="en-US" sz="4400" dirty="0"/>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571500" y="1905000"/>
            <a:ext cx="11049000" cy="3806483"/>
          </a:xfrm>
        </p:spPr>
        <p:txBody>
          <a:bodyPr/>
          <a:lstStyle/>
          <a:p>
            <a:r>
              <a:rPr lang="en-US" sz="2000" dirty="0"/>
              <a:t>Why “Crisis and Opportunity”?</a:t>
            </a:r>
          </a:p>
          <a:p>
            <a:pPr lvl="1"/>
            <a:r>
              <a:rPr lang="en-US" sz="1800" dirty="0">
                <a:latin typeface="Source Sans Pro" panose="020B0503030403020204" pitchFamily="34" charset="0"/>
                <a:ea typeface="Source Sans Pro" panose="020B0503030403020204" pitchFamily="34" charset="0"/>
              </a:rPr>
              <a:t>Highlighting common challenges faced this year (COVID 19, Social Justice, Natural Disasters)</a:t>
            </a:r>
          </a:p>
          <a:p>
            <a:pPr lvl="1"/>
            <a:r>
              <a:rPr lang="en-US" sz="1800" dirty="0">
                <a:latin typeface="Source Sans Pro" panose="020B0503030403020204" pitchFamily="34" charset="0"/>
                <a:ea typeface="Source Sans Pro" panose="020B0503030403020204" pitchFamily="34" charset="0"/>
              </a:rPr>
              <a:t>Despite the many challenges, navigators always seem to find the opportunities to help others overcome the challenges </a:t>
            </a:r>
          </a:p>
          <a:p>
            <a:pPr lvl="1"/>
            <a:r>
              <a:rPr lang="en-US" sz="1800" dirty="0">
                <a:latin typeface="Source Sans Pro" panose="020B0503030403020204" pitchFamily="34" charset="0"/>
                <a:ea typeface="Source Sans Pro" panose="020B0503030403020204" pitchFamily="34" charset="0"/>
              </a:rPr>
              <a:t>Navigation presents an opportunity to manage through crisis and chaos</a:t>
            </a:r>
            <a:br>
              <a:rPr lang="en-US" sz="1800" dirty="0">
                <a:latin typeface="Source Sans Pro" panose="020B0503030403020204" pitchFamily="34" charset="0"/>
                <a:ea typeface="Source Sans Pro" panose="020B0503030403020204" pitchFamily="34" charset="0"/>
              </a:rPr>
            </a:br>
            <a:endParaRPr lang="en-US" sz="1800" dirty="0">
              <a:latin typeface="Source Sans Pro" panose="020B0503030403020204" pitchFamily="34" charset="0"/>
              <a:ea typeface="Source Sans Pro" panose="020B0503030403020204" pitchFamily="34" charset="0"/>
            </a:endParaRPr>
          </a:p>
          <a:p>
            <a:r>
              <a:rPr lang="en-US" sz="2000" dirty="0"/>
              <a:t>How is this meeting different from other annual meetings?</a:t>
            </a:r>
          </a:p>
          <a:p>
            <a:pPr lvl="1"/>
            <a:r>
              <a:rPr lang="en-US" sz="1800" dirty="0">
                <a:latin typeface="Source Sans Pro" panose="020B0503030403020204" pitchFamily="34" charset="0"/>
                <a:ea typeface="Source Sans Pro" panose="020B0503030403020204" pitchFamily="34" charset="0"/>
              </a:rPr>
              <a:t>We want this to be YOUR meeting</a:t>
            </a:r>
          </a:p>
          <a:p>
            <a:pPr lvl="1"/>
            <a:r>
              <a:rPr lang="en-US" sz="1800" dirty="0">
                <a:latin typeface="Source Sans Pro" panose="020B0503030403020204" pitchFamily="34" charset="0"/>
                <a:ea typeface="Source Sans Pro" panose="020B0503030403020204" pitchFamily="34" charset="0"/>
              </a:rPr>
              <a:t>We want to learn about the experiences of our member organizations and use that to shape our future strategy</a:t>
            </a:r>
          </a:p>
          <a:p>
            <a:pPr lvl="1"/>
            <a:r>
              <a:rPr lang="en-US" sz="1800" dirty="0">
                <a:latin typeface="Source Sans Pro" panose="020B0503030403020204" pitchFamily="34" charset="0"/>
                <a:ea typeface="Source Sans Pro" panose="020B0503030403020204" pitchFamily="34" charset="0"/>
              </a:rPr>
              <a:t>We are planning a series of shorter meetings to allow more of our membership to participate and engage</a:t>
            </a:r>
          </a:p>
          <a:p>
            <a:pPr lvl="1"/>
            <a:r>
              <a:rPr lang="en-US" sz="1800" dirty="0">
                <a:latin typeface="Source Sans Pro" panose="020B0503030403020204" pitchFamily="34" charset="0"/>
                <a:ea typeface="Source Sans Pro" panose="020B0503030403020204" pitchFamily="34" charset="0"/>
              </a:rPr>
              <a:t>We want you to leave today inspired and ready to engage as an NNRT member</a:t>
            </a:r>
          </a:p>
          <a:p>
            <a:endParaRPr lang="en-US" sz="1800" dirty="0">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A736EDB7-73E9-FB43-8D3A-BFB6731D9D5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27</a:t>
            </a:fld>
            <a:r>
              <a:rPr lang="en-US" dirty="0"/>
              <a:t> / 2020 NNRT Program</a:t>
            </a:r>
          </a:p>
        </p:txBody>
      </p:sp>
    </p:spTree>
    <p:extLst>
      <p:ext uri="{BB962C8B-B14F-4D97-AF65-F5344CB8AC3E}">
        <p14:creationId xmlns:p14="http://schemas.microsoft.com/office/powerpoint/2010/main" val="839332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7A74-1BEE-450D-A018-FD2EF75248C3}"/>
              </a:ext>
            </a:extLst>
          </p:cNvPr>
          <p:cNvSpPr>
            <a:spLocks noGrp="1"/>
          </p:cNvSpPr>
          <p:nvPr>
            <p:ph type="title"/>
          </p:nvPr>
        </p:nvSpPr>
        <p:spPr>
          <a:xfrm>
            <a:off x="571500" y="558801"/>
            <a:ext cx="11048999" cy="1135246"/>
          </a:xfrm>
        </p:spPr>
        <p:txBody>
          <a:bodyPr>
            <a:normAutofit fontScale="90000"/>
          </a:bodyPr>
          <a:lstStyle/>
          <a:p>
            <a:r>
              <a:rPr lang="en-US" sz="5400" dirty="0">
                <a:solidFill>
                  <a:srgbClr val="13BDC6"/>
                </a:solidFill>
              </a:rPr>
              <a:t>Breakout 1:  Meet Your </a:t>
            </a:r>
            <a:br>
              <a:rPr lang="en-US" sz="5400" dirty="0">
                <a:solidFill>
                  <a:srgbClr val="13BDC6"/>
                </a:solidFill>
              </a:rPr>
            </a:br>
            <a:r>
              <a:rPr lang="en-US" sz="5400" dirty="0">
                <a:solidFill>
                  <a:srgbClr val="13BDC6"/>
                </a:solidFill>
              </a:rPr>
              <a:t>Table Group</a:t>
            </a:r>
            <a:endParaRPr lang="en-US" sz="5400" dirty="0"/>
          </a:p>
        </p:txBody>
      </p:sp>
      <p:sp>
        <p:nvSpPr>
          <p:cNvPr id="3" name="Content Placeholder 2">
            <a:extLst>
              <a:ext uri="{FF2B5EF4-FFF2-40B4-BE49-F238E27FC236}">
                <a16:creationId xmlns:a16="http://schemas.microsoft.com/office/drawing/2014/main" id="{269C4D38-0127-4593-AE91-276BF3D2A475}"/>
              </a:ext>
            </a:extLst>
          </p:cNvPr>
          <p:cNvSpPr>
            <a:spLocks noGrp="1"/>
          </p:cNvSpPr>
          <p:nvPr>
            <p:ph sz="quarter" idx="10"/>
          </p:nvPr>
        </p:nvSpPr>
        <p:spPr>
          <a:xfrm>
            <a:off x="777922" y="2111691"/>
            <a:ext cx="5791200" cy="2996186"/>
          </a:xfrm>
        </p:spPr>
        <p:txBody>
          <a:bodyPr/>
          <a:lstStyle/>
          <a:p>
            <a:r>
              <a:rPr lang="en-US" sz="2000" b="0" dirty="0">
                <a:solidFill>
                  <a:srgbClr val="403F41"/>
                </a:solidFill>
                <a:latin typeface="Source Sans Pro" panose="020B0503030403020204" pitchFamily="34" charset="0"/>
                <a:ea typeface="Source Sans Pro" panose="020B0503030403020204" pitchFamily="34" charset="0"/>
              </a:rPr>
              <a:t>Name</a:t>
            </a:r>
          </a:p>
          <a:p>
            <a:r>
              <a:rPr lang="en-US" sz="2000" b="0" dirty="0">
                <a:solidFill>
                  <a:srgbClr val="403F41"/>
                </a:solidFill>
                <a:latin typeface="Source Sans Pro" panose="020B0503030403020204" pitchFamily="34" charset="0"/>
                <a:ea typeface="Source Sans Pro" panose="020B0503030403020204" pitchFamily="34" charset="0"/>
              </a:rPr>
              <a:t>Org/Role</a:t>
            </a:r>
          </a:p>
          <a:p>
            <a:r>
              <a:rPr lang="en-US" sz="2000" b="0" dirty="0">
                <a:solidFill>
                  <a:srgbClr val="403F41"/>
                </a:solidFill>
                <a:latin typeface="Source Sans Pro" panose="020B0503030403020204" pitchFamily="34" charset="0"/>
                <a:ea typeface="Source Sans Pro" panose="020B0503030403020204" pitchFamily="34" charset="0"/>
              </a:rPr>
              <a:t>Location</a:t>
            </a:r>
          </a:p>
          <a:p>
            <a:r>
              <a:rPr lang="en-US" sz="2000" b="0" dirty="0">
                <a:solidFill>
                  <a:srgbClr val="403F41"/>
                </a:solidFill>
                <a:latin typeface="Source Sans Pro" panose="020B0503030403020204" pitchFamily="34" charset="0"/>
                <a:ea typeface="Source Sans Pro" panose="020B0503030403020204" pitchFamily="34" charset="0"/>
              </a:rPr>
              <a:t>Show &amp; Tell</a:t>
            </a:r>
          </a:p>
          <a:p>
            <a:endParaRPr lang="en-US" sz="2000" b="0" dirty="0">
              <a:solidFill>
                <a:srgbClr val="403F41"/>
              </a:solidFill>
              <a:latin typeface="Source Sans Pro" panose="020B0503030403020204" pitchFamily="34" charset="0"/>
              <a:ea typeface="Source Sans Pro" panose="020B0503030403020204" pitchFamily="34" charset="0"/>
            </a:endParaRPr>
          </a:p>
          <a:p>
            <a:pPr marL="0" indent="0">
              <a:buNone/>
            </a:pPr>
            <a:r>
              <a:rPr lang="en-US" sz="2000" b="0" i="1" dirty="0">
                <a:solidFill>
                  <a:srgbClr val="403F41"/>
                </a:solidFill>
                <a:latin typeface="Source Sans Pro" panose="020B0503030403020204" pitchFamily="34" charset="0"/>
                <a:ea typeface="Source Sans Pro" panose="020B0503030403020204" pitchFamily="34" charset="0"/>
              </a:rPr>
              <a:t>Note:  You will be automatically returned to the main group after 7 Minutes.</a:t>
            </a:r>
          </a:p>
        </p:txBody>
      </p:sp>
      <p:pic>
        <p:nvPicPr>
          <p:cNvPr id="8" name="Picture 7" descr="A picture containing indoor, computer, sitting, computer&#10;&#10;Description automatically generated">
            <a:extLst>
              <a:ext uri="{FF2B5EF4-FFF2-40B4-BE49-F238E27FC236}">
                <a16:creationId xmlns:a16="http://schemas.microsoft.com/office/drawing/2014/main" id="{E9A276A3-D81B-4D6D-A898-378C62049AF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18107" y="2111691"/>
            <a:ext cx="4195971" cy="2996186"/>
          </a:xfrm>
          <a:prstGeom prst="rect">
            <a:avLst/>
          </a:prstGeom>
        </p:spPr>
      </p:pic>
      <p:sp>
        <p:nvSpPr>
          <p:cNvPr id="5" name="Slide Number Placeholder 13">
            <a:extLst>
              <a:ext uri="{FF2B5EF4-FFF2-40B4-BE49-F238E27FC236}">
                <a16:creationId xmlns:a16="http://schemas.microsoft.com/office/drawing/2014/main" id="{8EF161FA-840A-E641-A01E-E95032C82148}"/>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28</a:t>
            </a:fld>
            <a:r>
              <a:rPr lang="en-US" dirty="0"/>
              <a:t> / 2020 NNRT Program</a:t>
            </a:r>
          </a:p>
        </p:txBody>
      </p:sp>
    </p:spTree>
    <p:extLst>
      <p:ext uri="{BB962C8B-B14F-4D97-AF65-F5344CB8AC3E}">
        <p14:creationId xmlns:p14="http://schemas.microsoft.com/office/powerpoint/2010/main" val="2503249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Navigation in 2020:  Finding Opportunity in Crisis</a:t>
            </a:r>
          </a:p>
        </p:txBody>
      </p:sp>
    </p:spTree>
    <p:extLst>
      <p:ext uri="{BB962C8B-B14F-4D97-AF65-F5344CB8AC3E}">
        <p14:creationId xmlns:p14="http://schemas.microsoft.com/office/powerpoint/2010/main" val="1612190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DBFAF-7602-4249-986F-C5036EE7D80B}"/>
              </a:ext>
            </a:extLst>
          </p:cNvPr>
          <p:cNvPicPr>
            <a:picLocks noChangeAspect="1"/>
          </p:cNvPicPr>
          <p:nvPr/>
        </p:nvPicPr>
        <p:blipFill>
          <a:blip r:embed="rId2"/>
          <a:srcRect/>
          <a:stretch/>
        </p:blipFill>
        <p:spPr>
          <a:xfrm>
            <a:off x="2697991" y="3182426"/>
            <a:ext cx="3498887" cy="1244049"/>
          </a:xfrm>
          <a:prstGeom prst="rect">
            <a:avLst/>
          </a:prstGeom>
        </p:spPr>
      </p:pic>
      <p:pic>
        <p:nvPicPr>
          <p:cNvPr id="5" name="Picture 4">
            <a:extLst>
              <a:ext uri="{FF2B5EF4-FFF2-40B4-BE49-F238E27FC236}">
                <a16:creationId xmlns:a16="http://schemas.microsoft.com/office/drawing/2014/main" id="{444A2494-AFA4-4377-8218-4D8022E72801}"/>
              </a:ext>
            </a:extLst>
          </p:cNvPr>
          <p:cNvPicPr>
            <a:picLocks noChangeAspect="1"/>
          </p:cNvPicPr>
          <p:nvPr/>
        </p:nvPicPr>
        <p:blipFill>
          <a:blip r:embed="rId3"/>
          <a:srcRect/>
          <a:stretch/>
        </p:blipFill>
        <p:spPr>
          <a:xfrm>
            <a:off x="6988353" y="2762679"/>
            <a:ext cx="2505656" cy="1936190"/>
          </a:xfrm>
          <a:prstGeom prst="rect">
            <a:avLst/>
          </a:prstGeom>
        </p:spPr>
      </p:pic>
      <p:sp>
        <p:nvSpPr>
          <p:cNvPr id="8" name="Title 1">
            <a:extLst>
              <a:ext uri="{FF2B5EF4-FFF2-40B4-BE49-F238E27FC236}">
                <a16:creationId xmlns:a16="http://schemas.microsoft.com/office/drawing/2014/main" id="{DF8FF9DE-F172-4B34-BF86-BFD2D7169999}"/>
              </a:ext>
            </a:extLst>
          </p:cNvPr>
          <p:cNvSpPr>
            <a:spLocks noGrp="1"/>
          </p:cNvSpPr>
          <p:nvPr>
            <p:ph type="title"/>
          </p:nvPr>
        </p:nvSpPr>
        <p:spPr>
          <a:xfrm>
            <a:off x="615507" y="1986564"/>
            <a:ext cx="10960986" cy="979296"/>
          </a:xfrm>
          <a:prstGeom prst="rect">
            <a:avLst/>
          </a:prstGeom>
        </p:spPr>
        <p:txBody>
          <a:bodyPr anchor="b">
            <a:normAutofit/>
          </a:bodyPr>
          <a:lstStyle/>
          <a:p>
            <a:pPr algn="ctr"/>
            <a:r>
              <a:rPr lang="en-US" sz="6000" dirty="0"/>
              <a:t>Thank you to our </a:t>
            </a:r>
            <a:r>
              <a:rPr lang="en-US" dirty="0"/>
              <a:t>NNRT</a:t>
            </a:r>
            <a:r>
              <a:rPr lang="en-US" sz="6000" dirty="0"/>
              <a:t> sponsors</a:t>
            </a:r>
          </a:p>
        </p:txBody>
      </p:sp>
      <p:sp>
        <p:nvSpPr>
          <p:cNvPr id="7" name="Slide Number Placeholder 13">
            <a:extLst>
              <a:ext uri="{FF2B5EF4-FFF2-40B4-BE49-F238E27FC236}">
                <a16:creationId xmlns:a16="http://schemas.microsoft.com/office/drawing/2014/main" id="{DB45DDE3-5D63-FF40-A593-D7A3375947E2}"/>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a:t>
            </a:fld>
            <a:r>
              <a:rPr lang="en-US" dirty="0"/>
              <a:t> / 2020 NNRT Program</a:t>
            </a:r>
          </a:p>
        </p:txBody>
      </p:sp>
      <p:sp>
        <p:nvSpPr>
          <p:cNvPr id="3" name="Rectangle 2">
            <a:extLst>
              <a:ext uri="{FF2B5EF4-FFF2-40B4-BE49-F238E27FC236}">
                <a16:creationId xmlns:a16="http://schemas.microsoft.com/office/drawing/2014/main" id="{3D96E1CC-61F7-4BEB-A9E7-5F29AE3B227F}"/>
              </a:ext>
            </a:extLst>
          </p:cNvPr>
          <p:cNvSpPr/>
          <p:nvPr/>
        </p:nvSpPr>
        <p:spPr>
          <a:xfrm>
            <a:off x="1431065" y="4563653"/>
            <a:ext cx="9531625" cy="1323439"/>
          </a:xfrm>
          <a:prstGeom prst="rect">
            <a:avLst/>
          </a:prstGeom>
        </p:spPr>
        <p:txBody>
          <a:bodyPr wrap="square">
            <a:spAutoFit/>
          </a:bodyPr>
          <a:lstStyle/>
          <a:p>
            <a:pPr lvl="0" algn="ctr"/>
            <a:r>
              <a:rPr lang="en-US" sz="4000" dirty="0">
                <a:solidFill>
                  <a:prstClr val="black"/>
                </a:solidFill>
                <a:latin typeface="Dense" panose="02000000000000000000"/>
              </a:rPr>
              <a:t>and to our                                                                 Annual Meeting Planning Committee!</a:t>
            </a:r>
          </a:p>
        </p:txBody>
      </p:sp>
    </p:spTree>
    <p:extLst>
      <p:ext uri="{BB962C8B-B14F-4D97-AF65-F5344CB8AC3E}">
        <p14:creationId xmlns:p14="http://schemas.microsoft.com/office/powerpoint/2010/main" val="652866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E4B0-0595-4093-9543-85892C71B723}"/>
              </a:ext>
            </a:extLst>
          </p:cNvPr>
          <p:cNvSpPr>
            <a:spLocks noGrp="1"/>
          </p:cNvSpPr>
          <p:nvPr>
            <p:ph type="title"/>
          </p:nvPr>
        </p:nvSpPr>
        <p:spPr>
          <a:xfrm>
            <a:off x="571499" y="584200"/>
            <a:ext cx="7607301" cy="1049490"/>
          </a:xfrm>
        </p:spPr>
        <p:txBody>
          <a:bodyPr>
            <a:noAutofit/>
          </a:bodyPr>
          <a:lstStyle/>
          <a:p>
            <a:r>
              <a:rPr lang="en-US" sz="5200" dirty="0">
                <a:solidFill>
                  <a:srgbClr val="13BDC6"/>
                </a:solidFill>
              </a:rPr>
              <a:t>Finding Opportunity in Crisis: Navigator Panel</a:t>
            </a:r>
            <a:endParaRPr lang="en-US" sz="5200" dirty="0"/>
          </a:p>
        </p:txBody>
      </p:sp>
      <p:sp>
        <p:nvSpPr>
          <p:cNvPr id="3" name="Content Placeholder 2">
            <a:extLst>
              <a:ext uri="{FF2B5EF4-FFF2-40B4-BE49-F238E27FC236}">
                <a16:creationId xmlns:a16="http://schemas.microsoft.com/office/drawing/2014/main" id="{E4DB3B37-02F0-4C93-86F3-23788B8EE6E1}"/>
              </a:ext>
            </a:extLst>
          </p:cNvPr>
          <p:cNvSpPr>
            <a:spLocks noGrp="1"/>
          </p:cNvSpPr>
          <p:nvPr>
            <p:ph sz="quarter" idx="10"/>
          </p:nvPr>
        </p:nvSpPr>
        <p:spPr>
          <a:xfrm>
            <a:off x="6683422" y="2828915"/>
            <a:ext cx="4406900" cy="2202513"/>
          </a:xfrm>
        </p:spPr>
        <p:txBody>
          <a:bodyPr/>
          <a:lstStyle/>
          <a:p>
            <a:pPr marL="0" indent="0">
              <a:buNone/>
            </a:pPr>
            <a:r>
              <a:rPr lang="en-US" sz="1800" b="0" dirty="0">
                <a:solidFill>
                  <a:srgbClr val="403F41"/>
                </a:solidFill>
                <a:latin typeface="Source Sans Pro" panose="020B0503030403020204" pitchFamily="34" charset="0"/>
                <a:ea typeface="Source Sans Pro" panose="020B0503030403020204" pitchFamily="34" charset="0"/>
              </a:rPr>
              <a:t>If you have questions for the panel, please send them by chat and we will post answers on the NNRT website by Monday, 10/5/2020.</a:t>
            </a:r>
          </a:p>
          <a:p>
            <a:pPr marL="0" indent="0">
              <a:buNone/>
            </a:pPr>
            <a:r>
              <a:rPr lang="en-US" sz="1800" b="0" dirty="0">
                <a:solidFill>
                  <a:srgbClr val="403F41"/>
                </a:solidFill>
                <a:latin typeface="Source Sans Pro Light" panose="020B0403030403020204" pitchFamily="34" charset="0"/>
                <a:ea typeface="Source Sans Pro Light" panose="020B0403030403020204" pitchFamily="34" charset="0"/>
              </a:rPr>
              <a:t>*Zoom Etiquette Reminders:  Please turn your camera off and mute your line during presentations</a:t>
            </a:r>
          </a:p>
          <a:p>
            <a:pPr marL="0" indent="0">
              <a:buNone/>
            </a:pPr>
            <a:r>
              <a:rPr lang="en-US" sz="1800" b="0" dirty="0">
                <a:solidFill>
                  <a:srgbClr val="403F41"/>
                </a:solidFill>
                <a:latin typeface="Source Sans Pro Light" panose="020B0403030403020204" pitchFamily="34" charset="0"/>
                <a:ea typeface="Source Sans Pro Light" panose="020B0403030403020204" pitchFamily="34" charset="0"/>
              </a:rPr>
              <a:t>*Please include your questions for the speakers in the Zoom Chat Box and we will post the answers on the NNRT website by Friday.</a:t>
            </a:r>
          </a:p>
        </p:txBody>
      </p:sp>
      <p:sp>
        <p:nvSpPr>
          <p:cNvPr id="4" name="Slide Number Placeholder 13">
            <a:extLst>
              <a:ext uri="{FF2B5EF4-FFF2-40B4-BE49-F238E27FC236}">
                <a16:creationId xmlns:a16="http://schemas.microsoft.com/office/drawing/2014/main" id="{9E88622A-8120-2246-ABB8-07208E4D4F49}"/>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30</a:t>
            </a:fld>
            <a:r>
              <a:rPr lang="en-US" dirty="0"/>
              <a:t> / 2020 NNRT Program</a:t>
            </a:r>
          </a:p>
        </p:txBody>
      </p:sp>
      <p:sp>
        <p:nvSpPr>
          <p:cNvPr id="5" name="Rectangle 4">
            <a:extLst>
              <a:ext uri="{FF2B5EF4-FFF2-40B4-BE49-F238E27FC236}">
                <a16:creationId xmlns:a16="http://schemas.microsoft.com/office/drawing/2014/main" id="{15BC5DB1-9950-B64B-A9D5-0B3D6B524FE6}"/>
              </a:ext>
            </a:extLst>
          </p:cNvPr>
          <p:cNvSpPr/>
          <p:nvPr/>
        </p:nvSpPr>
        <p:spPr>
          <a:xfrm>
            <a:off x="777922" y="3668775"/>
            <a:ext cx="4762500" cy="942181"/>
          </a:xfrm>
          <a:prstGeom prst="rect">
            <a:avLst/>
          </a:prstGeom>
        </p:spPr>
        <p:txBody>
          <a:bodyPr wrap="square">
            <a:spAutoFit/>
          </a:bodyPr>
          <a:lstStyle/>
          <a:p>
            <a:pPr lvl="0" algn="ctr">
              <a:lnSpc>
                <a:spcPct val="70000"/>
              </a:lnSpc>
              <a:spcBef>
                <a:spcPts val="1000"/>
              </a:spcBef>
            </a:pPr>
            <a:r>
              <a:rPr lang="en-US" b="1" dirty="0">
                <a:solidFill>
                  <a:srgbClr val="13BDC6"/>
                </a:solidFill>
                <a:latin typeface="Source Sans Pro" panose="020B0503030403020204" pitchFamily="34" charset="0"/>
                <a:ea typeface="Source Sans Pro" panose="020B0503030403020204" pitchFamily="34" charset="0"/>
                <a:cs typeface="Arial" charset="0"/>
              </a:rPr>
              <a:t>Andrea (Andi) Dwyer, Vice-Chair, NNRT</a:t>
            </a:r>
          </a:p>
          <a:p>
            <a:pPr lvl="0" algn="ctr">
              <a:lnSpc>
                <a:spcPct val="70000"/>
              </a:lnSpc>
              <a:spcBef>
                <a:spcPts val="1000"/>
              </a:spcBef>
            </a:pPr>
            <a:r>
              <a:rPr lang="en-US" dirty="0">
                <a:solidFill>
                  <a:srgbClr val="403F41"/>
                </a:solidFill>
                <a:latin typeface="Source Sans Pro" panose="020B0503030403020204" pitchFamily="34" charset="0"/>
                <a:ea typeface="Source Sans Pro" panose="020B0503030403020204" pitchFamily="34" charset="0"/>
                <a:cs typeface="Arial" charset="0"/>
              </a:rPr>
              <a:t>Colorado School of Public Health</a:t>
            </a:r>
          </a:p>
          <a:p>
            <a:pPr lvl="0" algn="ctr">
              <a:lnSpc>
                <a:spcPct val="70000"/>
              </a:lnSpc>
              <a:spcBef>
                <a:spcPts val="1000"/>
              </a:spcBef>
            </a:pPr>
            <a:r>
              <a:rPr lang="en-US" dirty="0">
                <a:solidFill>
                  <a:srgbClr val="403F41"/>
                </a:solidFill>
                <a:latin typeface="Source Sans Pro" panose="020B0503030403020204" pitchFamily="34" charset="0"/>
                <a:ea typeface="Source Sans Pro" panose="020B0503030403020204" pitchFamily="34" charset="0"/>
                <a:cs typeface="Arial" charset="0"/>
              </a:rPr>
              <a:t>University of Colorado Cancer Center</a:t>
            </a:r>
            <a:endParaRPr lang="en-US" sz="1600" b="1" dirty="0">
              <a:solidFill>
                <a:srgbClr val="403F41"/>
              </a:solidFill>
              <a:latin typeface="Source Sans Pro" panose="020B0503030403020204" pitchFamily="34" charset="0"/>
              <a:ea typeface="Source Sans Pro" panose="020B0503030403020204" pitchFamily="34" charset="0"/>
              <a:cs typeface="Arial" charset="0"/>
            </a:endParaRPr>
          </a:p>
        </p:txBody>
      </p:sp>
      <p:sp>
        <p:nvSpPr>
          <p:cNvPr id="6" name="Rectangle 5">
            <a:extLst>
              <a:ext uri="{FF2B5EF4-FFF2-40B4-BE49-F238E27FC236}">
                <a16:creationId xmlns:a16="http://schemas.microsoft.com/office/drawing/2014/main" id="{A1ACB3FD-08E7-324A-9D89-137CA3BB52AA}"/>
              </a:ext>
            </a:extLst>
          </p:cNvPr>
          <p:cNvSpPr/>
          <p:nvPr/>
        </p:nvSpPr>
        <p:spPr>
          <a:xfrm>
            <a:off x="1216079" y="3055851"/>
            <a:ext cx="3835388" cy="366447"/>
          </a:xfrm>
          <a:prstGeom prst="rect">
            <a:avLst/>
          </a:prstGeom>
        </p:spPr>
        <p:txBody>
          <a:bodyPr wrap="square">
            <a:spAutoFit/>
          </a:bodyPr>
          <a:lstStyle/>
          <a:p>
            <a:pPr lvl="0" algn="ctr">
              <a:lnSpc>
                <a:spcPct val="70000"/>
              </a:lnSpc>
              <a:spcBef>
                <a:spcPts val="1000"/>
              </a:spcBef>
            </a:pPr>
            <a:r>
              <a:rPr lang="en-US" sz="2400" b="1" dirty="0">
                <a:solidFill>
                  <a:srgbClr val="403F41"/>
                </a:solidFill>
                <a:latin typeface="Source Sans Pro Light" panose="020B0403030403020204" pitchFamily="34" charset="0"/>
                <a:ea typeface="Source Sans Pro Light" panose="020B0403030403020204" pitchFamily="34" charset="0"/>
                <a:cs typeface="Arial" charset="0"/>
              </a:rPr>
              <a:t>Facilitator:</a:t>
            </a:r>
          </a:p>
        </p:txBody>
      </p:sp>
      <p:cxnSp>
        <p:nvCxnSpPr>
          <p:cNvPr id="8" name="Straight Connector 7">
            <a:extLst>
              <a:ext uri="{FF2B5EF4-FFF2-40B4-BE49-F238E27FC236}">
                <a16:creationId xmlns:a16="http://schemas.microsoft.com/office/drawing/2014/main" id="{ABFDFF20-9008-0741-A61D-DD73153EAB7E}"/>
              </a:ext>
            </a:extLst>
          </p:cNvPr>
          <p:cNvCxnSpPr>
            <a:cxnSpLocks/>
          </p:cNvCxnSpPr>
          <p:nvPr/>
        </p:nvCxnSpPr>
        <p:spPr>
          <a:xfrm>
            <a:off x="5934122" y="2378695"/>
            <a:ext cx="0" cy="2652733"/>
          </a:xfrm>
          <a:prstGeom prst="line">
            <a:avLst/>
          </a:prstGeom>
          <a:ln>
            <a:solidFill>
              <a:srgbClr val="403F4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FFA6394-C7E5-714D-A193-C6AEFEA06D30}"/>
              </a:ext>
            </a:extLst>
          </p:cNvPr>
          <p:cNvSpPr/>
          <p:nvPr/>
        </p:nvSpPr>
        <p:spPr>
          <a:xfrm>
            <a:off x="6683420" y="2378695"/>
            <a:ext cx="3351827" cy="369332"/>
          </a:xfrm>
          <a:prstGeom prst="rect">
            <a:avLst/>
          </a:prstGeom>
        </p:spPr>
        <p:txBody>
          <a:bodyPr wrap="square">
            <a:spAutoFit/>
          </a:bodyPr>
          <a:lstStyle/>
          <a:p>
            <a:pPr lvl="0">
              <a:lnSpc>
                <a:spcPct val="90000"/>
              </a:lnSpc>
              <a:spcBef>
                <a:spcPts val="1000"/>
              </a:spcBef>
            </a:pPr>
            <a:r>
              <a:rPr lang="en-US" sz="2000" b="1" dirty="0">
                <a:solidFill>
                  <a:srgbClr val="13BDC6"/>
                </a:solidFill>
                <a:latin typeface="Source Sans Pro" panose="020B0503030403020204" pitchFamily="34" charset="0"/>
                <a:ea typeface="Source Sans Pro" panose="020B0503030403020204" pitchFamily="34" charset="0"/>
                <a:cs typeface="Arial" charset="0"/>
              </a:rPr>
              <a:t>Before we get started </a:t>
            </a:r>
          </a:p>
        </p:txBody>
      </p:sp>
    </p:spTree>
    <p:extLst>
      <p:ext uri="{BB962C8B-B14F-4D97-AF65-F5344CB8AC3E}">
        <p14:creationId xmlns:p14="http://schemas.microsoft.com/office/powerpoint/2010/main" val="2366252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5FBF-1557-4B36-88B0-5F33E1230206}"/>
              </a:ext>
            </a:extLst>
          </p:cNvPr>
          <p:cNvSpPr>
            <a:spLocks noGrp="1"/>
          </p:cNvSpPr>
          <p:nvPr>
            <p:ph type="title"/>
          </p:nvPr>
        </p:nvSpPr>
        <p:spPr/>
        <p:txBody>
          <a:bodyPr>
            <a:noAutofit/>
          </a:bodyPr>
          <a:lstStyle/>
          <a:p>
            <a:r>
              <a:rPr lang="en-US" sz="4800" dirty="0">
                <a:solidFill>
                  <a:srgbClr val="13BDC6"/>
                </a:solidFill>
              </a:rPr>
              <a:t>Finding Opportunity in Crisis:</a:t>
            </a:r>
            <a:br>
              <a:rPr lang="en-US" sz="4800" dirty="0">
                <a:solidFill>
                  <a:srgbClr val="13BDC6"/>
                </a:solidFill>
              </a:rPr>
            </a:br>
            <a:r>
              <a:rPr lang="en-US" sz="4800" dirty="0">
                <a:solidFill>
                  <a:srgbClr val="13BDC6"/>
                </a:solidFill>
              </a:rPr>
              <a:t>Navigator Panel Speakers</a:t>
            </a:r>
            <a:endParaRPr lang="en-US" sz="4800" dirty="0"/>
          </a:p>
        </p:txBody>
      </p:sp>
      <p:sp>
        <p:nvSpPr>
          <p:cNvPr id="3" name="Slide Number Placeholder 2">
            <a:extLst>
              <a:ext uri="{FF2B5EF4-FFF2-40B4-BE49-F238E27FC236}">
                <a16:creationId xmlns:a16="http://schemas.microsoft.com/office/drawing/2014/main" id="{E95FB424-0FEE-4050-A101-9F1528752D5B}"/>
              </a:ext>
            </a:extLst>
          </p:cNvPr>
          <p:cNvSpPr>
            <a:spLocks noGrp="1"/>
          </p:cNvSpPr>
          <p:nvPr>
            <p:ph type="sldNum" sz="quarter" idx="4"/>
          </p:nvPr>
        </p:nvSpPr>
        <p:spPr/>
        <p:txBody>
          <a:bodyPr/>
          <a:lstStyle/>
          <a:p>
            <a:fld id="{516821A8-9BF0-B347-B061-E39936490533}" type="slidenum">
              <a:rPr lang="en-US" smtClean="0"/>
              <a:pPr/>
              <a:t>31</a:t>
            </a:fld>
            <a:r>
              <a:rPr lang="en-US"/>
              <a:t> / 2020 NNRT Program</a:t>
            </a:r>
            <a:endParaRPr lang="en-US" dirty="0"/>
          </a:p>
        </p:txBody>
      </p:sp>
      <p:sp>
        <p:nvSpPr>
          <p:cNvPr id="5" name="TextBox 4">
            <a:extLst>
              <a:ext uri="{FF2B5EF4-FFF2-40B4-BE49-F238E27FC236}">
                <a16:creationId xmlns:a16="http://schemas.microsoft.com/office/drawing/2014/main" id="{A03E0DB3-0B48-43EB-AC45-9C87BDDED93E}"/>
              </a:ext>
            </a:extLst>
          </p:cNvPr>
          <p:cNvSpPr txBox="1"/>
          <p:nvPr/>
        </p:nvSpPr>
        <p:spPr>
          <a:xfrm>
            <a:off x="571500" y="2006443"/>
            <a:ext cx="5860648" cy="1938992"/>
          </a:xfrm>
          <a:prstGeom prst="rect">
            <a:avLst/>
          </a:prstGeom>
          <a:noFill/>
        </p:spPr>
        <p:txBody>
          <a:bodyPr wrap="square" rtlCol="0">
            <a:spAutoFit/>
          </a:bodyPr>
          <a:lstStyle/>
          <a:p>
            <a:pPr>
              <a:spcBef>
                <a:spcPts val="300"/>
              </a:spcBef>
            </a:pPr>
            <a:r>
              <a:rPr lang="en-US" sz="2000" dirty="0"/>
              <a:t>Jamie M. Callahan, BSN-RN, OCN, CBCN</a:t>
            </a:r>
          </a:p>
          <a:p>
            <a:pPr>
              <a:spcBef>
                <a:spcPts val="300"/>
              </a:spcBef>
            </a:pPr>
            <a:r>
              <a:rPr lang="en-US" dirty="0">
                <a:latin typeface="Source Sans Pro Light" panose="020B0403030403020204" pitchFamily="34" charset="0"/>
              </a:rPr>
              <a:t>Oncology Nurse Navigator</a:t>
            </a:r>
          </a:p>
          <a:p>
            <a:pPr>
              <a:spcBef>
                <a:spcPts val="300"/>
              </a:spcBef>
            </a:pPr>
            <a:r>
              <a:rPr lang="en-US" dirty="0">
                <a:latin typeface="Source Sans Pro Light" panose="020B0403030403020204" pitchFamily="34" charset="0"/>
              </a:rPr>
              <a:t>UC Health</a:t>
            </a:r>
          </a:p>
          <a:p>
            <a:pPr>
              <a:spcBef>
                <a:spcPts val="300"/>
              </a:spcBef>
            </a:pPr>
            <a:r>
              <a:rPr lang="en-US" dirty="0">
                <a:latin typeface="Source Sans Pro Light" panose="020B0403030403020204" pitchFamily="34" charset="0"/>
              </a:rPr>
              <a:t>Fort Collins, CO</a:t>
            </a:r>
          </a:p>
          <a:p>
            <a:pPr>
              <a:spcBef>
                <a:spcPts val="300"/>
              </a:spcBef>
            </a:pPr>
            <a:r>
              <a:rPr lang="en-US" dirty="0">
                <a:latin typeface="Source Sans Pro" panose="020B0503030403020204" pitchFamily="34" charset="0"/>
                <a:ea typeface="Source Sans Pro" panose="020B0503030403020204" pitchFamily="34" charset="0"/>
              </a:rPr>
              <a:t>Clinical navigation for patients experiencing dual  crises and travel restrictions</a:t>
            </a:r>
            <a:endParaRPr lang="en-US" dirty="0">
              <a:latin typeface="Source Sans Pro Light" panose="020B0403030403020204" pitchFamily="34" charset="0"/>
            </a:endParaRPr>
          </a:p>
        </p:txBody>
      </p:sp>
      <p:sp>
        <p:nvSpPr>
          <p:cNvPr id="6" name="TextBox 5">
            <a:extLst>
              <a:ext uri="{FF2B5EF4-FFF2-40B4-BE49-F238E27FC236}">
                <a16:creationId xmlns:a16="http://schemas.microsoft.com/office/drawing/2014/main" id="{CEE3030B-19AC-4F5E-AE2E-03E0516A95E4}"/>
              </a:ext>
            </a:extLst>
          </p:cNvPr>
          <p:cNvSpPr txBox="1"/>
          <p:nvPr/>
        </p:nvSpPr>
        <p:spPr>
          <a:xfrm>
            <a:off x="6825204" y="2006443"/>
            <a:ext cx="5860648" cy="2564805"/>
          </a:xfrm>
          <a:prstGeom prst="rect">
            <a:avLst/>
          </a:prstGeom>
          <a:noFill/>
        </p:spPr>
        <p:txBody>
          <a:bodyPr wrap="square" rtlCol="0">
            <a:spAutoFit/>
          </a:bodyPr>
          <a:lstStyle/>
          <a:p>
            <a:pPr>
              <a:spcBef>
                <a:spcPts val="300"/>
              </a:spcBef>
            </a:pPr>
            <a:r>
              <a:rPr lang="it-IT" sz="2000" dirty="0"/>
              <a:t>Sandra E. Arellano, MA, CN-BM                                                                                                                          </a:t>
            </a:r>
          </a:p>
          <a:p>
            <a:pPr>
              <a:spcBef>
                <a:spcPts val="300"/>
              </a:spcBef>
            </a:pPr>
            <a:r>
              <a:rPr lang="it-IT" dirty="0">
                <a:latin typeface="Source Sans Pro Light" panose="020B0403030403020204" pitchFamily="34" charset="0"/>
              </a:rPr>
              <a:t>Navigation Program Manager</a:t>
            </a:r>
          </a:p>
          <a:p>
            <a:pPr>
              <a:spcBef>
                <a:spcPts val="300"/>
              </a:spcBef>
            </a:pPr>
            <a:r>
              <a:rPr lang="it-IT" dirty="0">
                <a:latin typeface="Source Sans Pro Light" panose="020B0403030403020204" pitchFamily="34" charset="0"/>
              </a:rPr>
              <a:t>Lovelace Women’s Hospital</a:t>
            </a:r>
          </a:p>
          <a:p>
            <a:pPr>
              <a:spcBef>
                <a:spcPts val="300"/>
              </a:spcBef>
            </a:pPr>
            <a:r>
              <a:rPr lang="it-IT" dirty="0">
                <a:latin typeface="Source Sans Pro Light" panose="020B0403030403020204" pitchFamily="34" charset="0"/>
              </a:rPr>
              <a:t>Albuquerque, NM</a:t>
            </a:r>
          </a:p>
          <a:p>
            <a:pPr>
              <a:spcBef>
                <a:spcPts val="300"/>
              </a:spcBef>
            </a:pPr>
            <a:r>
              <a:rPr lang="en-US" dirty="0">
                <a:latin typeface="Source Sans Pro" panose="020B0503030403020204" pitchFamily="34" charset="0"/>
                <a:ea typeface="Source Sans Pro" panose="020B0503030403020204" pitchFamily="34" charset="0"/>
              </a:rPr>
              <a:t>Restructuring navigation roles &amp; responsibilities, streamlining integrative supportive services and the importance of community partnerships</a:t>
            </a:r>
            <a:endParaRPr lang="it-IT" dirty="0">
              <a:latin typeface="Source Sans Pro Light" panose="020B0403030403020204" pitchFamily="34" charset="0"/>
            </a:endParaRPr>
          </a:p>
          <a:p>
            <a:pPr>
              <a:spcBef>
                <a:spcPts val="400"/>
              </a:spcBef>
            </a:pPr>
            <a:endParaRPr lang="it-IT" dirty="0">
              <a:latin typeface="Source Sans Pro Light" panose="020B0403030403020204" pitchFamily="34" charset="0"/>
            </a:endParaRPr>
          </a:p>
        </p:txBody>
      </p:sp>
      <p:sp>
        <p:nvSpPr>
          <p:cNvPr id="8" name="TextBox 7">
            <a:extLst>
              <a:ext uri="{FF2B5EF4-FFF2-40B4-BE49-F238E27FC236}">
                <a16:creationId xmlns:a16="http://schemas.microsoft.com/office/drawing/2014/main" id="{D91FDAF1-9A79-4360-B1EF-BB83C7980A33}"/>
              </a:ext>
            </a:extLst>
          </p:cNvPr>
          <p:cNvSpPr txBox="1"/>
          <p:nvPr/>
        </p:nvSpPr>
        <p:spPr>
          <a:xfrm>
            <a:off x="571500" y="3986150"/>
            <a:ext cx="6531439" cy="2287806"/>
          </a:xfrm>
          <a:prstGeom prst="rect">
            <a:avLst/>
          </a:prstGeom>
          <a:noFill/>
        </p:spPr>
        <p:txBody>
          <a:bodyPr wrap="square" rtlCol="0">
            <a:spAutoFit/>
          </a:bodyPr>
          <a:lstStyle/>
          <a:p>
            <a:pPr>
              <a:spcBef>
                <a:spcPts val="300"/>
              </a:spcBef>
            </a:pPr>
            <a:r>
              <a:rPr lang="en-US" sz="2000" b="1" dirty="0" err="1">
                <a:latin typeface="Source Sans Pro Light" panose="020B0403030403020204" pitchFamily="34" charset="0"/>
              </a:rPr>
              <a:t>Zarek</a:t>
            </a:r>
            <a:r>
              <a:rPr lang="en-US" sz="2000" b="1" dirty="0">
                <a:latin typeface="Source Sans Pro Light" panose="020B0403030403020204" pitchFamily="34" charset="0"/>
              </a:rPr>
              <a:t> Mena, OPN-CG</a:t>
            </a:r>
          </a:p>
          <a:p>
            <a:pPr>
              <a:spcBef>
                <a:spcPts val="300"/>
              </a:spcBef>
            </a:pPr>
            <a:r>
              <a:rPr lang="en-US" dirty="0">
                <a:latin typeface="Source Sans Pro Light" panose="020B0403030403020204" pitchFamily="34" charset="0"/>
              </a:rPr>
              <a:t>Women’s Health Program Manager</a:t>
            </a:r>
          </a:p>
          <a:p>
            <a:pPr>
              <a:spcBef>
                <a:spcPts val="300"/>
              </a:spcBef>
            </a:pPr>
            <a:r>
              <a:rPr lang="en-US" dirty="0">
                <a:latin typeface="Source Sans Pro Light" panose="020B0403030403020204" pitchFamily="34" charset="0"/>
              </a:rPr>
              <a:t>Whittingham Cancer Center/MSK Physicians at Norwalk Hospital</a:t>
            </a:r>
          </a:p>
          <a:p>
            <a:pPr>
              <a:spcBef>
                <a:spcPts val="300"/>
              </a:spcBef>
            </a:pPr>
            <a:r>
              <a:rPr lang="en-US" dirty="0">
                <a:latin typeface="Source Sans Pro Light" panose="020B0403030403020204" pitchFamily="34" charset="0"/>
              </a:rPr>
              <a:t>Norwalk, CT</a:t>
            </a:r>
          </a:p>
          <a:p>
            <a:pPr>
              <a:spcBef>
                <a:spcPts val="300"/>
              </a:spcBef>
            </a:pPr>
            <a:r>
              <a:rPr lang="en-US" dirty="0">
                <a:latin typeface="Source Sans Pro" panose="020B0503030403020204" pitchFamily="34" charset="0"/>
                <a:ea typeface="Source Sans Pro" panose="020B0503030403020204" pitchFamily="34" charset="0"/>
              </a:rPr>
              <a:t>Starting a food bank and responding to social determinants of health issues</a:t>
            </a:r>
            <a:endParaRPr lang="en-US" dirty="0">
              <a:latin typeface="Source Sans Pro Light" panose="020B0403030403020204" pitchFamily="34" charset="0"/>
            </a:endParaRPr>
          </a:p>
          <a:p>
            <a:pPr>
              <a:spcBef>
                <a:spcPts val="400"/>
              </a:spcBef>
            </a:pPr>
            <a:endParaRPr lang="en-US" dirty="0"/>
          </a:p>
        </p:txBody>
      </p:sp>
    </p:spTree>
    <p:extLst>
      <p:ext uri="{BB962C8B-B14F-4D97-AF65-F5344CB8AC3E}">
        <p14:creationId xmlns:p14="http://schemas.microsoft.com/office/powerpoint/2010/main" val="26629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6096000" y="2819400"/>
            <a:ext cx="5524500" cy="654710"/>
          </a:xfrm>
        </p:spPr>
        <p:txBody>
          <a:bodyPr anchor="ctr">
            <a:noAutofit/>
          </a:bodyPr>
          <a:lstStyle/>
          <a:p>
            <a:r>
              <a:rPr lang="en-US" sz="2000" dirty="0">
                <a:latin typeface="Source Sans Pro" panose="020B0503030403020204" pitchFamily="34" charset="0"/>
                <a:ea typeface="Source Sans Pro" panose="020B0503030403020204" pitchFamily="34" charset="0"/>
              </a:rPr>
              <a:t>Clinical navigation for patients experiencing dual crises and travel restrictions</a:t>
            </a:r>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6095999" y="3428999"/>
            <a:ext cx="5524500" cy="2141539"/>
          </a:xfrm>
        </p:spPr>
        <p:txBody>
          <a:bodyPr>
            <a:normAutofit/>
          </a:bodyPr>
          <a:lstStyle/>
          <a:p>
            <a:pPr marL="0" indent="0">
              <a:buNone/>
            </a:pPr>
            <a:endParaRPr lang="en-US" sz="1000" b="0" dirty="0"/>
          </a:p>
          <a:p>
            <a:pPr marL="0" indent="0">
              <a:buNone/>
            </a:pPr>
            <a:r>
              <a:rPr lang="en-US" sz="2000" b="0" dirty="0"/>
              <a:t>Jamie M. Callahan, BSN-RN, OCN, CBCN</a:t>
            </a:r>
          </a:p>
          <a:p>
            <a:pPr marL="0" indent="0">
              <a:buNone/>
            </a:pPr>
            <a:r>
              <a:rPr lang="en-US" sz="1600" b="0" dirty="0">
                <a:latin typeface="Source Sans Pro Light" panose="020B0403030403020204" pitchFamily="34" charset="0"/>
              </a:rPr>
              <a:t>Oncology Nurse Navigator</a:t>
            </a:r>
          </a:p>
          <a:p>
            <a:pPr marL="0" indent="0">
              <a:buNone/>
            </a:pPr>
            <a:r>
              <a:rPr lang="en-US" sz="1600" b="0" dirty="0">
                <a:latin typeface="Source Sans Pro Light" panose="020B0403030403020204" pitchFamily="34" charset="0"/>
              </a:rPr>
              <a:t>UCHealth</a:t>
            </a:r>
          </a:p>
          <a:p>
            <a:pPr marL="0" indent="0">
              <a:buNone/>
            </a:pPr>
            <a:r>
              <a:rPr lang="en-US" sz="1600" b="0" dirty="0">
                <a:latin typeface="Source Sans Pro Light" panose="020B0403030403020204" pitchFamily="34" charset="0"/>
              </a:rPr>
              <a:t>Fort Collins, CO</a:t>
            </a:r>
          </a:p>
          <a:p>
            <a:pPr marL="0" indent="0">
              <a:buNone/>
            </a:pPr>
            <a:endParaRPr lang="en-US" sz="1000" b="0" dirty="0"/>
          </a:p>
          <a:p>
            <a:pPr marL="0" indent="0">
              <a:buNone/>
            </a:pPr>
            <a:endParaRPr lang="en-US" sz="1000" b="0" dirty="0"/>
          </a:p>
          <a:p>
            <a:pPr marL="0" indent="0">
              <a:buNone/>
            </a:pPr>
            <a:endParaRPr lang="en-US" sz="1000" b="0" dirty="0"/>
          </a:p>
          <a:p>
            <a:endParaRPr lang="en-US" sz="1000" dirty="0"/>
          </a:p>
        </p:txBody>
      </p:sp>
      <p:pic>
        <p:nvPicPr>
          <p:cNvPr id="6" name="Picture 5">
            <a:extLst>
              <a:ext uri="{FF2B5EF4-FFF2-40B4-BE49-F238E27FC236}">
                <a16:creationId xmlns:a16="http://schemas.microsoft.com/office/drawing/2014/main" id="{0BA2F592-3851-444F-979A-C018013C67E0}"/>
              </a:ext>
            </a:extLst>
          </p:cNvPr>
          <p:cNvPicPr>
            <a:picLocks noChangeAspect="1"/>
          </p:cNvPicPr>
          <p:nvPr/>
        </p:nvPicPr>
        <p:blipFill>
          <a:blip r:embed="rId3"/>
          <a:stretch>
            <a:fillRect/>
          </a:stretch>
        </p:blipFill>
        <p:spPr>
          <a:xfrm>
            <a:off x="1494496" y="571043"/>
            <a:ext cx="3377438" cy="4999496"/>
          </a:xfrm>
          <a:prstGeom prst="rect">
            <a:avLst/>
          </a:prstGeom>
        </p:spPr>
      </p:pic>
      <p:sp>
        <p:nvSpPr>
          <p:cNvPr id="5" name="Slide Number Placeholder 13">
            <a:extLst>
              <a:ext uri="{FF2B5EF4-FFF2-40B4-BE49-F238E27FC236}">
                <a16:creationId xmlns:a16="http://schemas.microsoft.com/office/drawing/2014/main" id="{116A172B-CB83-B34D-A128-9D159CE5D6A7}"/>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32</a:t>
            </a:fld>
            <a:r>
              <a:rPr lang="en-US" dirty="0"/>
              <a:t> / 2020 NNRT Program</a:t>
            </a:r>
          </a:p>
        </p:txBody>
      </p:sp>
    </p:spTree>
    <p:extLst>
      <p:ext uri="{BB962C8B-B14F-4D97-AF65-F5344CB8AC3E}">
        <p14:creationId xmlns:p14="http://schemas.microsoft.com/office/powerpoint/2010/main" val="2193438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F2F41-27B8-4BF6-A2B8-ADEA6C28D818}"/>
              </a:ext>
            </a:extLst>
          </p:cNvPr>
          <p:cNvPicPr>
            <a:picLocks noChangeAspect="1"/>
          </p:cNvPicPr>
          <p:nvPr/>
        </p:nvPicPr>
        <p:blipFill>
          <a:blip r:embed="rId2"/>
          <a:stretch>
            <a:fillRect/>
          </a:stretch>
        </p:blipFill>
        <p:spPr>
          <a:xfrm>
            <a:off x="428670" y="678766"/>
            <a:ext cx="7327038" cy="5500467"/>
          </a:xfrm>
          <a:prstGeom prst="rect">
            <a:avLst/>
          </a:prstGeom>
        </p:spPr>
      </p:pic>
      <p:sp>
        <p:nvSpPr>
          <p:cNvPr id="5" name="Star: 5 Points 4">
            <a:extLst>
              <a:ext uri="{FF2B5EF4-FFF2-40B4-BE49-F238E27FC236}">
                <a16:creationId xmlns:a16="http://schemas.microsoft.com/office/drawing/2014/main" id="{E97F91A9-8785-4E0D-97A8-509F82C759D5}"/>
              </a:ext>
            </a:extLst>
          </p:cNvPr>
          <p:cNvSpPr/>
          <p:nvPr/>
        </p:nvSpPr>
        <p:spPr>
          <a:xfrm>
            <a:off x="4633367" y="1957042"/>
            <a:ext cx="140677" cy="140676"/>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telemedicine revolution: What telehealth might look like after COVID-19  - The DO">
            <a:extLst>
              <a:ext uri="{FF2B5EF4-FFF2-40B4-BE49-F238E27FC236}">
                <a16:creationId xmlns:a16="http://schemas.microsoft.com/office/drawing/2014/main" id="{81AC2ED3-10FE-4955-ADCC-91464EE7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649" y="4082809"/>
            <a:ext cx="4013393" cy="267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aging Cancer Care during the COVID-19 Pandemic and Beyond: Trends in  Cancer">
            <a:extLst>
              <a:ext uri="{FF2B5EF4-FFF2-40B4-BE49-F238E27FC236}">
                <a16:creationId xmlns:a16="http://schemas.microsoft.com/office/drawing/2014/main" id="{513F1FBD-F1D9-4567-854A-4B4B9A1A8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65" r="54015" b="5416"/>
          <a:stretch/>
        </p:blipFill>
        <p:spPr bwMode="auto">
          <a:xfrm>
            <a:off x="8309093" y="429451"/>
            <a:ext cx="3370503" cy="3336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7FE369-997A-4707-BCD6-668C6CF2B98A}"/>
              </a:ext>
            </a:extLst>
          </p:cNvPr>
          <p:cNvSpPr txBox="1"/>
          <p:nvPr/>
        </p:nvSpPr>
        <p:spPr>
          <a:xfrm>
            <a:off x="4046483" y="5717628"/>
            <a:ext cx="4162096" cy="923330"/>
          </a:xfrm>
          <a:prstGeom prst="rect">
            <a:avLst/>
          </a:prstGeom>
          <a:no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2329430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6096000" y="3009900"/>
            <a:ext cx="5734050" cy="578510"/>
          </a:xfrm>
        </p:spPr>
        <p:txBody>
          <a:bodyPr anchor="ctr">
            <a:noAutofit/>
          </a:bodyPr>
          <a:lstStyle/>
          <a:p>
            <a:r>
              <a:rPr lang="en-US" sz="2000" dirty="0">
                <a:latin typeface="Source Sans Pro" panose="020B0503030403020204" pitchFamily="34" charset="0"/>
                <a:ea typeface="Source Sans Pro" panose="020B0503030403020204" pitchFamily="34" charset="0"/>
              </a:rPr>
              <a:t>Starting a food bank and responding to social determinants of health issues</a:t>
            </a:r>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6095999" y="3428999"/>
            <a:ext cx="5857876" cy="2141539"/>
          </a:xfrm>
        </p:spPr>
        <p:txBody>
          <a:bodyPr>
            <a:normAutofit fontScale="70000" lnSpcReduction="20000"/>
          </a:bodyPr>
          <a:lstStyle/>
          <a:p>
            <a:pPr marL="0" indent="0">
              <a:buNone/>
            </a:pPr>
            <a:endParaRPr lang="en-US" sz="1000" b="0" dirty="0"/>
          </a:p>
          <a:p>
            <a:pPr marL="0" indent="0">
              <a:buNone/>
            </a:pPr>
            <a:endParaRPr lang="en-US" sz="1000" b="0" dirty="0"/>
          </a:p>
          <a:p>
            <a:pPr marL="0" indent="0">
              <a:lnSpc>
                <a:spcPct val="110000"/>
              </a:lnSpc>
              <a:buNone/>
            </a:pPr>
            <a:r>
              <a:rPr lang="en-US" sz="2900" dirty="0">
                <a:latin typeface="Source Sans Pro Semibold" panose="020B0603030403020204" pitchFamily="34" charset="0"/>
              </a:rPr>
              <a:t>Zarek Mena, OPN-CG</a:t>
            </a:r>
          </a:p>
          <a:p>
            <a:pPr marL="0" indent="0">
              <a:lnSpc>
                <a:spcPct val="110000"/>
              </a:lnSpc>
              <a:buNone/>
            </a:pPr>
            <a:r>
              <a:rPr lang="en-US" sz="2300" b="0" dirty="0">
                <a:latin typeface="Source Sans Pro Light" panose="020B0403030403020204" pitchFamily="34" charset="0"/>
              </a:rPr>
              <a:t>Women’s Health Program Manager</a:t>
            </a:r>
          </a:p>
          <a:p>
            <a:pPr marL="0" indent="0">
              <a:lnSpc>
                <a:spcPct val="110000"/>
              </a:lnSpc>
              <a:buNone/>
            </a:pPr>
            <a:r>
              <a:rPr lang="en-US" sz="2300" b="0" dirty="0">
                <a:latin typeface="Source Sans Pro Light" panose="020B0403030403020204" pitchFamily="34" charset="0"/>
              </a:rPr>
              <a:t>Whittingham Cancer Center/MSK Physicians at Norwalk Hospital</a:t>
            </a:r>
          </a:p>
          <a:p>
            <a:pPr marL="0" indent="0">
              <a:lnSpc>
                <a:spcPct val="110000"/>
              </a:lnSpc>
              <a:buNone/>
            </a:pPr>
            <a:r>
              <a:rPr lang="en-US" sz="2300" b="0" dirty="0">
                <a:latin typeface="Source Sans Pro Light" panose="020B0403030403020204" pitchFamily="34" charset="0"/>
              </a:rPr>
              <a:t>Norwalk, CT</a:t>
            </a:r>
          </a:p>
          <a:p>
            <a:pPr marL="0" indent="0">
              <a:buNone/>
            </a:pPr>
            <a:endParaRPr lang="en-US" sz="1000" b="0" dirty="0"/>
          </a:p>
          <a:p>
            <a:endParaRPr lang="en-US" sz="1000" dirty="0"/>
          </a:p>
        </p:txBody>
      </p:sp>
      <p:pic>
        <p:nvPicPr>
          <p:cNvPr id="4" name="Picture 3">
            <a:extLst>
              <a:ext uri="{FF2B5EF4-FFF2-40B4-BE49-F238E27FC236}">
                <a16:creationId xmlns:a16="http://schemas.microsoft.com/office/drawing/2014/main" id="{1FDA3868-EDDE-4902-AC1F-BFFE5876FC82}"/>
              </a:ext>
            </a:extLst>
          </p:cNvPr>
          <p:cNvPicPr>
            <a:picLocks noChangeAspect="1"/>
          </p:cNvPicPr>
          <p:nvPr/>
        </p:nvPicPr>
        <p:blipFill rotWithShape="1">
          <a:blip r:embed="rId2"/>
          <a:srcRect r="-1" b="29128"/>
          <a:stretch/>
        </p:blipFill>
        <p:spPr>
          <a:xfrm>
            <a:off x="567070" y="571500"/>
            <a:ext cx="5224130" cy="4999038"/>
          </a:xfrm>
          <a:prstGeom prst="rect">
            <a:avLst/>
          </a:prstGeom>
          <a:noFill/>
        </p:spPr>
      </p:pic>
      <p:sp>
        <p:nvSpPr>
          <p:cNvPr id="5" name="Slide Number Placeholder 13">
            <a:extLst>
              <a:ext uri="{FF2B5EF4-FFF2-40B4-BE49-F238E27FC236}">
                <a16:creationId xmlns:a16="http://schemas.microsoft.com/office/drawing/2014/main" id="{1D614575-5FA4-F24B-9162-7A2225E82AA9}"/>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34</a:t>
            </a:fld>
            <a:r>
              <a:rPr lang="en-US" dirty="0"/>
              <a:t> / 2020 NNRT Program</a:t>
            </a:r>
          </a:p>
        </p:txBody>
      </p:sp>
    </p:spTree>
    <p:extLst>
      <p:ext uri="{BB962C8B-B14F-4D97-AF65-F5344CB8AC3E}">
        <p14:creationId xmlns:p14="http://schemas.microsoft.com/office/powerpoint/2010/main" val="885619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A578A-0B2A-4F1D-8393-BFC49BD7234F}"/>
              </a:ext>
            </a:extLst>
          </p:cNvPr>
          <p:cNvPicPr>
            <a:picLocks noChangeAspect="1"/>
          </p:cNvPicPr>
          <p:nvPr/>
        </p:nvPicPr>
        <p:blipFill>
          <a:blip r:embed="rId2"/>
          <a:stretch>
            <a:fillRect/>
          </a:stretch>
        </p:blipFill>
        <p:spPr>
          <a:xfrm>
            <a:off x="8523514" y="-3910"/>
            <a:ext cx="3668486" cy="5135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E3E3B82-575A-4C64-83FD-3285B887CAFE}"/>
              </a:ext>
            </a:extLst>
          </p:cNvPr>
          <p:cNvPicPr>
            <a:picLocks noChangeAspect="1"/>
          </p:cNvPicPr>
          <p:nvPr/>
        </p:nvPicPr>
        <p:blipFill>
          <a:blip r:embed="rId3"/>
          <a:stretch>
            <a:fillRect/>
          </a:stretch>
        </p:blipFill>
        <p:spPr>
          <a:xfrm>
            <a:off x="50817" y="47710"/>
            <a:ext cx="3312054" cy="2487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6068774" y="-28381"/>
            <a:ext cx="2335543" cy="2909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A509717-3685-4441-9B9B-65CFF72454F3}"/>
              </a:ext>
            </a:extLst>
          </p:cNvPr>
          <p:cNvPicPr>
            <a:picLocks noChangeAspect="1"/>
          </p:cNvPicPr>
          <p:nvPr/>
        </p:nvPicPr>
        <p:blipFill rotWithShape="1">
          <a:blip r:embed="rId5"/>
          <a:srcRect r="30541"/>
          <a:stretch/>
        </p:blipFill>
        <p:spPr>
          <a:xfrm>
            <a:off x="1679510" y="2027877"/>
            <a:ext cx="4306914" cy="3103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2FF690A-14A7-45F6-A9E6-46FC0AE3AD57}"/>
              </a:ext>
            </a:extLst>
          </p:cNvPr>
          <p:cNvPicPr>
            <a:picLocks noChangeAspect="1"/>
          </p:cNvPicPr>
          <p:nvPr/>
        </p:nvPicPr>
        <p:blipFill>
          <a:blip r:embed="rId6"/>
          <a:stretch>
            <a:fillRect/>
          </a:stretch>
        </p:blipFill>
        <p:spPr>
          <a:xfrm>
            <a:off x="8675" y="4317227"/>
            <a:ext cx="3559628" cy="2540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7"/>
          <a:srcRect l="31473" t="38106" r="22237" b="13167"/>
          <a:stretch/>
        </p:blipFill>
        <p:spPr>
          <a:xfrm>
            <a:off x="6096162" y="2897903"/>
            <a:ext cx="3861294" cy="2239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Subtitle 2">
            <a:extLst>
              <a:ext uri="{FF2B5EF4-FFF2-40B4-BE49-F238E27FC236}">
                <a16:creationId xmlns:a16="http://schemas.microsoft.com/office/drawing/2014/main" id="{86B2F209-9FB6-4908-A4BF-0A0A9098DC73}"/>
              </a:ext>
            </a:extLst>
          </p:cNvPr>
          <p:cNvSpPr txBox="1">
            <a:spLocks/>
          </p:cNvSpPr>
          <p:nvPr/>
        </p:nvSpPr>
        <p:spPr>
          <a:xfrm>
            <a:off x="5467993" y="5242798"/>
            <a:ext cx="6707678" cy="141642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i="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i="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i="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i="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i="1"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en-US" sz="2000" dirty="0">
                <a:solidFill>
                  <a:schemeClr val="tx1"/>
                </a:solidFill>
              </a:rPr>
              <a:t>Zarek Mena, OPN-CG, Women’s Health Program Manager</a:t>
            </a:r>
          </a:p>
          <a:p>
            <a:pPr algn="r">
              <a:spcBef>
                <a:spcPts val="0"/>
              </a:spcBef>
            </a:pPr>
            <a:r>
              <a:rPr lang="en-US" sz="2000" dirty="0">
                <a:solidFill>
                  <a:schemeClr val="tx1"/>
                </a:solidFill>
              </a:rPr>
              <a:t>The Smilow Family Breast Health Center</a:t>
            </a:r>
          </a:p>
          <a:p>
            <a:pPr algn="r">
              <a:spcBef>
                <a:spcPts val="0"/>
              </a:spcBef>
            </a:pPr>
            <a:r>
              <a:rPr lang="en-US" sz="2000" dirty="0">
                <a:solidFill>
                  <a:schemeClr val="tx1"/>
                </a:solidFill>
              </a:rPr>
              <a:t>Whittingham Cancer Center/MSKCC Physicians</a:t>
            </a:r>
          </a:p>
          <a:p>
            <a:pPr algn="r">
              <a:spcBef>
                <a:spcPts val="0"/>
              </a:spcBef>
            </a:pPr>
            <a:r>
              <a:rPr lang="en-US" sz="2000" dirty="0">
                <a:solidFill>
                  <a:schemeClr val="tx1"/>
                </a:solidFill>
              </a:rPr>
              <a:t>Norwalk Hospital at </a:t>
            </a:r>
            <a:r>
              <a:rPr lang="en-US" sz="2000" dirty="0" err="1">
                <a:solidFill>
                  <a:schemeClr val="tx1"/>
                </a:solidFill>
              </a:rPr>
              <a:t>Nuvance</a:t>
            </a:r>
            <a:r>
              <a:rPr lang="en-US" sz="2000" dirty="0">
                <a:solidFill>
                  <a:schemeClr val="tx1"/>
                </a:solidFill>
              </a:rPr>
              <a:t> Health</a:t>
            </a:r>
          </a:p>
          <a:p>
            <a:pPr algn="r">
              <a:spcBef>
                <a:spcPts val="0"/>
              </a:spcBef>
            </a:pPr>
            <a:r>
              <a:rPr lang="en-US" sz="2000" dirty="0">
                <a:solidFill>
                  <a:schemeClr val="tx1"/>
                </a:solidFill>
              </a:rPr>
              <a:t>zarek.mena@nuvancehealth.org (203.852.2357)</a:t>
            </a:r>
          </a:p>
        </p:txBody>
      </p:sp>
      <p:sp>
        <p:nvSpPr>
          <p:cNvPr id="11" name="Oval 10"/>
          <p:cNvSpPr/>
          <p:nvPr/>
        </p:nvSpPr>
        <p:spPr>
          <a:xfrm>
            <a:off x="6105394" y="2947967"/>
            <a:ext cx="1158684"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814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6096000" y="2709637"/>
            <a:ext cx="5524500" cy="1209677"/>
          </a:xfrm>
        </p:spPr>
        <p:txBody>
          <a:bodyPr anchor="ctr">
            <a:noAutofit/>
          </a:bodyPr>
          <a:lstStyle/>
          <a:p>
            <a:r>
              <a:rPr lang="en-US" sz="2000" dirty="0">
                <a:latin typeface="Source Sans Pro" panose="020B0503030403020204" pitchFamily="34" charset="0"/>
                <a:ea typeface="Source Sans Pro" panose="020B0503030403020204" pitchFamily="34" charset="0"/>
              </a:rPr>
              <a:t>Restructuring navigation roles &amp; responsibilities, streamlining integrative supportive services and the importance of community partnerships</a:t>
            </a:r>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6096000" y="4048123"/>
            <a:ext cx="5524500" cy="1522415"/>
          </a:xfrm>
        </p:spPr>
        <p:txBody>
          <a:bodyPr>
            <a:normAutofit/>
          </a:bodyPr>
          <a:lstStyle/>
          <a:p>
            <a:pPr marL="0" indent="0">
              <a:buNone/>
            </a:pPr>
            <a:r>
              <a:rPr lang="it-IT" sz="2000" b="0" dirty="0"/>
              <a:t>Sandra E. Arellano, MA, CN-BM                                                                                                                          </a:t>
            </a:r>
          </a:p>
          <a:p>
            <a:pPr marL="0" indent="0">
              <a:buNone/>
            </a:pPr>
            <a:r>
              <a:rPr lang="it-IT" sz="1600" b="0" dirty="0">
                <a:latin typeface="Source Sans Pro Light" panose="020B0403030403020204" pitchFamily="34" charset="0"/>
              </a:rPr>
              <a:t>Navigation Program Manager</a:t>
            </a:r>
          </a:p>
          <a:p>
            <a:pPr marL="0" indent="0">
              <a:buNone/>
            </a:pPr>
            <a:r>
              <a:rPr lang="it-IT" sz="1600" b="0" dirty="0">
                <a:latin typeface="Source Sans Pro Light" panose="020B0403030403020204" pitchFamily="34" charset="0"/>
              </a:rPr>
              <a:t>Lovelace Women’s Hospital</a:t>
            </a:r>
          </a:p>
          <a:p>
            <a:pPr marL="0" indent="0">
              <a:buNone/>
            </a:pPr>
            <a:r>
              <a:rPr lang="it-IT" sz="1600" b="0" dirty="0">
                <a:latin typeface="Source Sans Pro Light" panose="020B0403030403020204" pitchFamily="34" charset="0"/>
              </a:rPr>
              <a:t>Albuquerque, NM</a:t>
            </a:r>
            <a:endParaRPr lang="en-US" sz="1600" b="0" dirty="0">
              <a:latin typeface="Source Sans Pro Light" panose="020B0403030403020204" pitchFamily="34" charset="0"/>
            </a:endParaRPr>
          </a:p>
          <a:p>
            <a:pPr marL="0" indent="0">
              <a:buNone/>
            </a:pPr>
            <a:endParaRPr lang="en-US" sz="1000" b="0" dirty="0"/>
          </a:p>
          <a:p>
            <a:endParaRPr lang="en-US" sz="1000" dirty="0"/>
          </a:p>
        </p:txBody>
      </p:sp>
      <p:pic>
        <p:nvPicPr>
          <p:cNvPr id="5" name="Picture 4">
            <a:extLst>
              <a:ext uri="{FF2B5EF4-FFF2-40B4-BE49-F238E27FC236}">
                <a16:creationId xmlns:a16="http://schemas.microsoft.com/office/drawing/2014/main" id="{D8744EE7-941E-41E5-BF80-296F87C5B02B}"/>
              </a:ext>
            </a:extLst>
          </p:cNvPr>
          <p:cNvPicPr>
            <a:picLocks noChangeAspect="1"/>
          </p:cNvPicPr>
          <p:nvPr/>
        </p:nvPicPr>
        <p:blipFill rotWithShape="1">
          <a:blip r:embed="rId3"/>
          <a:srcRect b="26799"/>
          <a:stretch/>
        </p:blipFill>
        <p:spPr>
          <a:xfrm>
            <a:off x="915880" y="550415"/>
            <a:ext cx="4572000" cy="5020123"/>
          </a:xfrm>
          <a:prstGeom prst="rect">
            <a:avLst/>
          </a:prstGeom>
        </p:spPr>
      </p:pic>
      <p:sp>
        <p:nvSpPr>
          <p:cNvPr id="6" name="Slide Number Placeholder 13">
            <a:extLst>
              <a:ext uri="{FF2B5EF4-FFF2-40B4-BE49-F238E27FC236}">
                <a16:creationId xmlns:a16="http://schemas.microsoft.com/office/drawing/2014/main" id="{CE4FA0EB-3314-DB49-A0DE-DE4ED14B65CD}"/>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36</a:t>
            </a:fld>
            <a:r>
              <a:rPr lang="en-US" dirty="0"/>
              <a:t> / 2020 NNRT Program</a:t>
            </a:r>
          </a:p>
        </p:txBody>
      </p:sp>
    </p:spTree>
    <p:extLst>
      <p:ext uri="{BB962C8B-B14F-4D97-AF65-F5344CB8AC3E}">
        <p14:creationId xmlns:p14="http://schemas.microsoft.com/office/powerpoint/2010/main" val="3034179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flower is standing on a lush green field&#10;&#10;Description automatically generated">
            <a:extLst>
              <a:ext uri="{FF2B5EF4-FFF2-40B4-BE49-F238E27FC236}">
                <a16:creationId xmlns:a16="http://schemas.microsoft.com/office/drawing/2014/main" id="{AA2591B1-EF37-9742-8E1E-ED3D75A25C37}"/>
              </a:ext>
            </a:extLst>
          </p:cNvPr>
          <p:cNvPicPr>
            <a:picLocks noChangeAspect="1"/>
          </p:cNvPicPr>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1885975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3C4AE-6031-48DE-B753-DEA730E24F1F}"/>
              </a:ext>
            </a:extLst>
          </p:cNvPr>
          <p:cNvSpPr txBox="1"/>
          <p:nvPr/>
        </p:nvSpPr>
        <p:spPr>
          <a:xfrm>
            <a:off x="482185" y="554637"/>
            <a:ext cx="5338995" cy="55013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D9B6F8D-609D-4263-9367-3998BE204CEB}"/>
              </a:ext>
            </a:extLst>
          </p:cNvPr>
          <p:cNvSpPr txBox="1"/>
          <p:nvPr/>
        </p:nvSpPr>
        <p:spPr>
          <a:xfrm>
            <a:off x="6233413" y="554637"/>
            <a:ext cx="5476404" cy="5683772"/>
          </a:xfrm>
          <a:prstGeom prst="rect">
            <a:avLst/>
          </a:prstGeom>
          <a:solidFill>
            <a:schemeClr val="bg1"/>
          </a:solidFill>
          <a:ln w="57150" cmpd="dbl">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EDC0708-322F-4231-B598-B219BF8973BB}"/>
              </a:ext>
            </a:extLst>
          </p:cNvPr>
          <p:cNvSpPr txBox="1"/>
          <p:nvPr/>
        </p:nvSpPr>
        <p:spPr>
          <a:xfrm>
            <a:off x="482185" y="554637"/>
            <a:ext cx="5476404" cy="5683772"/>
          </a:xfrm>
          <a:prstGeom prst="rect">
            <a:avLst/>
          </a:prstGeom>
          <a:solidFill>
            <a:schemeClr val="bg1"/>
          </a:solidFill>
          <a:ln w="57150" cmpd="dbl">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A close up of a map&#10;&#10;Description automatically generated">
            <a:extLst>
              <a:ext uri="{FF2B5EF4-FFF2-40B4-BE49-F238E27FC236}">
                <a16:creationId xmlns:a16="http://schemas.microsoft.com/office/drawing/2014/main" id="{D2AAF83F-0F9E-498A-AD1E-A89A2ED45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6475" y="2005781"/>
            <a:ext cx="4667823" cy="3104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inear illustration slide for the presentation workflow">
            <a:extLst>
              <a:ext uri="{FF2B5EF4-FFF2-40B4-BE49-F238E27FC236}">
                <a16:creationId xmlns:a16="http://schemas.microsoft.com/office/drawing/2014/main" id="{BBBD6914-1D80-4F75-A8DC-643BC95A3A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7403" y="2142576"/>
            <a:ext cx="3908424" cy="232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067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3C4AE-6031-48DE-B753-DEA730E24F1F}"/>
              </a:ext>
            </a:extLst>
          </p:cNvPr>
          <p:cNvSpPr txBox="1"/>
          <p:nvPr/>
        </p:nvSpPr>
        <p:spPr>
          <a:xfrm>
            <a:off x="482185" y="554637"/>
            <a:ext cx="5338995" cy="550139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D9B6F8D-609D-4263-9367-3998BE204CEB}"/>
              </a:ext>
            </a:extLst>
          </p:cNvPr>
          <p:cNvSpPr txBox="1"/>
          <p:nvPr/>
        </p:nvSpPr>
        <p:spPr>
          <a:xfrm>
            <a:off x="6233413" y="554637"/>
            <a:ext cx="5476404" cy="5683772"/>
          </a:xfrm>
          <a:prstGeom prst="rect">
            <a:avLst/>
          </a:prstGeom>
          <a:solidFill>
            <a:schemeClr val="bg1"/>
          </a:solidFill>
          <a:ln w="57150" cmpd="dbl">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EDC0708-322F-4231-B598-B219BF8973BB}"/>
              </a:ext>
            </a:extLst>
          </p:cNvPr>
          <p:cNvSpPr txBox="1"/>
          <p:nvPr/>
        </p:nvSpPr>
        <p:spPr>
          <a:xfrm>
            <a:off x="482185" y="554637"/>
            <a:ext cx="5476404" cy="5683772"/>
          </a:xfrm>
          <a:prstGeom prst="rect">
            <a:avLst/>
          </a:prstGeom>
          <a:solidFill>
            <a:schemeClr val="bg1"/>
          </a:solidFill>
          <a:ln w="57150" cmpd="dbl">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Delays and technology frustration - The Crafty Quilter">
            <a:extLst>
              <a:ext uri="{FF2B5EF4-FFF2-40B4-BE49-F238E27FC236}">
                <a16:creationId xmlns:a16="http://schemas.microsoft.com/office/drawing/2014/main" id="{1853BAF2-BF53-4785-9D25-61DCEF2815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0754" y="1989447"/>
            <a:ext cx="3908424" cy="2879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lehealth">
            <a:extLst>
              <a:ext uri="{FF2B5EF4-FFF2-40B4-BE49-F238E27FC236}">
                <a16:creationId xmlns:a16="http://schemas.microsoft.com/office/drawing/2014/main" id="{065D06CA-523C-47F2-8D32-9572F70427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35" r="17435"/>
          <a:stretch/>
        </p:blipFill>
        <p:spPr bwMode="auto">
          <a:xfrm>
            <a:off x="7021899" y="1989447"/>
            <a:ext cx="4137985" cy="263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70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571499"/>
            <a:ext cx="10583376" cy="1130301"/>
          </a:xfrm>
          <a:prstGeom prst="rect">
            <a:avLst/>
          </a:prstGeom>
        </p:spPr>
        <p:txBody>
          <a:bodyPr anchor="ctr" anchorCtr="0">
            <a:normAutofit fontScale="90000"/>
          </a:bodyPr>
          <a:lstStyle/>
          <a:p>
            <a:r>
              <a:rPr lang="en-US" sz="5400" dirty="0"/>
              <a:t>Orientation</a:t>
            </a:r>
            <a:r>
              <a:rPr lang="en-US" sz="6000" dirty="0"/>
              <a:t> Objectives &amp; </a:t>
            </a:r>
            <a:br>
              <a:rPr lang="en-US" sz="6000" dirty="0"/>
            </a:br>
            <a:r>
              <a:rPr lang="en-US" sz="6000" dirty="0"/>
              <a:t>Agenda </a:t>
            </a:r>
          </a:p>
        </p:txBody>
      </p:sp>
      <p:sp>
        <p:nvSpPr>
          <p:cNvPr id="8" name="TextBox 7">
            <a:extLst>
              <a:ext uri="{FF2B5EF4-FFF2-40B4-BE49-F238E27FC236}">
                <a16:creationId xmlns:a16="http://schemas.microsoft.com/office/drawing/2014/main" id="{4C6E1DBC-7E68-4C7F-B6B2-050AACB263D2}"/>
              </a:ext>
            </a:extLst>
          </p:cNvPr>
          <p:cNvSpPr txBox="1"/>
          <p:nvPr/>
        </p:nvSpPr>
        <p:spPr>
          <a:xfrm>
            <a:off x="6008202" y="2264283"/>
            <a:ext cx="5624998" cy="3060325"/>
          </a:xfrm>
          <a:prstGeom prst="rect">
            <a:avLst/>
          </a:prstGeom>
          <a:noFill/>
          <a:ln>
            <a:noFill/>
          </a:ln>
        </p:spPr>
        <p:txBody>
          <a:bodyPr wrap="square" rtlCol="0">
            <a:spAutoFit/>
          </a:bodyPr>
          <a:lstStyle/>
          <a:p>
            <a:pPr lvl="0">
              <a:lnSpc>
                <a:spcPct val="90000"/>
              </a:lnSpc>
              <a:spcBef>
                <a:spcPts val="1000"/>
              </a:spcBef>
            </a:pPr>
            <a:r>
              <a:rPr lang="en-US" sz="2400" b="1" dirty="0">
                <a:solidFill>
                  <a:srgbClr val="13BDC6"/>
                </a:solidFill>
                <a:latin typeface="Source Sans Pro SemiBold" panose="020B0503030403020204" pitchFamily="34" charset="0"/>
                <a:ea typeface="Source Sans Pro SemiBold" panose="020B0503030403020204" pitchFamily="34" charset="0"/>
                <a:cs typeface="Arial" charset="0"/>
              </a:rPr>
              <a:t>Agenda</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Welcome and Overview</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Evidence-Based Promising Practices Task Group</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Policy Task Group</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Workforce Development Task Group</a:t>
            </a:r>
          </a:p>
          <a:p>
            <a:pPr marL="514350" lvl="0" indent="-514350">
              <a:lnSpc>
                <a:spcPct val="90000"/>
              </a:lnSpc>
              <a:spcBef>
                <a:spcPts val="1000"/>
              </a:spcBef>
              <a:buFont typeface="+mj-lt"/>
              <a:buAutoNum type="romanUcPeriod"/>
            </a:pPr>
            <a:r>
              <a:rPr lang="en-US" sz="2400" dirty="0">
                <a:solidFill>
                  <a:srgbClr val="403F41"/>
                </a:solidFill>
                <a:latin typeface="Source Sans Pro" panose="020B0503030403020204" pitchFamily="34" charset="0"/>
                <a:ea typeface="Source Sans Pro" panose="020B0503030403020204" pitchFamily="34" charset="0"/>
                <a:cs typeface="Arial" charset="0"/>
              </a:rPr>
              <a:t>Close</a:t>
            </a:r>
          </a:p>
        </p:txBody>
      </p:sp>
      <p:sp>
        <p:nvSpPr>
          <p:cNvPr id="9" name="TextBox 8">
            <a:extLst>
              <a:ext uri="{FF2B5EF4-FFF2-40B4-BE49-F238E27FC236}">
                <a16:creationId xmlns:a16="http://schemas.microsoft.com/office/drawing/2014/main" id="{45550027-3031-4062-AD2D-351D78C31679}"/>
              </a:ext>
            </a:extLst>
          </p:cNvPr>
          <p:cNvSpPr txBox="1"/>
          <p:nvPr/>
        </p:nvSpPr>
        <p:spPr>
          <a:xfrm>
            <a:off x="777922" y="2264282"/>
            <a:ext cx="4775754" cy="2010807"/>
          </a:xfrm>
          <a:prstGeom prst="rect">
            <a:avLst/>
          </a:prstGeom>
          <a:noFill/>
          <a:ln>
            <a:noFill/>
          </a:ln>
        </p:spPr>
        <p:txBody>
          <a:bodyPr wrap="square" rtlCol="0">
            <a:spAutoFit/>
          </a:bodyPr>
          <a:lstStyle/>
          <a:p>
            <a:pPr lvl="0">
              <a:lnSpc>
                <a:spcPct val="90000"/>
              </a:lnSpc>
              <a:spcBef>
                <a:spcPts val="1000"/>
              </a:spcBef>
            </a:pPr>
            <a:r>
              <a:rPr lang="en-US" sz="2400" b="1" dirty="0">
                <a:solidFill>
                  <a:srgbClr val="13BDC6"/>
                </a:solidFill>
                <a:latin typeface="Source Sans Pro SemiBold" panose="020B0503030403020204" pitchFamily="34" charset="0"/>
                <a:ea typeface="Source Sans Pro SemiBold" panose="020B0503030403020204" pitchFamily="34" charset="0"/>
              </a:rPr>
              <a:t>Objectives</a:t>
            </a:r>
          </a:p>
          <a:p>
            <a:pPr marL="457200" lvl="0" indent="-457200">
              <a:lnSpc>
                <a:spcPct val="90000"/>
              </a:lnSpc>
              <a:spcBef>
                <a:spcPts val="1000"/>
              </a:spcBef>
              <a:buFont typeface="Arial" panose="020B0604020202020204" pitchFamily="34" charset="0"/>
              <a:buChar char="•"/>
            </a:pPr>
            <a:r>
              <a:rPr lang="en-US" sz="2400" dirty="0">
                <a:solidFill>
                  <a:srgbClr val="403F41"/>
                </a:solidFill>
                <a:latin typeface="Source Sans Pro" panose="020B0503030403020204" pitchFamily="34" charset="0"/>
                <a:ea typeface="Source Sans Pro" panose="020B0503030403020204" pitchFamily="34" charset="0"/>
              </a:rPr>
              <a:t>Understand the structure and role of the NNRT</a:t>
            </a:r>
          </a:p>
          <a:p>
            <a:pPr marL="457200" lvl="0" indent="-457200">
              <a:lnSpc>
                <a:spcPct val="90000"/>
              </a:lnSpc>
              <a:spcBef>
                <a:spcPts val="1000"/>
              </a:spcBef>
              <a:buFont typeface="Arial" panose="020B0604020202020204" pitchFamily="34" charset="0"/>
              <a:buChar char="•"/>
            </a:pPr>
            <a:r>
              <a:rPr lang="en-US" sz="2400" dirty="0">
                <a:solidFill>
                  <a:srgbClr val="403F41"/>
                </a:solidFill>
                <a:latin typeface="Source Sans Pro" panose="020B0503030403020204" pitchFamily="34" charset="0"/>
                <a:ea typeface="Source Sans Pro" panose="020B0503030403020204" pitchFamily="34" charset="0"/>
              </a:rPr>
              <a:t>Understand the work of the NNTRT task groups</a:t>
            </a:r>
          </a:p>
        </p:txBody>
      </p:sp>
      <p:sp>
        <p:nvSpPr>
          <p:cNvPr id="6" name="Slide Number Placeholder 13">
            <a:extLst>
              <a:ext uri="{FF2B5EF4-FFF2-40B4-BE49-F238E27FC236}">
                <a16:creationId xmlns:a16="http://schemas.microsoft.com/office/drawing/2014/main" id="{C1208AE8-333B-9D47-98EA-B89D8E36A9D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a:t>
            </a:fld>
            <a:r>
              <a:rPr lang="en-US" dirty="0"/>
              <a:t> / 2020 NNRT Program</a:t>
            </a:r>
          </a:p>
        </p:txBody>
      </p:sp>
    </p:spTree>
    <p:extLst>
      <p:ext uri="{BB962C8B-B14F-4D97-AF65-F5344CB8AC3E}">
        <p14:creationId xmlns:p14="http://schemas.microsoft.com/office/powerpoint/2010/main" val="62227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8B395429-7BAE-8849-9C4D-42418C8BF6C3}"/>
              </a:ext>
            </a:extLst>
          </p:cNvPr>
          <p:cNvPicPr>
            <a:picLocks noChangeAspect="1"/>
          </p:cNvPicPr>
          <p:nvPr/>
        </p:nvPicPr>
        <p:blipFill rotWithShape="1">
          <a:blip r:embed="rId2"/>
          <a:srcRect l="26499" r="40747" b="-1"/>
          <a:stretch/>
        </p:blipFill>
        <p:spPr>
          <a:xfrm>
            <a:off x="315919" y="139903"/>
            <a:ext cx="3771399" cy="65963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EFED7B1D-C8B2-5D47-9105-16557EFCC8A3}"/>
              </a:ext>
            </a:extLst>
          </p:cNvPr>
          <p:cNvPicPr>
            <a:picLocks noChangeAspect="1"/>
          </p:cNvPicPr>
          <p:nvPr/>
        </p:nvPicPr>
        <p:blipFill rotWithShape="1">
          <a:blip r:embed="rId3"/>
          <a:srcRect r="1647" b="-3"/>
          <a:stretch/>
        </p:blipFill>
        <p:spPr>
          <a:xfrm>
            <a:off x="4497049" y="121794"/>
            <a:ext cx="3297836" cy="66144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2" name="Picture 61">
            <a:extLst>
              <a:ext uri="{FF2B5EF4-FFF2-40B4-BE49-F238E27FC236}">
                <a16:creationId xmlns:a16="http://schemas.microsoft.com/office/drawing/2014/main" id="{832CB950-6085-3B45-8575-34CB22E93C0F}"/>
              </a:ext>
            </a:extLst>
          </p:cNvPr>
          <p:cNvPicPr>
            <a:picLocks noChangeAspect="1"/>
          </p:cNvPicPr>
          <p:nvPr/>
        </p:nvPicPr>
        <p:blipFill rotWithShape="1">
          <a:blip r:embed="rId4"/>
          <a:srcRect l="14625" r="27058" b="-3"/>
          <a:stretch/>
        </p:blipFill>
        <p:spPr>
          <a:xfrm>
            <a:off x="8204616" y="131163"/>
            <a:ext cx="3671465" cy="660504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09494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7170" name="Picture 2" descr="How to Stay Connected in a Virtual Climate">
            <a:extLst>
              <a:ext uri="{FF2B5EF4-FFF2-40B4-BE49-F238E27FC236}">
                <a16:creationId xmlns:a16="http://schemas.microsoft.com/office/drawing/2014/main" id="{58060320-BB84-A24A-9E8B-BE19FBEA5C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5" r="1381" b="1"/>
          <a:stretch/>
        </p:blipFill>
        <p:spPr bwMode="auto">
          <a:xfrm>
            <a:off x="641537" y="592229"/>
            <a:ext cx="10810948" cy="57186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740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l Richardson Quote: “We cannot accomplish all that we need to do without  working together.” (9 wallpapers) - Quotefancy">
            <a:extLst>
              <a:ext uri="{FF2B5EF4-FFF2-40B4-BE49-F238E27FC236}">
                <a16:creationId xmlns:a16="http://schemas.microsoft.com/office/drawing/2014/main" id="{7BBF4DAC-3568-4E13-80EC-3872E483BF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57" t="10793" r="4960" b="2711"/>
          <a:stretch/>
        </p:blipFill>
        <p:spPr bwMode="auto">
          <a:xfrm>
            <a:off x="-16152" y="-584616"/>
            <a:ext cx="12208151" cy="74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35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8413-8DC4-4A34-AA4A-3396432B9F68}"/>
              </a:ext>
            </a:extLst>
          </p:cNvPr>
          <p:cNvSpPr>
            <a:spLocks noGrp="1"/>
          </p:cNvSpPr>
          <p:nvPr>
            <p:ph type="title"/>
          </p:nvPr>
        </p:nvSpPr>
        <p:spPr>
          <a:xfrm>
            <a:off x="571500" y="571499"/>
            <a:ext cx="10730500" cy="1082639"/>
          </a:xfrm>
        </p:spPr>
        <p:txBody>
          <a:bodyPr>
            <a:normAutofit fontScale="90000"/>
          </a:bodyPr>
          <a:lstStyle/>
          <a:p>
            <a:r>
              <a:rPr lang="en-US" sz="4800" dirty="0">
                <a:solidFill>
                  <a:srgbClr val="13BDC6"/>
                </a:solidFill>
              </a:rPr>
              <a:t>Breakout 2:  </a:t>
            </a:r>
            <a:br>
              <a:rPr lang="en-US" sz="4800" dirty="0">
                <a:solidFill>
                  <a:srgbClr val="13BDC6"/>
                </a:solidFill>
              </a:rPr>
            </a:br>
            <a:r>
              <a:rPr lang="en-US" sz="4800" dirty="0">
                <a:solidFill>
                  <a:srgbClr val="13BDC6"/>
                </a:solidFill>
              </a:rPr>
              <a:t>Our 2020 Experiences</a:t>
            </a:r>
            <a:endParaRPr lang="en-US" sz="4800" dirty="0"/>
          </a:p>
        </p:txBody>
      </p:sp>
      <p:sp>
        <p:nvSpPr>
          <p:cNvPr id="3" name="Content Placeholder 2">
            <a:extLst>
              <a:ext uri="{FF2B5EF4-FFF2-40B4-BE49-F238E27FC236}">
                <a16:creationId xmlns:a16="http://schemas.microsoft.com/office/drawing/2014/main" id="{C8758701-ACFC-4800-8D76-D870AA4CDEC5}"/>
              </a:ext>
            </a:extLst>
          </p:cNvPr>
          <p:cNvSpPr>
            <a:spLocks noGrp="1"/>
          </p:cNvSpPr>
          <p:nvPr>
            <p:ph sz="quarter" idx="10"/>
          </p:nvPr>
        </p:nvSpPr>
        <p:spPr>
          <a:xfrm>
            <a:off x="571500" y="2146300"/>
            <a:ext cx="9804400" cy="3565182"/>
          </a:xfrm>
        </p:spPr>
        <p:txBody>
          <a:bodyPr/>
          <a:lstStyle/>
          <a:p>
            <a:r>
              <a:rPr lang="en-US" sz="2000" b="0" dirty="0">
                <a:solidFill>
                  <a:srgbClr val="403F41"/>
                </a:solidFill>
                <a:latin typeface="Source Sans Pro" panose="020B0503030403020204" pitchFamily="34" charset="0"/>
                <a:ea typeface="Source Sans Pro" panose="020B0503030403020204" pitchFamily="34" charset="0"/>
              </a:rPr>
              <a:t>Each participant will tell a 3-minute story about a </a:t>
            </a:r>
            <a:r>
              <a:rPr lang="en-US" sz="2000" b="0" i="1" dirty="0">
                <a:solidFill>
                  <a:srgbClr val="403F41"/>
                </a:solidFill>
                <a:latin typeface="Source Sans Pro" panose="020B0503030403020204" pitchFamily="34" charset="0"/>
                <a:ea typeface="Source Sans Pro" panose="020B0503030403020204" pitchFamily="34" charset="0"/>
              </a:rPr>
              <a:t>personally</a:t>
            </a:r>
            <a:r>
              <a:rPr lang="en-US" sz="2000" b="0" dirty="0">
                <a:solidFill>
                  <a:srgbClr val="403F41"/>
                </a:solidFill>
                <a:latin typeface="Source Sans Pro" panose="020B0503030403020204" pitchFamily="34" charset="0"/>
                <a:ea typeface="Source Sans Pro" panose="020B0503030403020204" pitchFamily="34" charset="0"/>
              </a:rPr>
              <a:t> meaningful 2020 experience working in navigation </a:t>
            </a:r>
          </a:p>
          <a:p>
            <a:r>
              <a:rPr lang="en-US" sz="2000" b="0" dirty="0">
                <a:solidFill>
                  <a:srgbClr val="403F41"/>
                </a:solidFill>
                <a:latin typeface="Source Sans Pro" panose="020B0503030403020204" pitchFamily="34" charset="0"/>
                <a:ea typeface="Source Sans Pro" panose="020B0503030403020204" pitchFamily="34" charset="0"/>
              </a:rPr>
              <a:t>Situation, action, significance </a:t>
            </a:r>
          </a:p>
          <a:p>
            <a:r>
              <a:rPr lang="en-US" sz="2000" b="0" dirty="0">
                <a:solidFill>
                  <a:srgbClr val="403F41"/>
                </a:solidFill>
                <a:latin typeface="Source Sans Pro" panose="020B0503030403020204" pitchFamily="34" charset="0"/>
                <a:ea typeface="Source Sans Pro" panose="020B0503030403020204" pitchFamily="34" charset="0"/>
              </a:rPr>
              <a:t>When finished briefly discuss any overlapping themes</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a:p>
            <a:r>
              <a:rPr lang="en-US" sz="2000" b="0" dirty="0">
                <a:solidFill>
                  <a:srgbClr val="403F41"/>
                </a:solidFill>
                <a:latin typeface="Source Sans Pro" panose="020B0503030403020204" pitchFamily="34" charset="0"/>
                <a:ea typeface="Source Sans Pro" panose="020B0503030403020204" pitchFamily="34" charset="0"/>
              </a:rPr>
              <a:t>15 minutes</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a:p>
            <a:r>
              <a:rPr lang="en-US" sz="2000" b="0" dirty="0">
                <a:solidFill>
                  <a:srgbClr val="403F41"/>
                </a:solidFill>
                <a:latin typeface="Source Sans Pro" panose="020B0503030403020204" pitchFamily="34" charset="0"/>
                <a:ea typeface="Source Sans Pro" panose="020B0503030403020204" pitchFamily="34" charset="0"/>
              </a:rPr>
              <a:t>Identify one person to “chat” themes back after breakout</a:t>
            </a:r>
          </a:p>
          <a:p>
            <a:endParaRPr lang="en-US" sz="2000" dirty="0">
              <a:solidFill>
                <a:srgbClr val="403F41"/>
              </a:solidFill>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B17C5F05-95F4-CF46-9010-5C61837F1162}"/>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43</a:t>
            </a:fld>
            <a:r>
              <a:rPr lang="en-US" dirty="0"/>
              <a:t> / 2020 NNRT Program</a:t>
            </a:r>
          </a:p>
        </p:txBody>
      </p:sp>
    </p:spTree>
    <p:extLst>
      <p:ext uri="{BB962C8B-B14F-4D97-AF65-F5344CB8AC3E}">
        <p14:creationId xmlns:p14="http://schemas.microsoft.com/office/powerpoint/2010/main" val="9437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5 Minute Break</a:t>
            </a:r>
          </a:p>
        </p:txBody>
      </p:sp>
    </p:spTree>
    <p:extLst>
      <p:ext uri="{BB962C8B-B14F-4D97-AF65-F5344CB8AC3E}">
        <p14:creationId xmlns:p14="http://schemas.microsoft.com/office/powerpoint/2010/main" val="1303737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Keynote Presentation</a:t>
            </a:r>
          </a:p>
        </p:txBody>
      </p:sp>
    </p:spTree>
    <p:extLst>
      <p:ext uri="{BB962C8B-B14F-4D97-AF65-F5344CB8AC3E}">
        <p14:creationId xmlns:p14="http://schemas.microsoft.com/office/powerpoint/2010/main" val="21887160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6096000" y="3327400"/>
            <a:ext cx="5524500" cy="527710"/>
          </a:xfrm>
        </p:spPr>
        <p:txBody>
          <a:bodyPr anchor="ctr">
            <a:normAutofit/>
          </a:bodyPr>
          <a:lstStyle/>
          <a:p>
            <a:r>
              <a:rPr lang="en-US" sz="2400" dirty="0">
                <a:latin typeface="Source Sans Pro" panose="020B0503030403020204" pitchFamily="34" charset="0"/>
                <a:ea typeface="Source Sans Pro" panose="020B0503030403020204" pitchFamily="34" charset="0"/>
              </a:rPr>
              <a:t>Navigation &amp; Health Equity</a:t>
            </a:r>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6096000" y="4048123"/>
            <a:ext cx="5524500" cy="2141539"/>
          </a:xfrm>
        </p:spPr>
        <p:txBody>
          <a:bodyPr>
            <a:normAutofit/>
          </a:bodyPr>
          <a:lstStyle/>
          <a:p>
            <a:pPr marL="0" indent="0">
              <a:buNone/>
            </a:pPr>
            <a:r>
              <a:rPr lang="it-IT" sz="2000" b="0" dirty="0"/>
              <a:t>Natalie S. Burke</a:t>
            </a:r>
          </a:p>
          <a:p>
            <a:pPr marL="0" indent="0">
              <a:buNone/>
            </a:pPr>
            <a:r>
              <a:rPr lang="it-IT" sz="1600" b="0" dirty="0">
                <a:latin typeface="Source Sans Pro Light" panose="020B0403030403020204" pitchFamily="34" charset="0"/>
              </a:rPr>
              <a:t>President &amp; CEO, CommonHealth ACTION</a:t>
            </a:r>
          </a:p>
          <a:p>
            <a:pPr marL="0" indent="0">
              <a:buNone/>
            </a:pPr>
            <a:r>
              <a:rPr lang="en-US" sz="1600" b="0" dirty="0">
                <a:latin typeface="Source Sans Pro Light" panose="020B0403030403020204" pitchFamily="34" charset="0"/>
              </a:rPr>
              <a:t>Washington, DC</a:t>
            </a:r>
          </a:p>
          <a:p>
            <a:pPr marL="0" indent="0">
              <a:buNone/>
            </a:pPr>
            <a:endParaRPr lang="en-US" sz="1000" b="0" dirty="0"/>
          </a:p>
          <a:p>
            <a:endParaRPr lang="en-US" sz="1000" dirty="0"/>
          </a:p>
        </p:txBody>
      </p:sp>
      <p:pic>
        <p:nvPicPr>
          <p:cNvPr id="4" name="Picture 3">
            <a:extLst>
              <a:ext uri="{FF2B5EF4-FFF2-40B4-BE49-F238E27FC236}">
                <a16:creationId xmlns:a16="http://schemas.microsoft.com/office/drawing/2014/main" id="{C9CA3340-B433-45A5-AF4A-FAD5A9890BD8}"/>
              </a:ext>
            </a:extLst>
          </p:cNvPr>
          <p:cNvPicPr>
            <a:picLocks noChangeAspect="1"/>
          </p:cNvPicPr>
          <p:nvPr/>
        </p:nvPicPr>
        <p:blipFill>
          <a:blip r:embed="rId3"/>
          <a:stretch>
            <a:fillRect/>
          </a:stretch>
        </p:blipFill>
        <p:spPr>
          <a:xfrm>
            <a:off x="1314450" y="592266"/>
            <a:ext cx="3869851" cy="5017960"/>
          </a:xfrm>
          <a:prstGeom prst="rect">
            <a:avLst/>
          </a:prstGeom>
        </p:spPr>
      </p:pic>
      <p:sp>
        <p:nvSpPr>
          <p:cNvPr id="5" name="Slide Number Placeholder 13">
            <a:extLst>
              <a:ext uri="{FF2B5EF4-FFF2-40B4-BE49-F238E27FC236}">
                <a16:creationId xmlns:a16="http://schemas.microsoft.com/office/drawing/2014/main" id="{5FE00766-E8C9-7C4C-8894-2A3BF0EBAF00}"/>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46</a:t>
            </a:fld>
            <a:r>
              <a:rPr lang="en-US" dirty="0"/>
              <a:t> / 2020 NNRT Program</a:t>
            </a:r>
          </a:p>
        </p:txBody>
      </p:sp>
    </p:spTree>
    <p:extLst>
      <p:ext uri="{BB962C8B-B14F-4D97-AF65-F5344CB8AC3E}">
        <p14:creationId xmlns:p14="http://schemas.microsoft.com/office/powerpoint/2010/main" val="1830392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70C7-B28C-4902-9CC3-90EB7CA0A9C1}"/>
              </a:ext>
            </a:extLst>
          </p:cNvPr>
          <p:cNvSpPr>
            <a:spLocks noGrp="1"/>
          </p:cNvSpPr>
          <p:nvPr>
            <p:ph type="title"/>
          </p:nvPr>
        </p:nvSpPr>
        <p:spPr>
          <a:xfrm>
            <a:off x="571500" y="571501"/>
            <a:ext cx="11048999" cy="1117600"/>
          </a:xfrm>
        </p:spPr>
        <p:txBody>
          <a:bodyPr>
            <a:normAutofit/>
          </a:bodyPr>
          <a:lstStyle/>
          <a:p>
            <a:r>
              <a:rPr lang="en-US" sz="4800" dirty="0">
                <a:solidFill>
                  <a:srgbClr val="13BDC6"/>
                </a:solidFill>
              </a:rPr>
              <a:t>Breakout 3:  Applications</a:t>
            </a:r>
            <a:endParaRPr lang="en-US" sz="4800" dirty="0"/>
          </a:p>
        </p:txBody>
      </p:sp>
      <p:sp>
        <p:nvSpPr>
          <p:cNvPr id="3" name="Content Placeholder 2">
            <a:extLst>
              <a:ext uri="{FF2B5EF4-FFF2-40B4-BE49-F238E27FC236}">
                <a16:creationId xmlns:a16="http://schemas.microsoft.com/office/drawing/2014/main" id="{707F54F6-1D79-4344-BDF7-4A589D2A1782}"/>
              </a:ext>
            </a:extLst>
          </p:cNvPr>
          <p:cNvSpPr>
            <a:spLocks noGrp="1"/>
          </p:cNvSpPr>
          <p:nvPr>
            <p:ph sz="quarter" idx="10"/>
          </p:nvPr>
        </p:nvSpPr>
        <p:spPr>
          <a:xfrm>
            <a:off x="571500" y="2025571"/>
            <a:ext cx="11049000" cy="3435430"/>
          </a:xfrm>
        </p:spPr>
        <p:txBody>
          <a:bodyPr/>
          <a:lstStyle/>
          <a:p>
            <a:r>
              <a:rPr lang="en-US" sz="2000" b="0" dirty="0">
                <a:solidFill>
                  <a:srgbClr val="403F41"/>
                </a:solidFill>
                <a:latin typeface="Source Sans Pro" panose="020B0503030403020204" pitchFamily="34" charset="0"/>
                <a:ea typeface="Source Sans Pro" panose="020B0503030403020204" pitchFamily="34" charset="0"/>
              </a:rPr>
              <a:t>We’ve heard  from Jamie, </a:t>
            </a:r>
            <a:r>
              <a:rPr lang="en-US" sz="2000" b="0" dirty="0" err="1">
                <a:solidFill>
                  <a:srgbClr val="403F41"/>
                </a:solidFill>
                <a:latin typeface="Source Sans Pro" panose="020B0503030403020204" pitchFamily="34" charset="0"/>
                <a:ea typeface="Source Sans Pro" panose="020B0503030403020204" pitchFamily="34" charset="0"/>
              </a:rPr>
              <a:t>Zarek</a:t>
            </a:r>
            <a:r>
              <a:rPr lang="en-US" sz="2000" b="0" dirty="0">
                <a:solidFill>
                  <a:srgbClr val="403F41"/>
                </a:solidFill>
                <a:latin typeface="Source Sans Pro" panose="020B0503030403020204" pitchFamily="34" charset="0"/>
                <a:ea typeface="Source Sans Pro" panose="020B0503030403020204" pitchFamily="34" charset="0"/>
              </a:rPr>
              <a:t>, Sandra, Natalie and other colleagues</a:t>
            </a:r>
          </a:p>
          <a:p>
            <a:r>
              <a:rPr lang="en-US" sz="2000" b="0" dirty="0">
                <a:solidFill>
                  <a:srgbClr val="403F41"/>
                </a:solidFill>
                <a:latin typeface="Source Sans Pro" panose="020B0503030403020204" pitchFamily="34" charset="0"/>
                <a:ea typeface="Source Sans Pro" panose="020B0503030403020204" pitchFamily="34" charset="0"/>
              </a:rPr>
              <a:t>What inspired you?  What did you learn?  </a:t>
            </a:r>
          </a:p>
          <a:p>
            <a:r>
              <a:rPr lang="en-US" sz="2000" b="0" dirty="0">
                <a:solidFill>
                  <a:srgbClr val="403F41"/>
                </a:solidFill>
                <a:latin typeface="Source Sans Pro" panose="020B0503030403020204" pitchFamily="34" charset="0"/>
                <a:ea typeface="Source Sans Pro" panose="020B0503030403020204" pitchFamily="34" charset="0"/>
              </a:rPr>
              <a:t>What can you apply in your own work?   </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a:p>
            <a:r>
              <a:rPr lang="en-US" sz="2000" b="0" dirty="0">
                <a:solidFill>
                  <a:srgbClr val="403F41"/>
                </a:solidFill>
                <a:latin typeface="Source Sans Pro" panose="020B0503030403020204" pitchFamily="34" charset="0"/>
                <a:ea typeface="Source Sans Pro" panose="020B0503030403020204" pitchFamily="34" charset="0"/>
              </a:rPr>
              <a:t>13  min</a:t>
            </a:r>
          </a:p>
          <a:p>
            <a:endParaRPr lang="en-US" sz="2000" dirty="0">
              <a:solidFill>
                <a:srgbClr val="403F41"/>
              </a:solidFill>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505117B0-AD8B-6B44-87E1-F5B33B95676B}"/>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47</a:t>
            </a:fld>
            <a:r>
              <a:rPr lang="en-US" dirty="0"/>
              <a:t> / 2020 NNRT Program</a:t>
            </a:r>
          </a:p>
        </p:txBody>
      </p:sp>
    </p:spTree>
    <p:extLst>
      <p:ext uri="{BB962C8B-B14F-4D97-AF65-F5344CB8AC3E}">
        <p14:creationId xmlns:p14="http://schemas.microsoft.com/office/powerpoint/2010/main" val="3581121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083408"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a:xfrm>
            <a:off x="5289630" y="2220687"/>
            <a:ext cx="6620719" cy="2446316"/>
          </a:xfrm>
        </p:spPr>
        <p:txBody>
          <a:bodyPr>
            <a:noAutofit/>
          </a:bodyPr>
          <a:lstStyle/>
          <a:p>
            <a:r>
              <a:rPr lang="en-US" sz="5400" b="1" dirty="0"/>
              <a:t>Wrap up:</a:t>
            </a:r>
            <a:br>
              <a:rPr lang="en-US" sz="5400" b="1" dirty="0"/>
            </a:br>
            <a:r>
              <a:rPr lang="en-US" sz="5400" dirty="0"/>
              <a:t>Membership Overview</a:t>
            </a:r>
            <a:br>
              <a:rPr lang="en-US" sz="5400" dirty="0"/>
            </a:br>
            <a:r>
              <a:rPr lang="en-US" sz="5400" dirty="0"/>
              <a:t>&amp; Next Steps</a:t>
            </a:r>
          </a:p>
        </p:txBody>
      </p:sp>
    </p:spTree>
    <p:extLst>
      <p:ext uri="{BB962C8B-B14F-4D97-AF65-F5344CB8AC3E}">
        <p14:creationId xmlns:p14="http://schemas.microsoft.com/office/powerpoint/2010/main" val="1157020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D5F9-1F62-4494-B497-0EA5BD156832}"/>
              </a:ext>
            </a:extLst>
          </p:cNvPr>
          <p:cNvSpPr>
            <a:spLocks noGrp="1"/>
          </p:cNvSpPr>
          <p:nvPr>
            <p:ph type="title"/>
          </p:nvPr>
        </p:nvSpPr>
        <p:spPr>
          <a:xfrm>
            <a:off x="571501" y="571499"/>
            <a:ext cx="11048999" cy="1126671"/>
          </a:xfrm>
        </p:spPr>
        <p:txBody>
          <a:bodyPr>
            <a:normAutofit fontScale="90000"/>
          </a:bodyPr>
          <a:lstStyle/>
          <a:p>
            <a:r>
              <a:rPr lang="en-US" sz="4400" dirty="0">
                <a:solidFill>
                  <a:srgbClr val="13BDC6"/>
                </a:solidFill>
              </a:rPr>
              <a:t>2021 Goal: Raising our Relevance                                              with our Membership</a:t>
            </a:r>
            <a:endParaRPr lang="en-US" sz="4400" dirty="0"/>
          </a:p>
        </p:txBody>
      </p:sp>
      <p:sp>
        <p:nvSpPr>
          <p:cNvPr id="3" name="Content Placeholder 2">
            <a:extLst>
              <a:ext uri="{FF2B5EF4-FFF2-40B4-BE49-F238E27FC236}">
                <a16:creationId xmlns:a16="http://schemas.microsoft.com/office/drawing/2014/main" id="{DD195459-4370-45F9-A126-92896C2B820A}"/>
              </a:ext>
            </a:extLst>
          </p:cNvPr>
          <p:cNvSpPr>
            <a:spLocks noGrp="1"/>
          </p:cNvSpPr>
          <p:nvPr>
            <p:ph sz="quarter" idx="10"/>
          </p:nvPr>
        </p:nvSpPr>
        <p:spPr>
          <a:xfrm>
            <a:off x="571500" y="1698171"/>
            <a:ext cx="11049000" cy="4013312"/>
          </a:xfrm>
        </p:spPr>
        <p:txBody>
          <a:bodyPr/>
          <a:lstStyle/>
          <a:p>
            <a:r>
              <a:rPr lang="en-US" dirty="0"/>
              <a:t>We currently have over </a:t>
            </a:r>
            <a:r>
              <a:rPr lang="en-US" b="0" u="sng" dirty="0"/>
              <a:t>70 member organizations </a:t>
            </a:r>
            <a:r>
              <a:rPr lang="en-US" dirty="0"/>
              <a:t>and over 120 individuals representing those organizations.</a:t>
            </a:r>
          </a:p>
          <a:p>
            <a:r>
              <a:rPr lang="en-US" dirty="0"/>
              <a:t>A primary goal for NNRT in 2021 is to engage our membership and raise our relevance!  We need to hear from you.</a:t>
            </a:r>
          </a:p>
          <a:p>
            <a:r>
              <a:rPr lang="en-US" dirty="0"/>
              <a:t>Examples of our 2020 activities to raise relevance</a:t>
            </a:r>
          </a:p>
          <a:p>
            <a:pPr lvl="2"/>
            <a:r>
              <a:rPr lang="en-US" dirty="0">
                <a:latin typeface="+mn-lt"/>
              </a:rPr>
              <a:t>COVID survey</a:t>
            </a:r>
          </a:p>
          <a:p>
            <a:pPr lvl="2"/>
            <a:r>
              <a:rPr lang="en-US" dirty="0">
                <a:latin typeface="+mn-lt"/>
              </a:rPr>
              <a:t>Multi-part interactive annual meeting</a:t>
            </a:r>
          </a:p>
          <a:p>
            <a:pPr lvl="2"/>
            <a:r>
              <a:rPr lang="en-US" dirty="0">
                <a:latin typeface="+mn-lt"/>
              </a:rPr>
              <a:t>Continuing to update the website with new resources</a:t>
            </a:r>
          </a:p>
          <a:p>
            <a:pPr lvl="2"/>
            <a:r>
              <a:rPr lang="en-US" dirty="0">
                <a:latin typeface="+mn-lt"/>
              </a:rPr>
              <a:t>Supplement in Cancer</a:t>
            </a:r>
          </a:p>
          <a:p>
            <a:pPr lvl="2"/>
            <a:r>
              <a:rPr lang="en-US" dirty="0">
                <a:latin typeface="Calibri" panose="020F0502020204030204" pitchFamily="34" charset="0"/>
                <a:cs typeface="Calibri" panose="020F0502020204030204" pitchFamily="34" charset="0"/>
              </a:rPr>
              <a:t>Infographics and case studies to make our work more relevant</a:t>
            </a:r>
          </a:p>
          <a:p>
            <a:pPr marL="914400" lvl="2" indent="0">
              <a:buNone/>
            </a:pPr>
            <a:endParaRPr lang="en-US" dirty="0">
              <a:latin typeface="+mn-lt"/>
            </a:endParaRPr>
          </a:p>
          <a:p>
            <a:endParaRPr lang="en-US" sz="2000" dirty="0"/>
          </a:p>
        </p:txBody>
      </p:sp>
      <p:sp>
        <p:nvSpPr>
          <p:cNvPr id="4" name="Slide Number Placeholder 13">
            <a:extLst>
              <a:ext uri="{FF2B5EF4-FFF2-40B4-BE49-F238E27FC236}">
                <a16:creationId xmlns:a16="http://schemas.microsoft.com/office/drawing/2014/main" id="{A6611477-C07E-234E-AAFA-0EE894CF9BB3}"/>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49</a:t>
            </a:fld>
            <a:r>
              <a:rPr lang="en-US" dirty="0"/>
              <a:t> / 2020 NNRT Program</a:t>
            </a:r>
          </a:p>
        </p:txBody>
      </p:sp>
    </p:spTree>
    <p:extLst>
      <p:ext uri="{BB962C8B-B14F-4D97-AF65-F5344CB8AC3E}">
        <p14:creationId xmlns:p14="http://schemas.microsoft.com/office/powerpoint/2010/main" val="274430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513474"/>
            <a:ext cx="11049000" cy="1213848"/>
          </a:xfrm>
          <a:prstGeom prst="rect">
            <a:avLst/>
          </a:prstGeom>
        </p:spPr>
        <p:txBody>
          <a:bodyPr>
            <a:normAutofit/>
          </a:bodyPr>
          <a:lstStyle/>
          <a:p>
            <a:r>
              <a:rPr lang="en-US" sz="5400" dirty="0">
                <a:solidFill>
                  <a:srgbClr val="13BDC6"/>
                </a:solidFill>
              </a:rPr>
              <a:t>History &amp; Foundations</a:t>
            </a:r>
          </a:p>
        </p:txBody>
      </p:sp>
      <p:sp>
        <p:nvSpPr>
          <p:cNvPr id="3" name="Text Placeholder 2">
            <a:extLst>
              <a:ext uri="{FF2B5EF4-FFF2-40B4-BE49-F238E27FC236}">
                <a16:creationId xmlns:a16="http://schemas.microsoft.com/office/drawing/2014/main" id="{BA3B037C-D0AF-45C3-9987-4440E52B81FB}"/>
              </a:ext>
            </a:extLst>
          </p:cNvPr>
          <p:cNvSpPr>
            <a:spLocks noGrp="1"/>
          </p:cNvSpPr>
          <p:nvPr>
            <p:ph sz="quarter" idx="10"/>
          </p:nvPr>
        </p:nvSpPr>
        <p:spPr>
          <a:prstGeom prst="rect">
            <a:avLst/>
          </a:prstGeom>
        </p:spPr>
        <p:txBody>
          <a:bodyPr>
            <a:normAutofit/>
          </a:bodyPr>
          <a:lstStyle/>
          <a:p>
            <a:pPr marL="0" lvl="0" indent="0">
              <a:lnSpc>
                <a:spcPct val="100000"/>
              </a:lnSpc>
              <a:buNone/>
            </a:pPr>
            <a:r>
              <a:rPr lang="en-US" sz="2000" dirty="0">
                <a:solidFill>
                  <a:srgbClr val="403F41"/>
                </a:solidFill>
                <a:cs typeface="+mn-cs"/>
              </a:rPr>
              <a:t>Established in 2017, the NNRT brings together organizations and individuals to address needs in the field of navigation that are best addressed through collective action:</a:t>
            </a:r>
          </a:p>
          <a:p>
            <a:pPr marL="342900" lvl="0" indent="-342900">
              <a:lnSpc>
                <a:spcPct val="100000"/>
              </a:lnSpc>
              <a:buFont typeface="Arial" panose="020B0604020202020204" pitchFamily="34" charset="0"/>
              <a:buChar char="•"/>
            </a:pPr>
            <a:r>
              <a:rPr lang="en-US" sz="2000" b="0" dirty="0">
                <a:solidFill>
                  <a:srgbClr val="403F41"/>
                </a:solidFill>
                <a:latin typeface="Source Sans Pro" panose="020B0503030403020204" pitchFamily="34" charset="0"/>
                <a:ea typeface="Source Sans Pro" panose="020B0503030403020204" pitchFamily="34" charset="0"/>
                <a:cs typeface="+mn-cs"/>
              </a:rPr>
              <a:t>Need for standardized </a:t>
            </a:r>
            <a:r>
              <a:rPr lang="en-US" sz="2000" b="0" i="1" dirty="0">
                <a:solidFill>
                  <a:srgbClr val="403F41"/>
                </a:solidFill>
                <a:latin typeface="Source Sans Pro" panose="020B0503030403020204" pitchFamily="34" charset="0"/>
                <a:ea typeface="Source Sans Pro" panose="020B0503030403020204" pitchFamily="34" charset="0"/>
                <a:cs typeface="+mn-cs"/>
              </a:rPr>
              <a:t>outcome metrics </a:t>
            </a:r>
            <a:r>
              <a:rPr lang="en-US" sz="2000" b="0" dirty="0">
                <a:solidFill>
                  <a:srgbClr val="403F41"/>
                </a:solidFill>
                <a:latin typeface="Source Sans Pro" panose="020B0503030403020204" pitchFamily="34" charset="0"/>
                <a:ea typeface="Source Sans Pro" panose="020B0503030403020204" pitchFamily="34" charset="0"/>
                <a:cs typeface="+mn-cs"/>
              </a:rPr>
              <a:t>(2011 supplement did not result in action; EHR initiatives)</a:t>
            </a:r>
          </a:p>
          <a:p>
            <a:pPr marL="342900" lvl="0" indent="-342900">
              <a:lnSpc>
                <a:spcPct val="100000"/>
              </a:lnSpc>
              <a:buFont typeface="Arial" panose="020B0604020202020204" pitchFamily="34" charset="0"/>
              <a:buChar char="•"/>
            </a:pPr>
            <a:r>
              <a:rPr lang="en-US" sz="2000" b="0" dirty="0">
                <a:solidFill>
                  <a:srgbClr val="403F41"/>
                </a:solidFill>
                <a:latin typeface="Source Sans Pro" panose="020B0503030403020204" pitchFamily="34" charset="0"/>
                <a:ea typeface="Source Sans Pro" panose="020B0503030403020204" pitchFamily="34" charset="0"/>
                <a:cs typeface="+mn-cs"/>
              </a:rPr>
              <a:t>Need for a centralized plan for building the </a:t>
            </a:r>
            <a:r>
              <a:rPr lang="en-US" sz="2000" b="0" i="1" dirty="0">
                <a:solidFill>
                  <a:srgbClr val="403F41"/>
                </a:solidFill>
                <a:latin typeface="Source Sans Pro" panose="020B0503030403020204" pitchFamily="34" charset="0"/>
                <a:ea typeface="Source Sans Pro" panose="020B0503030403020204" pitchFamily="34" charset="0"/>
                <a:cs typeface="+mn-cs"/>
              </a:rPr>
              <a:t>evidence base </a:t>
            </a:r>
            <a:r>
              <a:rPr lang="en-US" sz="2000" b="0" dirty="0">
                <a:solidFill>
                  <a:srgbClr val="403F41"/>
                </a:solidFill>
                <a:latin typeface="Source Sans Pro" panose="020B0503030403020204" pitchFamily="34" charset="0"/>
                <a:ea typeface="Source Sans Pro" panose="020B0503030403020204" pitchFamily="34" charset="0"/>
                <a:cs typeface="+mn-cs"/>
              </a:rPr>
              <a:t>for navigation (to demonstrate effectiveness, value, and ROI)</a:t>
            </a:r>
          </a:p>
          <a:p>
            <a:pPr marL="342900" lvl="0" indent="-342900">
              <a:lnSpc>
                <a:spcPct val="100000"/>
              </a:lnSpc>
              <a:buFont typeface="Arial" panose="020B0604020202020204" pitchFamily="34" charset="0"/>
              <a:buChar char="•"/>
            </a:pPr>
            <a:r>
              <a:rPr lang="en-US" sz="2000" b="0" dirty="0">
                <a:solidFill>
                  <a:srgbClr val="403F41"/>
                </a:solidFill>
                <a:latin typeface="Source Sans Pro" panose="020B0503030403020204" pitchFamily="34" charset="0"/>
                <a:ea typeface="Source Sans Pro" panose="020B0503030403020204" pitchFamily="34" charset="0"/>
                <a:cs typeface="+mn-cs"/>
              </a:rPr>
              <a:t>Need for clearly </a:t>
            </a:r>
            <a:r>
              <a:rPr lang="en-US" sz="2000" b="0" i="1" dirty="0">
                <a:solidFill>
                  <a:srgbClr val="403F41"/>
                </a:solidFill>
                <a:latin typeface="Source Sans Pro" panose="020B0503030403020204" pitchFamily="34" charset="0"/>
                <a:ea typeface="Source Sans Pro" panose="020B0503030403020204" pitchFamily="34" charset="0"/>
                <a:cs typeface="+mn-cs"/>
              </a:rPr>
              <a:t>defined professional roles </a:t>
            </a:r>
            <a:r>
              <a:rPr lang="en-US" sz="2000" b="0" dirty="0">
                <a:solidFill>
                  <a:srgbClr val="403F41"/>
                </a:solidFill>
                <a:latin typeface="Source Sans Pro" panose="020B0503030403020204" pitchFamily="34" charset="0"/>
                <a:ea typeface="Source Sans Pro" panose="020B0503030403020204" pitchFamily="34" charset="0"/>
                <a:cs typeface="+mn-cs"/>
              </a:rPr>
              <a:t>and responsibilities (distinguish lay/clinical navigation from other occupations)</a:t>
            </a:r>
          </a:p>
          <a:p>
            <a:pPr marL="342900" lvl="0" indent="-342900">
              <a:lnSpc>
                <a:spcPct val="100000"/>
              </a:lnSpc>
              <a:buFont typeface="Arial" panose="020B0604020202020204" pitchFamily="34" charset="0"/>
              <a:buChar char="•"/>
            </a:pPr>
            <a:r>
              <a:rPr lang="en-US" sz="2000" b="0" dirty="0">
                <a:solidFill>
                  <a:srgbClr val="403F41"/>
                </a:solidFill>
                <a:latin typeface="Source Sans Pro" panose="020B0503030403020204" pitchFamily="34" charset="0"/>
                <a:ea typeface="Source Sans Pro" panose="020B0503030403020204" pitchFamily="34" charset="0"/>
                <a:cs typeface="+mn-cs"/>
              </a:rPr>
              <a:t>Need for </a:t>
            </a:r>
            <a:r>
              <a:rPr lang="en-US" sz="2000" b="0" i="1" dirty="0">
                <a:solidFill>
                  <a:srgbClr val="403F41"/>
                </a:solidFill>
                <a:latin typeface="Source Sans Pro" panose="020B0503030403020204" pitchFamily="34" charset="0"/>
                <a:ea typeface="Source Sans Pro" panose="020B0503030403020204" pitchFamily="34" charset="0"/>
                <a:cs typeface="+mn-cs"/>
              </a:rPr>
              <a:t>workforce development path </a:t>
            </a:r>
            <a:r>
              <a:rPr lang="en-US" sz="2000" b="0" dirty="0">
                <a:solidFill>
                  <a:srgbClr val="403F41"/>
                </a:solidFill>
                <a:latin typeface="Source Sans Pro" panose="020B0503030403020204" pitchFamily="34" charset="0"/>
                <a:ea typeface="Source Sans Pro" panose="020B0503030403020204" pitchFamily="34" charset="0"/>
                <a:cs typeface="+mn-cs"/>
              </a:rPr>
              <a:t>forward (lay and clinical navigators)</a:t>
            </a:r>
          </a:p>
          <a:p>
            <a:pPr marL="342900" lvl="0" indent="-342900">
              <a:lnSpc>
                <a:spcPct val="100000"/>
              </a:lnSpc>
              <a:buFont typeface="Arial" panose="020B0604020202020204" pitchFamily="34" charset="0"/>
              <a:buChar char="•"/>
            </a:pPr>
            <a:r>
              <a:rPr lang="en-US" sz="2000" b="0" dirty="0">
                <a:solidFill>
                  <a:srgbClr val="403F41"/>
                </a:solidFill>
                <a:latin typeface="Source Sans Pro" panose="020B0503030403020204" pitchFamily="34" charset="0"/>
                <a:ea typeface="Source Sans Pro" panose="020B0503030403020204" pitchFamily="34" charset="0"/>
                <a:cs typeface="+mn-cs"/>
              </a:rPr>
              <a:t>Need for a </a:t>
            </a:r>
            <a:r>
              <a:rPr lang="en-US" sz="2000" b="0" i="1" dirty="0">
                <a:solidFill>
                  <a:srgbClr val="403F41"/>
                </a:solidFill>
                <a:latin typeface="Source Sans Pro" panose="020B0503030403020204" pitchFamily="34" charset="0"/>
                <a:ea typeface="Source Sans Pro" panose="020B0503030403020204" pitchFamily="34" charset="0"/>
                <a:cs typeface="+mn-cs"/>
              </a:rPr>
              <a:t>sustainable model for funding</a:t>
            </a:r>
            <a:r>
              <a:rPr lang="en-US" sz="2000" b="0" dirty="0">
                <a:solidFill>
                  <a:srgbClr val="403F41"/>
                </a:solidFill>
                <a:latin typeface="Source Sans Pro" panose="020B0503030403020204" pitchFamily="34" charset="0"/>
                <a:ea typeface="Source Sans Pro" panose="020B0503030403020204" pitchFamily="34" charset="0"/>
                <a:cs typeface="+mn-cs"/>
              </a:rPr>
              <a:t>: policy to establish navigation as a reimbursable service</a:t>
            </a:r>
          </a:p>
        </p:txBody>
      </p:sp>
      <p:sp>
        <p:nvSpPr>
          <p:cNvPr id="6" name="Slide Number Placeholder 13">
            <a:extLst>
              <a:ext uri="{FF2B5EF4-FFF2-40B4-BE49-F238E27FC236}">
                <a16:creationId xmlns:a16="http://schemas.microsoft.com/office/drawing/2014/main" id="{C62D762F-8424-5941-9472-24A53D565B13}"/>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5</a:t>
            </a:fld>
            <a:r>
              <a:rPr lang="en-US" dirty="0"/>
              <a:t> / 2020 NNRT Program</a:t>
            </a:r>
          </a:p>
        </p:txBody>
      </p:sp>
    </p:spTree>
    <p:extLst>
      <p:ext uri="{BB962C8B-B14F-4D97-AF65-F5344CB8AC3E}">
        <p14:creationId xmlns:p14="http://schemas.microsoft.com/office/powerpoint/2010/main" val="3599177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03DF6D-CFB2-2F45-AEC7-C3C5C0F5F2CC}"/>
              </a:ext>
            </a:extLst>
          </p:cNvPr>
          <p:cNvSpPr>
            <a:spLocks noGrp="1"/>
          </p:cNvSpPr>
          <p:nvPr>
            <p:ph type="title"/>
          </p:nvPr>
        </p:nvSpPr>
        <p:spPr>
          <a:xfrm>
            <a:off x="571500" y="584201"/>
            <a:ext cx="11048999" cy="1104899"/>
          </a:xfrm>
        </p:spPr>
        <p:txBody>
          <a:bodyPr>
            <a:normAutofit/>
          </a:bodyPr>
          <a:lstStyle/>
          <a:p>
            <a:r>
              <a:rPr lang="en-US" sz="5400" dirty="0">
                <a:solidFill>
                  <a:srgbClr val="13BDC6"/>
                </a:solidFill>
              </a:rPr>
              <a:t>Who we are……..</a:t>
            </a:r>
            <a:endParaRPr lang="en-US" sz="5400" dirty="0"/>
          </a:p>
        </p:txBody>
      </p:sp>
      <p:sp>
        <p:nvSpPr>
          <p:cNvPr id="5" name="Slide Number Placeholder 13">
            <a:extLst>
              <a:ext uri="{FF2B5EF4-FFF2-40B4-BE49-F238E27FC236}">
                <a16:creationId xmlns:a16="http://schemas.microsoft.com/office/drawing/2014/main" id="{29C49CA7-521A-0D40-8E56-150BFD9B13D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50</a:t>
            </a:fld>
            <a:r>
              <a:rPr lang="en-US" dirty="0"/>
              <a:t> / 2020 NNRT Program</a:t>
            </a:r>
          </a:p>
        </p:txBody>
      </p:sp>
      <p:sp>
        <p:nvSpPr>
          <p:cNvPr id="3" name="Content Placeholder 2">
            <a:extLst>
              <a:ext uri="{FF2B5EF4-FFF2-40B4-BE49-F238E27FC236}">
                <a16:creationId xmlns:a16="http://schemas.microsoft.com/office/drawing/2014/main" id="{5F05A038-DB86-4E5E-A944-CBEE678C25DE}"/>
              </a:ext>
            </a:extLst>
          </p:cNvPr>
          <p:cNvSpPr>
            <a:spLocks noGrp="1"/>
          </p:cNvSpPr>
          <p:nvPr>
            <p:ph sz="quarter" idx="10"/>
          </p:nvPr>
        </p:nvSpPr>
        <p:spPr/>
        <p:txBody>
          <a:bodyPr/>
          <a:lstStyle/>
          <a:p>
            <a:pPr marL="0" indent="0">
              <a:buNone/>
            </a:pPr>
            <a:r>
              <a:rPr lang="en-US" b="0" i="1" dirty="0">
                <a:solidFill>
                  <a:schemeClr val="tx1"/>
                </a:solidFill>
                <a:latin typeface="Dense" panose="02000000000000000000"/>
              </a:rPr>
              <a:t>“People desperately need help to get quality, timely cancer services.  Patient navigation can provide such help. Unfortunately, there are barriers to moving patient navigation forward to all populations. Action MUST be taken. </a:t>
            </a:r>
          </a:p>
          <a:p>
            <a:pPr marL="0" indent="0">
              <a:buNone/>
            </a:pPr>
            <a:r>
              <a:rPr lang="en-US" b="0" i="1" dirty="0">
                <a:solidFill>
                  <a:schemeClr val="tx1"/>
                </a:solidFill>
                <a:latin typeface="Dense" panose="02000000000000000000"/>
              </a:rPr>
              <a:t>This is the role of the NNRT – leveraging the voices of many organizations in the patient navigation field to take collective action to expand and sustain navigation programs and their highly skilled navigators. Patient Navigators serve those most in need.”</a:t>
            </a:r>
          </a:p>
          <a:p>
            <a:endParaRPr lang="en-US" dirty="0"/>
          </a:p>
        </p:txBody>
      </p:sp>
    </p:spTree>
    <p:extLst>
      <p:ext uri="{BB962C8B-B14F-4D97-AF65-F5344CB8AC3E}">
        <p14:creationId xmlns:p14="http://schemas.microsoft.com/office/powerpoint/2010/main" val="629170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62E2-772B-48FA-B0C1-ECCFFDE673BD}"/>
              </a:ext>
            </a:extLst>
          </p:cNvPr>
          <p:cNvSpPr>
            <a:spLocks noGrp="1"/>
          </p:cNvSpPr>
          <p:nvPr>
            <p:ph type="title"/>
          </p:nvPr>
        </p:nvSpPr>
        <p:spPr>
          <a:xfrm>
            <a:off x="571500" y="558141"/>
            <a:ext cx="11048999" cy="1128155"/>
          </a:xfrm>
        </p:spPr>
        <p:txBody>
          <a:bodyPr>
            <a:normAutofit/>
          </a:bodyPr>
          <a:lstStyle/>
          <a:p>
            <a:r>
              <a:rPr lang="en-US" dirty="0">
                <a:solidFill>
                  <a:srgbClr val="13BDC6"/>
                </a:solidFill>
              </a:rPr>
              <a:t>Working Together: Next Steps</a:t>
            </a:r>
            <a:endParaRPr lang="en-US" dirty="0"/>
          </a:p>
        </p:txBody>
      </p:sp>
      <p:sp>
        <p:nvSpPr>
          <p:cNvPr id="3" name="Content Placeholder 2">
            <a:extLst>
              <a:ext uri="{FF2B5EF4-FFF2-40B4-BE49-F238E27FC236}">
                <a16:creationId xmlns:a16="http://schemas.microsoft.com/office/drawing/2014/main" id="{9E6074AE-697E-4455-B333-F561820AB764}"/>
              </a:ext>
            </a:extLst>
          </p:cNvPr>
          <p:cNvSpPr>
            <a:spLocks noGrp="1"/>
          </p:cNvSpPr>
          <p:nvPr>
            <p:ph sz="quarter" idx="10"/>
          </p:nvPr>
        </p:nvSpPr>
        <p:spPr>
          <a:xfrm>
            <a:off x="571500" y="1900236"/>
            <a:ext cx="11049000" cy="3716244"/>
          </a:xfrm>
        </p:spPr>
        <p:txBody>
          <a:bodyPr/>
          <a:lstStyle/>
          <a:p>
            <a:r>
              <a:rPr lang="en-US" dirty="0">
                <a:latin typeface="Source Sans Pro" panose="020B0503030403020204" pitchFamily="34" charset="0"/>
                <a:ea typeface="Source Sans Pro" panose="020B0503030403020204" pitchFamily="34" charset="0"/>
              </a:rPr>
              <a:t>We are planning several new strategic initiatives for 2021:</a:t>
            </a:r>
          </a:p>
          <a:p>
            <a:pPr lvl="1"/>
            <a:r>
              <a:rPr lang="en-US" dirty="0">
                <a:latin typeface="Source Sans Pro" panose="020B0503030403020204" pitchFamily="34" charset="0"/>
                <a:ea typeface="Source Sans Pro" panose="020B0503030403020204" pitchFamily="34" charset="0"/>
              </a:rPr>
              <a:t>Toolkit/resources to address navigation program sustainability in community health centers and safety net hospitals</a:t>
            </a:r>
          </a:p>
          <a:p>
            <a:pPr lvl="2"/>
            <a:r>
              <a:rPr lang="en-US" sz="2000" dirty="0">
                <a:latin typeface="Source Sans Pro" panose="020B0503030403020204" pitchFamily="34" charset="0"/>
                <a:ea typeface="Source Sans Pro" panose="020B0503030403020204" pitchFamily="34" charset="0"/>
              </a:rPr>
              <a:t>ROI Calculator and case studies</a:t>
            </a:r>
          </a:p>
          <a:p>
            <a:pPr lvl="1"/>
            <a:r>
              <a:rPr lang="en-US" dirty="0">
                <a:latin typeface="Source Sans Pro" panose="020B0503030403020204" pitchFamily="34" charset="0"/>
                <a:ea typeface="Source Sans Pro" panose="020B0503030403020204" pitchFamily="34" charset="0"/>
              </a:rPr>
              <a:t>Infographics on Supplement papers translating finding to practical program recommendations</a:t>
            </a:r>
          </a:p>
          <a:p>
            <a:r>
              <a:rPr lang="en-US" dirty="0">
                <a:latin typeface="Source Sans Pro" panose="020B0503030403020204" pitchFamily="34" charset="0"/>
                <a:ea typeface="Source Sans Pro" panose="020B0503030403020204" pitchFamily="34" charset="0"/>
              </a:rPr>
              <a:t>We want to hear from you so please join us for: </a:t>
            </a:r>
          </a:p>
          <a:p>
            <a:pPr lvl="1"/>
            <a:r>
              <a:rPr lang="en-US" dirty="0">
                <a:latin typeface="Source Sans Pro" panose="020B0503030403020204" pitchFamily="34" charset="0"/>
                <a:ea typeface="Source Sans Pro" panose="020B0503030403020204" pitchFamily="34" charset="0"/>
              </a:rPr>
              <a:t>Meeting 2 of the Annual Meeting Series: </a:t>
            </a:r>
            <a:r>
              <a:rPr lang="en-US" b="1" dirty="0">
                <a:latin typeface="Source Sans Pro" panose="020B0503030403020204" pitchFamily="34" charset="0"/>
                <a:ea typeface="Source Sans Pro" panose="020B0503030403020204" pitchFamily="34" charset="0"/>
              </a:rPr>
              <a:t>December 7 from 2:00-4:30</a:t>
            </a:r>
          </a:p>
          <a:p>
            <a:pPr lvl="2"/>
            <a:r>
              <a:rPr lang="en-US" sz="2000" dirty="0">
                <a:latin typeface="Source Sans Pro" panose="020B0503030403020204" pitchFamily="34" charset="0"/>
                <a:ea typeface="Source Sans Pro" panose="020B0503030403020204" pitchFamily="34" charset="0"/>
              </a:rPr>
              <a:t>Topic: Applying key takeaways from Meeting 1 to the NNRT Strategic Objectives and Activities for 2021</a:t>
            </a:r>
          </a:p>
          <a:p>
            <a:pPr lvl="2"/>
            <a:r>
              <a:rPr lang="en-US" sz="2000" dirty="0">
                <a:latin typeface="Source Sans Pro" panose="020B0503030403020204" pitchFamily="34" charset="0"/>
                <a:ea typeface="Source Sans Pro" panose="020B0503030403020204" pitchFamily="34" charset="0"/>
              </a:rPr>
              <a:t>We can only be successful if we take on the issues that are most important to our membership.  Come share your ideas.</a:t>
            </a:r>
          </a:p>
          <a:p>
            <a:endParaRPr lang="en-US" dirty="0">
              <a:latin typeface="Source Sans Pro" panose="020B0503030403020204" pitchFamily="34" charset="0"/>
              <a:ea typeface="Source Sans Pro" panose="020B0503030403020204" pitchFamily="34" charset="0"/>
            </a:endParaRPr>
          </a:p>
        </p:txBody>
      </p:sp>
      <p:sp>
        <p:nvSpPr>
          <p:cNvPr id="4" name="Slide Number Placeholder 13">
            <a:extLst>
              <a:ext uri="{FF2B5EF4-FFF2-40B4-BE49-F238E27FC236}">
                <a16:creationId xmlns:a16="http://schemas.microsoft.com/office/drawing/2014/main" id="{3AC322A7-1C60-7240-82E6-22C7E9EF5079}"/>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51</a:t>
            </a:fld>
            <a:r>
              <a:rPr lang="en-US" dirty="0"/>
              <a:t> / 2020 NNRT Program</a:t>
            </a:r>
          </a:p>
        </p:txBody>
      </p:sp>
    </p:spTree>
    <p:extLst>
      <p:ext uri="{BB962C8B-B14F-4D97-AF65-F5344CB8AC3E}">
        <p14:creationId xmlns:p14="http://schemas.microsoft.com/office/powerpoint/2010/main" val="3534893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81D5-6EF3-4769-A95D-547873C5C7D3}"/>
              </a:ext>
            </a:extLst>
          </p:cNvPr>
          <p:cNvSpPr>
            <a:spLocks noGrp="1"/>
          </p:cNvSpPr>
          <p:nvPr>
            <p:ph type="title"/>
          </p:nvPr>
        </p:nvSpPr>
        <p:spPr>
          <a:xfrm>
            <a:off x="571500" y="571500"/>
            <a:ext cx="11048999" cy="1091044"/>
          </a:xfrm>
        </p:spPr>
        <p:txBody>
          <a:bodyPr>
            <a:normAutofit fontScale="90000"/>
          </a:bodyPr>
          <a:lstStyle/>
          <a:p>
            <a:r>
              <a:rPr lang="en-US" sz="5400" dirty="0">
                <a:solidFill>
                  <a:srgbClr val="13BDC6"/>
                </a:solidFill>
              </a:rPr>
              <a:t>Orientation Wrap Up:                                              Join Us  </a:t>
            </a:r>
            <a:endParaRPr lang="en-US" sz="5400" dirty="0"/>
          </a:p>
        </p:txBody>
      </p:sp>
      <p:sp>
        <p:nvSpPr>
          <p:cNvPr id="4" name="Slide Number Placeholder 13">
            <a:extLst>
              <a:ext uri="{FF2B5EF4-FFF2-40B4-BE49-F238E27FC236}">
                <a16:creationId xmlns:a16="http://schemas.microsoft.com/office/drawing/2014/main" id="{F45D7160-2490-3545-8990-A3192109F384}"/>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52</a:t>
            </a:fld>
            <a:r>
              <a:rPr lang="en-US" dirty="0"/>
              <a:t> / 2020 NNRT Program</a:t>
            </a:r>
          </a:p>
        </p:txBody>
      </p:sp>
      <p:sp>
        <p:nvSpPr>
          <p:cNvPr id="7" name="Content Placeholder 2">
            <a:extLst>
              <a:ext uri="{FF2B5EF4-FFF2-40B4-BE49-F238E27FC236}">
                <a16:creationId xmlns:a16="http://schemas.microsoft.com/office/drawing/2014/main" id="{35683E7D-B901-C944-842C-A764A0E42DED}"/>
              </a:ext>
            </a:extLst>
          </p:cNvPr>
          <p:cNvSpPr txBox="1">
            <a:spLocks/>
          </p:cNvSpPr>
          <p:nvPr/>
        </p:nvSpPr>
        <p:spPr>
          <a:xfrm>
            <a:off x="571500" y="1775196"/>
            <a:ext cx="11048999" cy="3882683"/>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b="1" i="0" kern="1200">
                <a:solidFill>
                  <a:srgbClr val="13BDC6"/>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6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latin typeface="Source Sans Pro" panose="020B0503030403020204" pitchFamily="34" charset="0"/>
                <a:ea typeface="Source Sans Pro" panose="020B0503030403020204" pitchFamily="34" charset="0"/>
              </a:rPr>
              <a:t>Become a Member or Update your membership </a:t>
            </a:r>
          </a:p>
          <a:p>
            <a:pPr lvl="1"/>
            <a:r>
              <a:rPr lang="en-US" sz="1800" dirty="0">
                <a:latin typeface="Source Sans Pro" panose="020B0503030403020204" pitchFamily="34" charset="0"/>
                <a:ea typeface="Source Sans Pro" panose="020B0503030403020204" pitchFamily="34" charset="0"/>
              </a:rPr>
              <a:t>Complete the Membership Information Sheet you will be receiving in the next few days </a:t>
            </a:r>
          </a:p>
          <a:p>
            <a:r>
              <a:rPr lang="en-US" sz="2000" dirty="0">
                <a:latin typeface="Source Sans Pro" panose="020B0503030403020204" pitchFamily="34" charset="0"/>
                <a:ea typeface="Source Sans Pro" panose="020B0503030403020204" pitchFamily="34" charset="0"/>
              </a:rPr>
              <a:t>Participate in one of our Task Groups:</a:t>
            </a:r>
          </a:p>
          <a:p>
            <a:pPr lvl="1"/>
            <a:r>
              <a:rPr lang="en-US" sz="1800" dirty="0">
                <a:latin typeface="Source Sans Pro" panose="020B0503030403020204" pitchFamily="34" charset="0"/>
                <a:ea typeface="Source Sans Pro" panose="020B0503030403020204" pitchFamily="34" charset="0"/>
              </a:rPr>
              <a:t>Evidence Based Best Practices</a:t>
            </a:r>
          </a:p>
          <a:p>
            <a:pPr lvl="1"/>
            <a:r>
              <a:rPr lang="en-US" sz="1800" dirty="0">
                <a:latin typeface="Source Sans Pro" panose="020B0503030403020204" pitchFamily="34" charset="0"/>
                <a:ea typeface="Source Sans Pro" panose="020B0503030403020204" pitchFamily="34" charset="0"/>
              </a:rPr>
              <a:t>Workforce Development</a:t>
            </a:r>
          </a:p>
          <a:p>
            <a:pPr lvl="1"/>
            <a:r>
              <a:rPr lang="en-US" sz="1800" dirty="0">
                <a:latin typeface="Source Sans Pro" panose="020B0503030403020204" pitchFamily="34" charset="0"/>
                <a:ea typeface="Source Sans Pro" panose="020B0503030403020204" pitchFamily="34" charset="0"/>
              </a:rPr>
              <a:t>Policy</a:t>
            </a:r>
          </a:p>
          <a:p>
            <a:r>
              <a:rPr lang="en-US" sz="2000" dirty="0">
                <a:latin typeface="Source Sans Pro" panose="020B0503030403020204" pitchFamily="34" charset="0"/>
                <a:ea typeface="Source Sans Pro" panose="020B0503030403020204" pitchFamily="34" charset="0"/>
              </a:rPr>
              <a:t>Volunteer to serve on an NNRT Standing Committee</a:t>
            </a:r>
          </a:p>
          <a:p>
            <a:pPr lvl="1"/>
            <a:r>
              <a:rPr lang="en-US" sz="1800" dirty="0">
                <a:latin typeface="Source Sans Pro" panose="020B0503030403020204" pitchFamily="34" charset="0"/>
                <a:ea typeface="Source Sans Pro" panose="020B0503030403020204" pitchFamily="34" charset="0"/>
              </a:rPr>
              <a:t>Nomination/Membership (Currently have 5 members but need 2 more)</a:t>
            </a:r>
          </a:p>
          <a:p>
            <a:pPr lvl="1"/>
            <a:r>
              <a:rPr lang="en-US" sz="1800" dirty="0">
                <a:latin typeface="Source Sans Pro" panose="020B0503030403020204" pitchFamily="34" charset="0"/>
                <a:ea typeface="Source Sans Pro" panose="020B0503030403020204" pitchFamily="34" charset="0"/>
              </a:rPr>
              <a:t>By-laws Committee</a:t>
            </a:r>
          </a:p>
          <a:p>
            <a:r>
              <a:rPr lang="en-US" sz="2000" dirty="0">
                <a:latin typeface="Source Sans Pro" panose="020B0503030403020204" pitchFamily="34" charset="0"/>
                <a:ea typeface="Source Sans Pro" panose="020B0503030403020204" pitchFamily="34" charset="0"/>
              </a:rPr>
              <a:t>Run for a spot on the Steering Committee</a:t>
            </a:r>
          </a:p>
          <a:p>
            <a:pPr lvl="1"/>
            <a:r>
              <a:rPr lang="en-US" sz="1800" dirty="0">
                <a:latin typeface="Source Sans Pro" panose="020B0503030403020204" pitchFamily="34" charset="0"/>
                <a:ea typeface="Source Sans Pro" panose="020B0503030403020204" pitchFamily="34" charset="0"/>
              </a:rPr>
              <a:t>We will be filling 4 vacant positions and the Chair role at our 2021 meeting</a:t>
            </a:r>
          </a:p>
          <a:p>
            <a:r>
              <a:rPr lang="en-US" sz="2000" b="0" dirty="0"/>
              <a:t>Stay up to date through our website:  </a:t>
            </a:r>
            <a:r>
              <a:rPr lang="en-US" sz="2000" dirty="0">
                <a:solidFill>
                  <a:schemeClr val="accent1">
                    <a:lumMod val="75000"/>
                  </a:schemeClr>
                </a:solidFill>
              </a:rPr>
              <a:t>https://navigationroundtable.org/</a:t>
            </a:r>
            <a:endParaRPr lang="en-US" sz="2000" dirty="0">
              <a:latin typeface="Source Sans Pro" panose="020B0503030403020204" pitchFamily="34" charset="0"/>
              <a:ea typeface="Source Sans Pro" panose="020B0503030403020204" pitchFamily="34" charset="0"/>
            </a:endParaRPr>
          </a:p>
          <a:p>
            <a:endParaRPr lang="en-US"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84467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ater next to the ocean&#10;&#10;Description automatically generated">
            <a:extLst>
              <a:ext uri="{FF2B5EF4-FFF2-40B4-BE49-F238E27FC236}">
                <a16:creationId xmlns:a16="http://schemas.microsoft.com/office/drawing/2014/main" id="{86B6257B-856F-074E-8218-9E3CA06B57CF}"/>
              </a:ext>
            </a:extLst>
          </p:cNvPr>
          <p:cNvPicPr>
            <a:picLocks noGrp="1" noChangeAspect="1"/>
          </p:cNvPicPr>
          <p:nvPr>
            <p:ph type="pic" sz="quarter" idx="10"/>
          </p:nvPr>
        </p:nvPicPr>
        <p:blipFill rotWithShape="1">
          <a:blip r:embed="rId2"/>
          <a:srcRect t="11207" b="11207"/>
          <a:stretch/>
        </p:blipFill>
        <p:spPr>
          <a:xfrm>
            <a:off x="571500" y="571499"/>
            <a:ext cx="11049001" cy="5715000"/>
          </a:xfrm>
          <a:prstGeom prst="rect">
            <a:avLst/>
          </a:prstGeom>
        </p:spPr>
      </p:pic>
      <p:sp>
        <p:nvSpPr>
          <p:cNvPr id="2" name="TextBox 1">
            <a:extLst>
              <a:ext uri="{FF2B5EF4-FFF2-40B4-BE49-F238E27FC236}">
                <a16:creationId xmlns:a16="http://schemas.microsoft.com/office/drawing/2014/main" id="{BECB3D65-140B-4649-AECC-422950F0992E}"/>
              </a:ext>
            </a:extLst>
          </p:cNvPr>
          <p:cNvSpPr txBox="1"/>
          <p:nvPr/>
        </p:nvSpPr>
        <p:spPr>
          <a:xfrm>
            <a:off x="751763" y="754129"/>
            <a:ext cx="3159837" cy="1323439"/>
          </a:xfrm>
          <a:prstGeom prst="rect">
            <a:avLst/>
          </a:prstGeom>
          <a:noFill/>
        </p:spPr>
        <p:txBody>
          <a:bodyPr wrap="square" rtlCol="0">
            <a:spAutoFit/>
          </a:bodyPr>
          <a:lstStyle/>
          <a:p>
            <a:pPr algn="ctr"/>
            <a:r>
              <a:rPr lang="en-US" sz="8000" dirty="0">
                <a:solidFill>
                  <a:schemeClr val="bg1"/>
                </a:solidFill>
                <a:latin typeface="Dense" panose="02000000000000000000" pitchFamily="2" charset="77"/>
              </a:rPr>
              <a:t>Thank You</a:t>
            </a:r>
          </a:p>
        </p:txBody>
      </p:sp>
      <p:sp>
        <p:nvSpPr>
          <p:cNvPr id="11" name="Rectangle 10">
            <a:extLst>
              <a:ext uri="{FF2B5EF4-FFF2-40B4-BE49-F238E27FC236}">
                <a16:creationId xmlns:a16="http://schemas.microsoft.com/office/drawing/2014/main" id="{E957B47D-265D-B74F-90B2-5552693308C3}"/>
              </a:ext>
            </a:extLst>
          </p:cNvPr>
          <p:cNvSpPr/>
          <p:nvPr/>
        </p:nvSpPr>
        <p:spPr>
          <a:xfrm>
            <a:off x="5674168" y="2641636"/>
            <a:ext cx="6096000" cy="4832092"/>
          </a:xfrm>
          <a:prstGeom prst="rect">
            <a:avLst/>
          </a:prstGeom>
        </p:spPr>
        <p:txBody>
          <a:bodyPr>
            <a:spAutoFit/>
          </a:bodyPr>
          <a:lstStyle/>
          <a:p>
            <a:r>
              <a:rPr lang="en-US" sz="2800" dirty="0">
                <a:solidFill>
                  <a:schemeClr val="bg1"/>
                </a:solidFill>
                <a:latin typeface="Source Sans Pro" panose="020B0503030403020204" pitchFamily="34" charset="0"/>
                <a:ea typeface="Source Sans Pro" panose="020B0503030403020204" pitchFamily="34" charset="0"/>
              </a:rPr>
              <a:t>We look forward to seeing you again in December.</a:t>
            </a:r>
          </a:p>
          <a:p>
            <a:r>
              <a:rPr lang="en-US" sz="2800" dirty="0">
                <a:solidFill>
                  <a:schemeClr val="bg1"/>
                </a:solidFill>
                <a:latin typeface="Source Sans Pro" panose="020B0503030403020204" pitchFamily="34" charset="0"/>
                <a:ea typeface="Source Sans Pro" panose="020B0503030403020204" pitchFamily="34" charset="0"/>
              </a:rPr>
              <a:t>Visit the NNRT website for updates:</a:t>
            </a:r>
            <a:br>
              <a:rPr lang="en-US" sz="2800" dirty="0">
                <a:solidFill>
                  <a:schemeClr val="bg1"/>
                </a:solidFill>
                <a:latin typeface="Source Sans Pro" panose="020B0503030403020204" pitchFamily="34" charset="0"/>
                <a:ea typeface="Source Sans Pro" panose="020B0503030403020204" pitchFamily="34" charset="0"/>
              </a:rPr>
            </a:br>
            <a:r>
              <a:rPr lang="en-US" sz="2800" dirty="0">
                <a:solidFill>
                  <a:srgbClr val="13BDC6"/>
                </a:solidFill>
                <a:latin typeface="Source Sans Pro" panose="020B0503030403020204" pitchFamily="34" charset="0"/>
                <a:ea typeface="Source Sans Pro" panose="020B0503030403020204" pitchFamily="34" charset="0"/>
                <a:hlinkClick r:id="rId3"/>
              </a:rPr>
              <a:t>https://navigationroundtable.org/</a:t>
            </a:r>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a:p>
            <a:r>
              <a:rPr lang="en-US" sz="2800" dirty="0">
                <a:solidFill>
                  <a:schemeClr val="bg1"/>
                </a:solidFill>
                <a:latin typeface="Source Sans Pro" panose="020B0503030403020204" pitchFamily="34" charset="0"/>
                <a:ea typeface="Source Sans Pro" panose="020B0503030403020204" pitchFamily="34" charset="0"/>
              </a:rPr>
              <a:t>Please complete the meeting evaluation </a:t>
            </a:r>
            <a:br>
              <a:rPr lang="en-US" sz="2800" dirty="0">
                <a:solidFill>
                  <a:schemeClr val="bg1"/>
                </a:solidFill>
                <a:latin typeface="Source Sans Pro" panose="020B0503030403020204" pitchFamily="34" charset="0"/>
                <a:ea typeface="Source Sans Pro" panose="020B0503030403020204" pitchFamily="34" charset="0"/>
              </a:rPr>
            </a:br>
            <a:r>
              <a:rPr lang="en-US" sz="2800" dirty="0">
                <a:solidFill>
                  <a:schemeClr val="bg1"/>
                </a:solidFill>
                <a:latin typeface="Source Sans Pro" panose="020B0503030403020204" pitchFamily="34" charset="0"/>
                <a:ea typeface="Source Sans Pro" panose="020B0503030403020204" pitchFamily="34" charset="0"/>
              </a:rPr>
              <a:t>(link located in Zoom Chat)</a:t>
            </a:r>
          </a:p>
          <a:p>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83942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DD743-2DBC-486E-A5C0-30FE9C4426DA}"/>
              </a:ext>
            </a:extLst>
          </p:cNvPr>
          <p:cNvSpPr>
            <a:spLocks noGrp="1"/>
          </p:cNvSpPr>
          <p:nvPr>
            <p:ph type="title"/>
          </p:nvPr>
        </p:nvSpPr>
        <p:spPr>
          <a:xfrm>
            <a:off x="571500" y="538429"/>
            <a:ext cx="11048999" cy="1142139"/>
          </a:xfrm>
        </p:spPr>
        <p:txBody>
          <a:bodyPr>
            <a:normAutofit/>
          </a:bodyPr>
          <a:lstStyle/>
          <a:p>
            <a:r>
              <a:rPr lang="en-US" sz="5400" dirty="0">
                <a:solidFill>
                  <a:srgbClr val="13BDC6"/>
                </a:solidFill>
              </a:rPr>
              <a:t>Core Principles</a:t>
            </a:r>
            <a:endParaRPr lang="en-US" sz="5400" dirty="0"/>
          </a:p>
        </p:txBody>
      </p:sp>
      <p:sp>
        <p:nvSpPr>
          <p:cNvPr id="6" name="TextBox 5">
            <a:extLst>
              <a:ext uri="{FF2B5EF4-FFF2-40B4-BE49-F238E27FC236}">
                <a16:creationId xmlns:a16="http://schemas.microsoft.com/office/drawing/2014/main" id="{92110191-B30A-4178-88C0-6540F804C750}"/>
              </a:ext>
            </a:extLst>
          </p:cNvPr>
          <p:cNvSpPr txBox="1"/>
          <p:nvPr/>
        </p:nvSpPr>
        <p:spPr>
          <a:xfrm>
            <a:off x="6345273" y="1990016"/>
            <a:ext cx="4818027" cy="475335"/>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2000" dirty="0">
                <a:latin typeface="Source Sans Pro Semibold" panose="020B0603030403020204" pitchFamily="34" charset="0"/>
              </a:rPr>
              <a:t>What the Roundtable </a:t>
            </a:r>
            <a:r>
              <a:rPr lang="en-US" sz="2000" i="1" dirty="0">
                <a:latin typeface="Source Sans Pro Semibold" panose="020B0603030403020204" pitchFamily="34" charset="0"/>
              </a:rPr>
              <a:t>Will </a:t>
            </a:r>
            <a:r>
              <a:rPr lang="en-US" sz="2000" dirty="0">
                <a:latin typeface="Source Sans Pro Semibold" panose="020B0603030403020204" pitchFamily="34" charset="0"/>
              </a:rPr>
              <a:t>Do</a:t>
            </a:r>
          </a:p>
        </p:txBody>
      </p:sp>
      <p:sp>
        <p:nvSpPr>
          <p:cNvPr id="7" name="Rectangle 6">
            <a:extLst>
              <a:ext uri="{FF2B5EF4-FFF2-40B4-BE49-F238E27FC236}">
                <a16:creationId xmlns:a16="http://schemas.microsoft.com/office/drawing/2014/main" id="{C1BBE112-F566-4970-A197-CA87CC69112E}"/>
              </a:ext>
            </a:extLst>
          </p:cNvPr>
          <p:cNvSpPr/>
          <p:nvPr/>
        </p:nvSpPr>
        <p:spPr>
          <a:xfrm>
            <a:off x="1079500" y="2569640"/>
            <a:ext cx="4811037" cy="1346010"/>
          </a:xfrm>
          <a:prstGeom prst="rect">
            <a:avLst/>
          </a:prstGeom>
        </p:spPr>
        <p:txBody>
          <a:bodyPr wrap="square">
            <a:spAutoFit/>
          </a:bodyPr>
          <a:lstStyle/>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Duplicate member organization roles</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Compete with member organizations</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Take on positions or projects that are in conflict with member organizations</a:t>
            </a:r>
          </a:p>
        </p:txBody>
      </p:sp>
      <p:sp>
        <p:nvSpPr>
          <p:cNvPr id="8" name="Rectangle 7">
            <a:extLst>
              <a:ext uri="{FF2B5EF4-FFF2-40B4-BE49-F238E27FC236}">
                <a16:creationId xmlns:a16="http://schemas.microsoft.com/office/drawing/2014/main" id="{600137BA-9ED3-4859-8DA1-D7AC8F641AFD}"/>
              </a:ext>
            </a:extLst>
          </p:cNvPr>
          <p:cNvSpPr/>
          <p:nvPr/>
        </p:nvSpPr>
        <p:spPr>
          <a:xfrm>
            <a:off x="6352262" y="2555975"/>
            <a:ext cx="4811038" cy="2478627"/>
          </a:xfrm>
          <a:prstGeom prst="rect">
            <a:avLst/>
          </a:prstGeom>
        </p:spPr>
        <p:txBody>
          <a:bodyPr wrap="square">
            <a:spAutoFit/>
          </a:bodyPr>
          <a:lstStyle/>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Serve as a forum (collective action)</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Provide the “Big Tent”</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Identify unmet needs &amp; gaps</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Stimulate collaboration</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Support Task Groups made up of experts to carry out key initiatives </a:t>
            </a:r>
          </a:p>
          <a:p>
            <a:pPr marL="228600" lvl="0" indent="-228600">
              <a:lnSpc>
                <a:spcPct val="90000"/>
              </a:lnSpc>
              <a:spcBef>
                <a:spcPts val="1000"/>
              </a:spcBef>
              <a:buFont typeface="Arial"/>
              <a:buChar char="•"/>
            </a:pPr>
            <a:r>
              <a:rPr lang="en-US" dirty="0">
                <a:solidFill>
                  <a:srgbClr val="403F41"/>
                </a:solidFill>
                <a:latin typeface="Source Sans Pro" panose="020B0503030403020204" pitchFamily="34" charset="0"/>
                <a:cs typeface="Arial" charset="0"/>
              </a:rPr>
              <a:t>Prioritize health equity</a:t>
            </a:r>
          </a:p>
        </p:txBody>
      </p:sp>
      <p:sp>
        <p:nvSpPr>
          <p:cNvPr id="11" name="TextBox 10">
            <a:extLst>
              <a:ext uri="{FF2B5EF4-FFF2-40B4-BE49-F238E27FC236}">
                <a16:creationId xmlns:a16="http://schemas.microsoft.com/office/drawing/2014/main" id="{B749E9CC-6BA4-4D19-A9B2-B8CD4B21095D}"/>
              </a:ext>
            </a:extLst>
          </p:cNvPr>
          <p:cNvSpPr txBox="1"/>
          <p:nvPr/>
        </p:nvSpPr>
        <p:spPr>
          <a:xfrm>
            <a:off x="1079500" y="1990016"/>
            <a:ext cx="4811037" cy="475335"/>
          </a:xfrm>
          <a:prstGeom prst="rect">
            <a:avLst/>
          </a:prstGeom>
          <a:solidFill>
            <a:srgbClr val="44B8C4"/>
          </a:solidFill>
          <a:ln>
            <a:noFill/>
          </a:ln>
          <a:effectLst/>
        </p:spPr>
        <p:txBody>
          <a:bodyPr spcFirstLastPara="0" vert="horz" wrap="square" lIns="121920" tIns="121920" rIns="121920" bIns="12192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Source Sans Pro Semibold" panose="020B0603030403020204" pitchFamily="34" charset="0"/>
                <a:ea typeface="+mn-ea"/>
                <a:cs typeface="+mn-cs"/>
              </a:rPr>
              <a:t>What the Roundtable </a:t>
            </a:r>
            <a:r>
              <a:rPr kumimoji="0" lang="en-US" sz="2000" b="0" i="1" u="sng" strike="noStrike" kern="0" cap="none" spc="0" normalizeH="0" baseline="0" noProof="0" dirty="0">
                <a:ln>
                  <a:noFill/>
                </a:ln>
                <a:solidFill>
                  <a:prstClr val="white"/>
                </a:solidFill>
                <a:effectLst/>
                <a:uLnTx/>
                <a:uFillTx/>
                <a:latin typeface="Source Sans Pro Semibold" panose="020B0603030403020204" pitchFamily="34" charset="0"/>
                <a:ea typeface="+mn-ea"/>
                <a:cs typeface="+mn-cs"/>
              </a:rPr>
              <a:t>Won’t</a:t>
            </a:r>
            <a:r>
              <a:rPr kumimoji="0" lang="en-US" sz="2000" b="0" i="0" u="none" strike="noStrike" kern="0" cap="none" spc="0" normalizeH="0" baseline="0" noProof="0" dirty="0">
                <a:ln>
                  <a:noFill/>
                </a:ln>
                <a:solidFill>
                  <a:prstClr val="white"/>
                </a:solidFill>
                <a:effectLst/>
                <a:uLnTx/>
                <a:uFillTx/>
                <a:latin typeface="Source Sans Pro Semibold" panose="020B0603030403020204" pitchFamily="34" charset="0"/>
                <a:ea typeface="+mn-ea"/>
                <a:cs typeface="+mn-cs"/>
              </a:rPr>
              <a:t> Do</a:t>
            </a:r>
          </a:p>
        </p:txBody>
      </p:sp>
      <p:sp>
        <p:nvSpPr>
          <p:cNvPr id="12" name="TextBox 11">
            <a:extLst>
              <a:ext uri="{FF2B5EF4-FFF2-40B4-BE49-F238E27FC236}">
                <a16:creationId xmlns:a16="http://schemas.microsoft.com/office/drawing/2014/main" id="{630F2D4E-FD96-4554-8E9B-1F1C390CA4C4}"/>
              </a:ext>
            </a:extLst>
          </p:cNvPr>
          <p:cNvSpPr txBox="1"/>
          <p:nvPr/>
        </p:nvSpPr>
        <p:spPr>
          <a:xfrm>
            <a:off x="571500" y="5344051"/>
            <a:ext cx="11048999" cy="330860"/>
          </a:xfrm>
          <a:prstGeom prst="rect">
            <a:avLst/>
          </a:prstGeom>
          <a:noFill/>
        </p:spPr>
        <p:txBody>
          <a:bodyPr wrap="square" rtlCol="0">
            <a:spAutoFit/>
          </a:bodyPr>
          <a:lstStyle/>
          <a:p>
            <a:pPr algn="ctr"/>
            <a:r>
              <a:rPr lang="en-US" sz="1550" i="1" dirty="0">
                <a:solidFill>
                  <a:srgbClr val="404040"/>
                </a:solidFill>
                <a:latin typeface="Source Sans Pro" panose="020B0503030403020204" pitchFamily="34" charset="0"/>
              </a:rPr>
              <a:t>…dedicated to achieving health equity and access to quality care across the cancer continuum through effective patient navigation.</a:t>
            </a:r>
            <a:endParaRPr lang="en-US" sz="1550" i="1" dirty="0"/>
          </a:p>
        </p:txBody>
      </p:sp>
      <p:sp>
        <p:nvSpPr>
          <p:cNvPr id="10" name="Slide Number Placeholder 13">
            <a:extLst>
              <a:ext uri="{FF2B5EF4-FFF2-40B4-BE49-F238E27FC236}">
                <a16:creationId xmlns:a16="http://schemas.microsoft.com/office/drawing/2014/main" id="{48186AA8-0043-5B45-AB13-BB0F9A19C609}"/>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6</a:t>
            </a:fld>
            <a:r>
              <a:rPr lang="en-US" dirty="0"/>
              <a:t> / 2020 NNRT Program</a:t>
            </a:r>
          </a:p>
        </p:txBody>
      </p:sp>
    </p:spTree>
    <p:extLst>
      <p:ext uri="{BB962C8B-B14F-4D97-AF65-F5344CB8AC3E}">
        <p14:creationId xmlns:p14="http://schemas.microsoft.com/office/powerpoint/2010/main" val="2978270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903DF6D-CFB2-2F45-AEC7-C3C5C0F5F2CC}"/>
              </a:ext>
            </a:extLst>
          </p:cNvPr>
          <p:cNvSpPr>
            <a:spLocks noGrp="1"/>
          </p:cNvSpPr>
          <p:nvPr>
            <p:ph type="title"/>
          </p:nvPr>
        </p:nvSpPr>
        <p:spPr>
          <a:xfrm>
            <a:off x="571500" y="584201"/>
            <a:ext cx="11048999" cy="1104899"/>
          </a:xfrm>
        </p:spPr>
        <p:txBody>
          <a:bodyPr>
            <a:normAutofit/>
          </a:bodyPr>
          <a:lstStyle/>
          <a:p>
            <a:r>
              <a:rPr lang="en-US" sz="5400" dirty="0">
                <a:solidFill>
                  <a:srgbClr val="13BDC6"/>
                </a:solidFill>
              </a:rPr>
              <a:t>Who we are……..</a:t>
            </a:r>
            <a:endParaRPr lang="en-US" sz="5400" dirty="0"/>
          </a:p>
        </p:txBody>
      </p:sp>
      <p:sp>
        <p:nvSpPr>
          <p:cNvPr id="5" name="Slide Number Placeholder 13">
            <a:extLst>
              <a:ext uri="{FF2B5EF4-FFF2-40B4-BE49-F238E27FC236}">
                <a16:creationId xmlns:a16="http://schemas.microsoft.com/office/drawing/2014/main" id="{29C49CA7-521A-0D40-8E56-150BFD9B13D5}"/>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7</a:t>
            </a:fld>
            <a:r>
              <a:rPr lang="en-US" dirty="0"/>
              <a:t> / 2020 NNRT Program</a:t>
            </a:r>
          </a:p>
        </p:txBody>
      </p:sp>
      <p:sp>
        <p:nvSpPr>
          <p:cNvPr id="3" name="Content Placeholder 2">
            <a:extLst>
              <a:ext uri="{FF2B5EF4-FFF2-40B4-BE49-F238E27FC236}">
                <a16:creationId xmlns:a16="http://schemas.microsoft.com/office/drawing/2014/main" id="{5F05A038-DB86-4E5E-A944-CBEE678C25DE}"/>
              </a:ext>
            </a:extLst>
          </p:cNvPr>
          <p:cNvSpPr>
            <a:spLocks noGrp="1"/>
          </p:cNvSpPr>
          <p:nvPr>
            <p:ph sz="quarter" idx="10"/>
          </p:nvPr>
        </p:nvSpPr>
        <p:spPr/>
        <p:txBody>
          <a:bodyPr/>
          <a:lstStyle/>
          <a:p>
            <a:pPr marL="0" indent="0">
              <a:buNone/>
            </a:pPr>
            <a:r>
              <a:rPr lang="en-US" b="0" i="1" dirty="0">
                <a:solidFill>
                  <a:schemeClr val="tx1"/>
                </a:solidFill>
                <a:latin typeface="Dense" panose="02000000000000000000"/>
              </a:rPr>
              <a:t>“People desperately need help to get quality, timely cancer services.  Patient navigation can provide such help. Unfortunately, there are barriers to moving patient navigation forward to all populations. Action MUST be taken. </a:t>
            </a:r>
          </a:p>
          <a:p>
            <a:pPr marL="0" indent="0">
              <a:buNone/>
            </a:pPr>
            <a:r>
              <a:rPr lang="en-US" b="0" i="1" dirty="0">
                <a:solidFill>
                  <a:schemeClr val="tx1"/>
                </a:solidFill>
                <a:latin typeface="Dense" panose="02000000000000000000"/>
              </a:rPr>
              <a:t>This is the role of the NNRT – leveraging the voices of many organizations in the patient navigation field to take collective action to expand and sustain navigation programs and their highly skilled navigators. Patient Navigators serve those most in need.”</a:t>
            </a:r>
          </a:p>
          <a:p>
            <a:endParaRPr lang="en-US" dirty="0"/>
          </a:p>
        </p:txBody>
      </p:sp>
    </p:spTree>
    <p:extLst>
      <p:ext uri="{BB962C8B-B14F-4D97-AF65-F5344CB8AC3E}">
        <p14:creationId xmlns:p14="http://schemas.microsoft.com/office/powerpoint/2010/main" val="220395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362809"/>
            <a:ext cx="6895312" cy="1325563"/>
          </a:xfrm>
          <a:prstGeom prst="rect">
            <a:avLst/>
          </a:prstGeom>
        </p:spPr>
        <p:txBody>
          <a:bodyPr>
            <a:normAutofit/>
          </a:bodyPr>
          <a:lstStyle/>
          <a:p>
            <a:r>
              <a:rPr lang="en-US" sz="5400" dirty="0">
                <a:solidFill>
                  <a:srgbClr val="13BDC6"/>
                </a:solidFill>
              </a:rPr>
              <a:t>Structure</a:t>
            </a:r>
          </a:p>
        </p:txBody>
      </p:sp>
      <p:pic>
        <p:nvPicPr>
          <p:cNvPr id="7" name="Picture 6">
            <a:extLst>
              <a:ext uri="{FF2B5EF4-FFF2-40B4-BE49-F238E27FC236}">
                <a16:creationId xmlns:a16="http://schemas.microsoft.com/office/drawing/2014/main" id="{D4B3B836-4318-4A44-8D91-365995A9F4E0}"/>
              </a:ext>
            </a:extLst>
          </p:cNvPr>
          <p:cNvPicPr>
            <a:picLocks noChangeAspect="1"/>
          </p:cNvPicPr>
          <p:nvPr/>
        </p:nvPicPr>
        <p:blipFill>
          <a:blip r:embed="rId3"/>
          <a:stretch>
            <a:fillRect/>
          </a:stretch>
        </p:blipFill>
        <p:spPr>
          <a:xfrm>
            <a:off x="591655" y="1826988"/>
            <a:ext cx="1974124" cy="1187765"/>
          </a:xfrm>
          <a:prstGeom prst="rect">
            <a:avLst/>
          </a:prstGeom>
        </p:spPr>
      </p:pic>
      <p:pic>
        <p:nvPicPr>
          <p:cNvPr id="8" name="Picture 7">
            <a:extLst>
              <a:ext uri="{FF2B5EF4-FFF2-40B4-BE49-F238E27FC236}">
                <a16:creationId xmlns:a16="http://schemas.microsoft.com/office/drawing/2014/main" id="{BDF91105-93A5-421B-9F83-868CC3EA33B3}"/>
              </a:ext>
            </a:extLst>
          </p:cNvPr>
          <p:cNvPicPr>
            <a:picLocks noChangeAspect="1"/>
          </p:cNvPicPr>
          <p:nvPr/>
        </p:nvPicPr>
        <p:blipFill>
          <a:blip r:embed="rId4"/>
          <a:stretch>
            <a:fillRect/>
          </a:stretch>
        </p:blipFill>
        <p:spPr>
          <a:xfrm>
            <a:off x="588817" y="3153369"/>
            <a:ext cx="1944059" cy="1156942"/>
          </a:xfrm>
          <a:prstGeom prst="rect">
            <a:avLst/>
          </a:prstGeom>
        </p:spPr>
      </p:pic>
      <p:pic>
        <p:nvPicPr>
          <p:cNvPr id="9" name="Picture 8">
            <a:extLst>
              <a:ext uri="{FF2B5EF4-FFF2-40B4-BE49-F238E27FC236}">
                <a16:creationId xmlns:a16="http://schemas.microsoft.com/office/drawing/2014/main" id="{F643B15F-F9DC-400B-8C5A-3A11150F5F77}"/>
              </a:ext>
            </a:extLst>
          </p:cNvPr>
          <p:cNvPicPr>
            <a:picLocks noChangeAspect="1"/>
          </p:cNvPicPr>
          <p:nvPr/>
        </p:nvPicPr>
        <p:blipFill>
          <a:blip r:embed="rId5"/>
          <a:stretch>
            <a:fillRect/>
          </a:stretch>
        </p:blipFill>
        <p:spPr>
          <a:xfrm>
            <a:off x="588817" y="4445693"/>
            <a:ext cx="1944059" cy="1210796"/>
          </a:xfrm>
          <a:prstGeom prst="rect">
            <a:avLst/>
          </a:prstGeom>
        </p:spPr>
      </p:pic>
      <p:sp>
        <p:nvSpPr>
          <p:cNvPr id="10" name="Rectangle 9">
            <a:extLst>
              <a:ext uri="{FF2B5EF4-FFF2-40B4-BE49-F238E27FC236}">
                <a16:creationId xmlns:a16="http://schemas.microsoft.com/office/drawing/2014/main" id="{CAB83E22-EA2E-4AA8-BBA1-23F8A0C1CA0C}"/>
              </a:ext>
            </a:extLst>
          </p:cNvPr>
          <p:cNvSpPr/>
          <p:nvPr/>
        </p:nvSpPr>
        <p:spPr>
          <a:xfrm>
            <a:off x="2919078" y="1999674"/>
            <a:ext cx="8648363" cy="840230"/>
          </a:xfrm>
          <a:prstGeom prst="rect">
            <a:avLst/>
          </a:prstGeom>
        </p:spPr>
        <p:txBody>
          <a:bodyPr wrap="square">
            <a:spAutoFit/>
          </a:bodyPr>
          <a:lstStyle/>
          <a:p>
            <a:pPr lvl="0">
              <a:lnSpc>
                <a:spcPct val="90000"/>
              </a:lnSpc>
              <a:spcBef>
                <a:spcPts val="1000"/>
              </a:spcBef>
            </a:pPr>
            <a:r>
              <a:rPr lang="en-US" dirty="0">
                <a:solidFill>
                  <a:srgbClr val="403F41"/>
                </a:solidFill>
                <a:latin typeface="Source Sans Pro" panose="020B0503030403020204" pitchFamily="34" charset="0"/>
                <a:ea typeface="Source Sans Pro" panose="020B0503030403020204" pitchFamily="34" charset="0"/>
                <a:cs typeface="Arial" charset="0"/>
              </a:rPr>
              <a:t>The </a:t>
            </a:r>
            <a:r>
              <a:rPr lang="en-US" b="1" dirty="0">
                <a:solidFill>
                  <a:srgbClr val="403F41"/>
                </a:solidFill>
                <a:latin typeface="Source Sans Pro" panose="020B0503030403020204" pitchFamily="34" charset="0"/>
                <a:ea typeface="Source Sans Pro" panose="020B0503030403020204" pitchFamily="34" charset="0"/>
                <a:cs typeface="Arial" charset="0"/>
              </a:rPr>
              <a:t>Steering Committee meets monthly to </a:t>
            </a:r>
            <a:r>
              <a:rPr lang="en-US" dirty="0">
                <a:solidFill>
                  <a:srgbClr val="403F41"/>
                </a:solidFill>
                <a:latin typeface="Source Sans Pro" panose="020B0503030403020204" pitchFamily="34" charset="0"/>
                <a:ea typeface="Source Sans Pro" panose="020B0503030403020204" pitchFamily="34" charset="0"/>
                <a:cs typeface="Arial" charset="0"/>
              </a:rPr>
              <a:t>provide leadership and vision to help advance the mission, and guide strategic planning and implementation </a:t>
            </a:r>
            <a:br>
              <a:rPr lang="en-US" dirty="0">
                <a:solidFill>
                  <a:srgbClr val="403F41"/>
                </a:solidFill>
                <a:latin typeface="Source Sans Pro" panose="020B0503030403020204" pitchFamily="34" charset="0"/>
                <a:ea typeface="Source Sans Pro" panose="020B0503030403020204" pitchFamily="34" charset="0"/>
                <a:cs typeface="Arial" charset="0"/>
              </a:rPr>
            </a:br>
            <a:r>
              <a:rPr lang="en-US" dirty="0">
                <a:solidFill>
                  <a:srgbClr val="403F41"/>
                </a:solidFill>
                <a:latin typeface="Source Sans Pro" panose="020B0503030403020204" pitchFamily="34" charset="0"/>
                <a:ea typeface="Source Sans Pro" panose="020B0503030403020204" pitchFamily="34" charset="0"/>
                <a:cs typeface="Arial" charset="0"/>
              </a:rPr>
              <a:t>of projects.</a:t>
            </a:r>
          </a:p>
        </p:txBody>
      </p:sp>
      <p:sp>
        <p:nvSpPr>
          <p:cNvPr id="11" name="Rectangle 10">
            <a:extLst>
              <a:ext uri="{FF2B5EF4-FFF2-40B4-BE49-F238E27FC236}">
                <a16:creationId xmlns:a16="http://schemas.microsoft.com/office/drawing/2014/main" id="{DCA9F315-B824-4578-8D33-6D97E6B5BC96}"/>
              </a:ext>
            </a:extLst>
          </p:cNvPr>
          <p:cNvSpPr/>
          <p:nvPr/>
        </p:nvSpPr>
        <p:spPr>
          <a:xfrm>
            <a:off x="2919079" y="3086747"/>
            <a:ext cx="8648364" cy="341632"/>
          </a:xfrm>
          <a:prstGeom prst="rect">
            <a:avLst/>
          </a:prstGeom>
        </p:spPr>
        <p:txBody>
          <a:bodyPr wrap="square">
            <a:spAutoFit/>
          </a:bodyPr>
          <a:lstStyle/>
          <a:p>
            <a:pPr lvl="0">
              <a:lnSpc>
                <a:spcPct val="90000"/>
              </a:lnSpc>
              <a:spcBef>
                <a:spcPts val="1000"/>
              </a:spcBef>
            </a:pPr>
            <a:r>
              <a:rPr lang="en-US" dirty="0">
                <a:solidFill>
                  <a:srgbClr val="403F41"/>
                </a:solidFill>
                <a:latin typeface="Source Sans Pro" panose="020B0503030403020204" pitchFamily="34" charset="0"/>
                <a:ea typeface="Source Sans Pro" panose="020B0503030403020204" pitchFamily="34" charset="0"/>
                <a:cs typeface="Arial" charset="0"/>
              </a:rPr>
              <a:t>Work is conducted throughout the year through </a:t>
            </a:r>
            <a:r>
              <a:rPr lang="en-US" b="1" dirty="0">
                <a:solidFill>
                  <a:srgbClr val="403F41"/>
                </a:solidFill>
                <a:latin typeface="Source Sans Pro" panose="020B0503030403020204" pitchFamily="34" charset="0"/>
                <a:ea typeface="Source Sans Pro" panose="020B0503030403020204" pitchFamily="34" charset="0"/>
                <a:cs typeface="Arial" charset="0"/>
              </a:rPr>
              <a:t>Task Groups that meet bimonthly</a:t>
            </a:r>
            <a:r>
              <a:rPr lang="en-US" dirty="0">
                <a:solidFill>
                  <a:srgbClr val="403F41"/>
                </a:solidFill>
                <a:latin typeface="Source Sans Pro" panose="020B0503030403020204" pitchFamily="34" charset="0"/>
                <a:ea typeface="Source Sans Pro" panose="020B0503030403020204" pitchFamily="34" charset="0"/>
                <a:cs typeface="Arial" charset="0"/>
              </a:rPr>
              <a:t>.</a:t>
            </a:r>
          </a:p>
        </p:txBody>
      </p:sp>
      <p:sp>
        <p:nvSpPr>
          <p:cNvPr id="12" name="Rectangle 11">
            <a:extLst>
              <a:ext uri="{FF2B5EF4-FFF2-40B4-BE49-F238E27FC236}">
                <a16:creationId xmlns:a16="http://schemas.microsoft.com/office/drawing/2014/main" id="{A17010CC-1778-493E-B120-4867709C546A}"/>
              </a:ext>
            </a:extLst>
          </p:cNvPr>
          <p:cNvSpPr/>
          <p:nvPr/>
        </p:nvSpPr>
        <p:spPr>
          <a:xfrm>
            <a:off x="2919078" y="3739681"/>
            <a:ext cx="8648365" cy="840230"/>
          </a:xfrm>
          <a:prstGeom prst="rect">
            <a:avLst/>
          </a:prstGeom>
        </p:spPr>
        <p:txBody>
          <a:bodyPr wrap="square">
            <a:spAutoFit/>
          </a:bodyPr>
          <a:lstStyle/>
          <a:p>
            <a:pPr lvl="0">
              <a:lnSpc>
                <a:spcPct val="90000"/>
              </a:lnSpc>
              <a:spcBef>
                <a:spcPts val="1000"/>
              </a:spcBef>
            </a:pPr>
            <a:r>
              <a:rPr lang="en-US" dirty="0">
                <a:solidFill>
                  <a:srgbClr val="403F41"/>
                </a:solidFill>
                <a:latin typeface="Source Sans Pro" panose="020B0503030403020204" pitchFamily="34" charset="0"/>
                <a:ea typeface="Source Sans Pro" panose="020B0503030403020204" pitchFamily="34" charset="0"/>
                <a:cs typeface="Arial" charset="0"/>
              </a:rPr>
              <a:t>An </a:t>
            </a:r>
            <a:r>
              <a:rPr lang="en-US" b="1" dirty="0">
                <a:solidFill>
                  <a:srgbClr val="403F41"/>
                </a:solidFill>
                <a:latin typeface="Source Sans Pro" panose="020B0503030403020204" pitchFamily="34" charset="0"/>
                <a:ea typeface="Source Sans Pro" panose="020B0503030403020204" pitchFamily="34" charset="0"/>
                <a:cs typeface="Arial" charset="0"/>
              </a:rPr>
              <a:t>Annual Meeting </a:t>
            </a:r>
            <a:r>
              <a:rPr lang="en-US" dirty="0">
                <a:solidFill>
                  <a:srgbClr val="403F41"/>
                </a:solidFill>
                <a:latin typeface="Source Sans Pro" panose="020B0503030403020204" pitchFamily="34" charset="0"/>
                <a:ea typeface="Source Sans Pro" panose="020B0503030403020204" pitchFamily="34" charset="0"/>
                <a:cs typeface="Arial" charset="0"/>
              </a:rPr>
              <a:t>affords member an opportunity to network, address important topics, review accomplishments and set the  strategic agenda for </a:t>
            </a:r>
            <a:br>
              <a:rPr lang="en-US" dirty="0">
                <a:solidFill>
                  <a:srgbClr val="403F41"/>
                </a:solidFill>
                <a:latin typeface="Source Sans Pro" panose="020B0503030403020204" pitchFamily="34" charset="0"/>
                <a:ea typeface="Source Sans Pro" panose="020B0503030403020204" pitchFamily="34" charset="0"/>
                <a:cs typeface="Arial" charset="0"/>
              </a:rPr>
            </a:br>
            <a:r>
              <a:rPr lang="en-US" dirty="0">
                <a:solidFill>
                  <a:srgbClr val="403F41"/>
                </a:solidFill>
                <a:latin typeface="Source Sans Pro" panose="020B0503030403020204" pitchFamily="34" charset="0"/>
                <a:ea typeface="Source Sans Pro" panose="020B0503030403020204" pitchFamily="34" charset="0"/>
                <a:cs typeface="Arial" charset="0"/>
              </a:rPr>
              <a:t>the following  year. </a:t>
            </a:r>
          </a:p>
        </p:txBody>
      </p:sp>
      <p:sp>
        <p:nvSpPr>
          <p:cNvPr id="13" name="TextBox 12">
            <a:extLst>
              <a:ext uri="{FF2B5EF4-FFF2-40B4-BE49-F238E27FC236}">
                <a16:creationId xmlns:a16="http://schemas.microsoft.com/office/drawing/2014/main" id="{4821E28E-D2CC-43FD-8D77-7B33441E8DEB}"/>
              </a:ext>
            </a:extLst>
          </p:cNvPr>
          <p:cNvSpPr txBox="1"/>
          <p:nvPr/>
        </p:nvSpPr>
        <p:spPr>
          <a:xfrm>
            <a:off x="2919079" y="4826754"/>
            <a:ext cx="8648365" cy="590931"/>
          </a:xfrm>
          <a:prstGeom prst="rect">
            <a:avLst/>
          </a:prstGeom>
          <a:noFill/>
        </p:spPr>
        <p:txBody>
          <a:bodyPr wrap="square" rtlCol="0">
            <a:spAutoFit/>
          </a:bodyPr>
          <a:lstStyle/>
          <a:p>
            <a:pPr>
              <a:lnSpc>
                <a:spcPct val="90000"/>
              </a:lnSpc>
            </a:pPr>
            <a:r>
              <a:rPr lang="en-US" b="1" dirty="0">
                <a:solidFill>
                  <a:srgbClr val="403F41"/>
                </a:solidFill>
                <a:latin typeface="Source Sans Pro" panose="020B0503030403020204" pitchFamily="34" charset="0"/>
                <a:ea typeface="Source Sans Pro" panose="020B0503030403020204" pitchFamily="34" charset="0"/>
              </a:rPr>
              <a:t>Four standing committees </a:t>
            </a:r>
            <a:r>
              <a:rPr lang="en-US" dirty="0">
                <a:solidFill>
                  <a:srgbClr val="403F41"/>
                </a:solidFill>
                <a:latin typeface="Source Sans Pro" panose="020B0503030403020204" pitchFamily="34" charset="0"/>
                <a:ea typeface="Source Sans Pro" panose="020B0503030403020204" pitchFamily="34" charset="0"/>
              </a:rPr>
              <a:t>per the NNRT Bylaws that include the Executive Committee, Nominating Committee, Membership Committee, and Bylaws committee</a:t>
            </a:r>
          </a:p>
        </p:txBody>
      </p:sp>
      <p:sp>
        <p:nvSpPr>
          <p:cNvPr id="14" name="Slide Number Placeholder 13">
            <a:extLst>
              <a:ext uri="{FF2B5EF4-FFF2-40B4-BE49-F238E27FC236}">
                <a16:creationId xmlns:a16="http://schemas.microsoft.com/office/drawing/2014/main" id="{99E868BE-7614-1C49-8906-3F7B241BADAB}"/>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8</a:t>
            </a:fld>
            <a:r>
              <a:rPr lang="en-US" dirty="0"/>
              <a:t> / 2020 NNRT Program</a:t>
            </a:r>
          </a:p>
        </p:txBody>
      </p:sp>
    </p:spTree>
    <p:extLst>
      <p:ext uri="{BB962C8B-B14F-4D97-AF65-F5344CB8AC3E}">
        <p14:creationId xmlns:p14="http://schemas.microsoft.com/office/powerpoint/2010/main" val="390465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D4BD-2628-4583-8973-D65465030AF8}"/>
              </a:ext>
            </a:extLst>
          </p:cNvPr>
          <p:cNvSpPr>
            <a:spLocks noGrp="1"/>
          </p:cNvSpPr>
          <p:nvPr>
            <p:ph type="title"/>
          </p:nvPr>
        </p:nvSpPr>
        <p:spPr>
          <a:xfrm>
            <a:off x="571500" y="467140"/>
            <a:ext cx="11049000" cy="1143000"/>
          </a:xfrm>
        </p:spPr>
        <p:txBody>
          <a:bodyPr>
            <a:normAutofit fontScale="90000"/>
          </a:bodyPr>
          <a:lstStyle/>
          <a:p>
            <a:r>
              <a:rPr lang="en-US" sz="5400" dirty="0">
                <a:solidFill>
                  <a:srgbClr val="13BDC6"/>
                </a:solidFill>
              </a:rPr>
              <a:t>2020-2021 Steering Committee </a:t>
            </a:r>
            <a:br>
              <a:rPr lang="en-US" sz="5400" dirty="0">
                <a:solidFill>
                  <a:srgbClr val="13BDC6"/>
                </a:solidFill>
              </a:rPr>
            </a:br>
            <a:r>
              <a:rPr lang="en-US" sz="5400" dirty="0">
                <a:solidFill>
                  <a:srgbClr val="13BDC6"/>
                </a:solidFill>
              </a:rPr>
              <a:t>&amp; Leadership</a:t>
            </a:r>
            <a:endParaRPr lang="en-US" sz="5400" dirty="0"/>
          </a:p>
        </p:txBody>
      </p:sp>
      <p:sp>
        <p:nvSpPr>
          <p:cNvPr id="3" name="Content Placeholder 2">
            <a:extLst>
              <a:ext uri="{FF2B5EF4-FFF2-40B4-BE49-F238E27FC236}">
                <a16:creationId xmlns:a16="http://schemas.microsoft.com/office/drawing/2014/main" id="{18CF99C9-5220-4E6A-AD27-3022C502678C}"/>
              </a:ext>
            </a:extLst>
          </p:cNvPr>
          <p:cNvSpPr>
            <a:spLocks noGrp="1"/>
          </p:cNvSpPr>
          <p:nvPr>
            <p:ph sz="quarter" idx="10"/>
          </p:nvPr>
        </p:nvSpPr>
        <p:spPr>
          <a:xfrm>
            <a:off x="571500" y="1892300"/>
            <a:ext cx="11049000" cy="3819182"/>
          </a:xfrm>
        </p:spPr>
        <p:txBody>
          <a:bodyPr numCol="2" spcCol="228600"/>
          <a:lstStyle/>
          <a:p>
            <a:pPr marL="0" lvl="0" indent="0">
              <a:lnSpc>
                <a:spcPct val="100000"/>
              </a:lnSpc>
              <a:spcBef>
                <a:spcPts val="0"/>
              </a:spcBef>
              <a:buNone/>
            </a:pPr>
            <a:r>
              <a:rPr lang="en-US" sz="1800" dirty="0">
                <a:solidFill>
                  <a:srgbClr val="403F41"/>
                </a:solidFill>
                <a:latin typeface="Dense" panose="02000000000000000000"/>
              </a:rPr>
              <a:t>Chair:  </a:t>
            </a:r>
            <a:r>
              <a:rPr lang="en-US" sz="1800" dirty="0">
                <a:solidFill>
                  <a:prstClr val="black"/>
                </a:solidFill>
                <a:latin typeface="Dense" panose="02000000000000000000"/>
              </a:rPr>
              <a:t>Tracy Battaglia, MD, MPH, </a:t>
            </a:r>
            <a:r>
              <a:rPr lang="en-US" sz="1800" b="0" dirty="0">
                <a:solidFill>
                  <a:prstClr val="black"/>
                </a:solidFill>
                <a:latin typeface="Dense" panose="02000000000000000000"/>
              </a:rPr>
              <a:t>Boston University Schools of Medicine &amp; Public Health</a:t>
            </a:r>
          </a:p>
          <a:p>
            <a:pPr marL="0" lvl="0" indent="0">
              <a:lnSpc>
                <a:spcPct val="100000"/>
              </a:lnSpc>
              <a:spcBef>
                <a:spcPts val="0"/>
              </a:spcBef>
              <a:buNone/>
            </a:pPr>
            <a:r>
              <a:rPr lang="en-US" sz="1800" dirty="0">
                <a:solidFill>
                  <a:prstClr val="black"/>
                </a:solidFill>
                <a:latin typeface="Dense" panose="02000000000000000000"/>
              </a:rPr>
              <a:t>Vice Chair:   Andrea (Andi) Dwyer, BS  </a:t>
            </a:r>
            <a:r>
              <a:rPr lang="en-US" sz="1800" b="0" dirty="0">
                <a:solidFill>
                  <a:prstClr val="black"/>
                </a:solidFill>
                <a:latin typeface="Dense" panose="02000000000000000000"/>
              </a:rPr>
              <a:t>University of Colorado School of Public Health</a:t>
            </a:r>
          </a:p>
          <a:p>
            <a:pPr marL="0" lvl="0" indent="0">
              <a:lnSpc>
                <a:spcPct val="100000"/>
              </a:lnSpc>
              <a:spcBef>
                <a:spcPts val="0"/>
              </a:spcBef>
              <a:buNone/>
            </a:pPr>
            <a:r>
              <a:rPr lang="en-US" sz="1800" dirty="0">
                <a:solidFill>
                  <a:prstClr val="black"/>
                </a:solidFill>
                <a:latin typeface="Dense" panose="02000000000000000000"/>
              </a:rPr>
              <a:t>Honorary Chair:  </a:t>
            </a:r>
            <a:r>
              <a:rPr lang="en-US" sz="1800" b="0" dirty="0">
                <a:solidFill>
                  <a:prstClr val="black"/>
                </a:solidFill>
                <a:latin typeface="Dense" panose="02000000000000000000"/>
              </a:rPr>
              <a:t>Dr. Harold Freeman</a:t>
            </a:r>
            <a:endParaRPr lang="en-US" sz="1800" dirty="0">
              <a:solidFill>
                <a:srgbClr val="403F41"/>
              </a:solidFill>
              <a:latin typeface="Dense" panose="02000000000000000000"/>
            </a:endParaRPr>
          </a:p>
          <a:p>
            <a:pPr marL="0" lvl="0" indent="0">
              <a:lnSpc>
                <a:spcPct val="100000"/>
              </a:lnSpc>
              <a:spcBef>
                <a:spcPts val="600"/>
              </a:spcBef>
              <a:buNone/>
            </a:pPr>
            <a:r>
              <a:rPr lang="en-US" sz="1800" dirty="0">
                <a:solidFill>
                  <a:srgbClr val="403F41"/>
                </a:solidFill>
                <a:latin typeface="Dense" panose="02000000000000000000"/>
              </a:rPr>
              <a:t>Linda Burhansstipanov, MSPH, DrPH, </a:t>
            </a:r>
            <a:r>
              <a:rPr lang="en-US" sz="1800" b="0" dirty="0">
                <a:solidFill>
                  <a:srgbClr val="403F41"/>
                </a:solidFill>
                <a:latin typeface="Dense" panose="02000000000000000000"/>
              </a:rPr>
              <a:t>Native American Cancer Research Corporation</a:t>
            </a:r>
          </a:p>
          <a:p>
            <a:pPr marL="0" lvl="0" indent="0">
              <a:lnSpc>
                <a:spcPct val="100000"/>
              </a:lnSpc>
              <a:spcBef>
                <a:spcPts val="0"/>
              </a:spcBef>
              <a:buNone/>
            </a:pPr>
            <a:r>
              <a:rPr lang="en-US" sz="1800" dirty="0">
                <a:solidFill>
                  <a:srgbClr val="403F41"/>
                </a:solidFill>
                <a:latin typeface="Dense" panose="02000000000000000000"/>
              </a:rPr>
              <a:t>Elizabeth Calhoun, PhD, MEd, </a:t>
            </a:r>
            <a:r>
              <a:rPr lang="en-US" sz="1800" b="0" dirty="0">
                <a:solidFill>
                  <a:srgbClr val="403F41"/>
                </a:solidFill>
                <a:latin typeface="Dense" panose="02000000000000000000"/>
              </a:rPr>
              <a:t>University of Arizona</a:t>
            </a:r>
          </a:p>
          <a:p>
            <a:pPr marL="0" lvl="0" indent="0">
              <a:lnSpc>
                <a:spcPct val="100000"/>
              </a:lnSpc>
              <a:spcBef>
                <a:spcPts val="0"/>
              </a:spcBef>
              <a:buNone/>
            </a:pPr>
            <a:r>
              <a:rPr lang="en-US" sz="1800" dirty="0">
                <a:solidFill>
                  <a:srgbClr val="403F41"/>
                </a:solidFill>
                <a:latin typeface="Dense" panose="02000000000000000000"/>
              </a:rPr>
              <a:t>Linda Fleisher PhD, MPH, </a:t>
            </a:r>
            <a:r>
              <a:rPr lang="en-US" sz="1800" b="0" dirty="0">
                <a:solidFill>
                  <a:srgbClr val="403F41"/>
                </a:solidFill>
                <a:latin typeface="Dense" panose="02000000000000000000"/>
              </a:rPr>
              <a:t>Fox Chase Cancer Center </a:t>
            </a:r>
          </a:p>
          <a:p>
            <a:pPr marL="0" lvl="0" indent="0">
              <a:lnSpc>
                <a:spcPct val="100000"/>
              </a:lnSpc>
              <a:spcBef>
                <a:spcPts val="0"/>
              </a:spcBef>
              <a:buNone/>
            </a:pPr>
            <a:r>
              <a:rPr lang="en-US" sz="1800" dirty="0">
                <a:solidFill>
                  <a:srgbClr val="403F41"/>
                </a:solidFill>
                <a:latin typeface="Dense" panose="02000000000000000000"/>
              </a:rPr>
              <a:t>Elizabeth Franklin, Ph.D., MSW, </a:t>
            </a:r>
            <a:r>
              <a:rPr lang="en-US" sz="1800" b="0" dirty="0">
                <a:solidFill>
                  <a:srgbClr val="403F41"/>
                </a:solidFill>
                <a:latin typeface="Dense" panose="02000000000000000000"/>
              </a:rPr>
              <a:t>Cancer Support Community</a:t>
            </a:r>
          </a:p>
          <a:p>
            <a:pPr marL="0" lvl="0" indent="0">
              <a:lnSpc>
                <a:spcPct val="100000"/>
              </a:lnSpc>
              <a:spcBef>
                <a:spcPts val="0"/>
              </a:spcBef>
              <a:buNone/>
            </a:pPr>
            <a:r>
              <a:rPr lang="en-US" sz="1800" dirty="0">
                <a:solidFill>
                  <a:srgbClr val="403F41"/>
                </a:solidFill>
                <a:latin typeface="Dense" panose="02000000000000000000"/>
              </a:rPr>
              <a:t>Karen M. Freund, MD, MPH, </a:t>
            </a:r>
            <a:r>
              <a:rPr lang="en-US" sz="1800" b="0" dirty="0">
                <a:solidFill>
                  <a:srgbClr val="403F41"/>
                </a:solidFill>
                <a:latin typeface="Dense" panose="02000000000000000000"/>
              </a:rPr>
              <a:t>Tufts University School of Medicine</a:t>
            </a:r>
          </a:p>
          <a:p>
            <a:pPr marL="0" lvl="0" indent="0">
              <a:lnSpc>
                <a:spcPct val="100000"/>
              </a:lnSpc>
              <a:spcBef>
                <a:spcPts val="0"/>
              </a:spcBef>
              <a:buNone/>
            </a:pPr>
            <a:endParaRPr lang="en-US" sz="1600" dirty="0">
              <a:solidFill>
                <a:srgbClr val="403F41"/>
              </a:solidFill>
              <a:latin typeface="Dense" panose="02000000000000000000"/>
            </a:endParaRPr>
          </a:p>
          <a:p>
            <a:pPr marL="0" lvl="0" indent="0">
              <a:lnSpc>
                <a:spcPct val="100000"/>
              </a:lnSpc>
              <a:spcBef>
                <a:spcPts val="0"/>
              </a:spcBef>
              <a:buNone/>
            </a:pPr>
            <a:endParaRPr lang="en-US" sz="1600" dirty="0">
              <a:solidFill>
                <a:srgbClr val="403F41"/>
              </a:solidFill>
              <a:latin typeface="Dense" panose="02000000000000000000"/>
            </a:endParaRPr>
          </a:p>
          <a:p>
            <a:pPr marL="0" lvl="0" indent="0">
              <a:lnSpc>
                <a:spcPct val="100000"/>
              </a:lnSpc>
              <a:spcBef>
                <a:spcPts val="0"/>
              </a:spcBef>
              <a:buNone/>
            </a:pPr>
            <a:endParaRPr lang="en-US" sz="1600" dirty="0">
              <a:solidFill>
                <a:srgbClr val="403F41"/>
              </a:solidFill>
              <a:latin typeface="Dense" panose="02000000000000000000"/>
            </a:endParaRPr>
          </a:p>
          <a:p>
            <a:pPr marL="0" indent="0">
              <a:lnSpc>
                <a:spcPct val="100000"/>
              </a:lnSpc>
              <a:spcBef>
                <a:spcPts val="0"/>
              </a:spcBef>
              <a:buNone/>
            </a:pPr>
            <a:r>
              <a:rPr lang="en-US" sz="1800" dirty="0">
                <a:solidFill>
                  <a:srgbClr val="403F41"/>
                </a:solidFill>
                <a:latin typeface="Dense" panose="02000000000000000000"/>
              </a:rPr>
              <a:t>Sharon Gentry, RN, MSN, ONN-CG, AOCN, CBCN, CBEC, </a:t>
            </a:r>
            <a:r>
              <a:rPr lang="en-US" sz="1800" b="0" dirty="0">
                <a:solidFill>
                  <a:srgbClr val="403F41"/>
                </a:solidFill>
                <a:latin typeface="Dense" panose="02000000000000000000"/>
              </a:rPr>
              <a:t>Novant Health</a:t>
            </a:r>
          </a:p>
          <a:p>
            <a:pPr marL="0" lvl="0" indent="0">
              <a:lnSpc>
                <a:spcPct val="100000"/>
              </a:lnSpc>
              <a:spcBef>
                <a:spcPts val="0"/>
              </a:spcBef>
              <a:buNone/>
            </a:pPr>
            <a:r>
              <a:rPr lang="en-US" sz="1800" dirty="0">
                <a:solidFill>
                  <a:srgbClr val="403F41"/>
                </a:solidFill>
                <a:latin typeface="Dense" panose="02000000000000000000"/>
              </a:rPr>
              <a:t>Electra </a:t>
            </a:r>
            <a:r>
              <a:rPr lang="en-US" sz="1800" dirty="0" err="1">
                <a:solidFill>
                  <a:srgbClr val="403F41"/>
                </a:solidFill>
                <a:latin typeface="Dense" panose="02000000000000000000"/>
              </a:rPr>
              <a:t>Paskett</a:t>
            </a:r>
            <a:r>
              <a:rPr lang="en-US" sz="1800" dirty="0">
                <a:solidFill>
                  <a:srgbClr val="403F41"/>
                </a:solidFill>
                <a:latin typeface="Dense" panose="02000000000000000000"/>
              </a:rPr>
              <a:t>, Ph.D</a:t>
            </a:r>
            <a:r>
              <a:rPr lang="en-US" sz="1800" b="0" dirty="0">
                <a:solidFill>
                  <a:srgbClr val="403F41"/>
                </a:solidFill>
                <a:latin typeface="Dense" panose="02000000000000000000"/>
              </a:rPr>
              <a:t>., The Ohio State University</a:t>
            </a:r>
          </a:p>
          <a:p>
            <a:pPr marL="0" lvl="0" indent="0">
              <a:lnSpc>
                <a:spcPct val="100000"/>
              </a:lnSpc>
              <a:spcBef>
                <a:spcPts val="0"/>
              </a:spcBef>
              <a:buNone/>
            </a:pPr>
            <a:r>
              <a:rPr lang="en-US" sz="1800" dirty="0">
                <a:solidFill>
                  <a:srgbClr val="403F41"/>
                </a:solidFill>
                <a:latin typeface="Dense" panose="02000000000000000000"/>
              </a:rPr>
              <a:t>Steve Patierno, PhD,</a:t>
            </a:r>
            <a:r>
              <a:rPr lang="en-US" sz="1800" b="0" dirty="0">
                <a:solidFill>
                  <a:srgbClr val="403F41"/>
                </a:solidFill>
                <a:latin typeface="Dense" panose="02000000000000000000"/>
              </a:rPr>
              <a:t> Duke Cancer Institute</a:t>
            </a:r>
          </a:p>
          <a:p>
            <a:pPr marL="0" indent="0">
              <a:lnSpc>
                <a:spcPct val="100000"/>
              </a:lnSpc>
              <a:spcBef>
                <a:spcPts val="0"/>
              </a:spcBef>
              <a:buNone/>
            </a:pPr>
            <a:r>
              <a:rPr lang="en-US" sz="1800" dirty="0">
                <a:solidFill>
                  <a:srgbClr val="403F41"/>
                </a:solidFill>
                <a:latin typeface="Dense" panose="02000000000000000000"/>
              </a:rPr>
              <a:t>Angie Patterson BA, HON OPN-CG</a:t>
            </a:r>
            <a:endParaRPr lang="en-US" dirty="0"/>
          </a:p>
          <a:p>
            <a:pPr marL="0" lvl="0" indent="0">
              <a:lnSpc>
                <a:spcPct val="100000"/>
              </a:lnSpc>
              <a:spcBef>
                <a:spcPts val="0"/>
              </a:spcBef>
              <a:buNone/>
            </a:pPr>
            <a:r>
              <a:rPr lang="en-US" sz="1800" b="0" dirty="0">
                <a:solidFill>
                  <a:srgbClr val="403F41"/>
                </a:solidFill>
                <a:latin typeface="Dense" panose="02000000000000000000"/>
              </a:rPr>
              <a:t>Georgia Center for Oncology Research and Education</a:t>
            </a:r>
          </a:p>
          <a:p>
            <a:pPr marL="0" lvl="0" indent="0">
              <a:lnSpc>
                <a:spcPct val="100000"/>
              </a:lnSpc>
              <a:spcBef>
                <a:spcPts val="0"/>
              </a:spcBef>
              <a:buNone/>
            </a:pPr>
            <a:r>
              <a:rPr lang="en-US" sz="1800" dirty="0">
                <a:solidFill>
                  <a:srgbClr val="403F41"/>
                </a:solidFill>
                <a:latin typeface="Dense" panose="02000000000000000000"/>
              </a:rPr>
              <a:t>Elizabeth Rohan, PhD, MSW, LCSW, </a:t>
            </a:r>
            <a:r>
              <a:rPr lang="en-US" sz="1800" b="0" dirty="0">
                <a:solidFill>
                  <a:srgbClr val="403F41"/>
                </a:solidFill>
                <a:latin typeface="Dense" panose="02000000000000000000"/>
              </a:rPr>
              <a:t>Centers for Disease Control and Prevention</a:t>
            </a:r>
          </a:p>
          <a:p>
            <a:pPr marL="0" lvl="0" indent="0">
              <a:lnSpc>
                <a:spcPct val="100000"/>
              </a:lnSpc>
              <a:spcBef>
                <a:spcPts val="0"/>
              </a:spcBef>
              <a:buNone/>
            </a:pPr>
            <a:r>
              <a:rPr lang="en-US" sz="1800" dirty="0">
                <a:solidFill>
                  <a:srgbClr val="403F41"/>
                </a:solidFill>
                <a:latin typeface="Dense" panose="02000000000000000000"/>
              </a:rPr>
              <a:t>Patti Valverde, PhD, MPH, </a:t>
            </a:r>
            <a:r>
              <a:rPr lang="en-US" sz="1800" b="0" dirty="0">
                <a:solidFill>
                  <a:srgbClr val="403F41"/>
                </a:solidFill>
                <a:latin typeface="Dense" panose="02000000000000000000"/>
              </a:rPr>
              <a:t>Colorado School of Public Health</a:t>
            </a:r>
          </a:p>
          <a:p>
            <a:pPr marL="0" lvl="0" indent="0">
              <a:lnSpc>
                <a:spcPct val="100000"/>
              </a:lnSpc>
              <a:spcBef>
                <a:spcPts val="0"/>
              </a:spcBef>
              <a:buNone/>
            </a:pPr>
            <a:r>
              <a:rPr lang="en-US" sz="1800" dirty="0">
                <a:solidFill>
                  <a:srgbClr val="403F41"/>
                </a:solidFill>
                <a:latin typeface="Dense" panose="02000000000000000000"/>
              </a:rPr>
              <a:t>Dawn Wiatrek, Ph.D., Patrice Bowles, Nicole Erb</a:t>
            </a:r>
            <a:r>
              <a:rPr lang="en-US" sz="1800" b="0" dirty="0">
                <a:solidFill>
                  <a:srgbClr val="403F41"/>
                </a:solidFill>
                <a:latin typeface="Dense" panose="02000000000000000000"/>
              </a:rPr>
              <a:t>: American Cancer Society Support Team</a:t>
            </a:r>
          </a:p>
          <a:p>
            <a:pPr marL="0" lvl="0" indent="0">
              <a:lnSpc>
                <a:spcPct val="100000"/>
              </a:lnSpc>
              <a:spcBef>
                <a:spcPts val="0"/>
              </a:spcBef>
              <a:spcAft>
                <a:spcPts val="600"/>
              </a:spcAft>
              <a:buNone/>
            </a:pPr>
            <a:endParaRPr lang="en-US" sz="1600" b="0" dirty="0">
              <a:solidFill>
                <a:srgbClr val="403F41"/>
              </a:solidFill>
              <a:latin typeface="Source Sans Pro" panose="020B0503030403020204" pitchFamily="34" charset="0"/>
              <a:ea typeface="+mn-ea"/>
              <a:cs typeface="+mn-cs"/>
            </a:endParaRPr>
          </a:p>
          <a:p>
            <a:pPr marL="0" lvl="0" indent="0">
              <a:lnSpc>
                <a:spcPct val="100000"/>
              </a:lnSpc>
              <a:spcBef>
                <a:spcPts val="0"/>
              </a:spcBef>
              <a:spcAft>
                <a:spcPts val="600"/>
              </a:spcAft>
              <a:buNone/>
            </a:pPr>
            <a:endParaRPr lang="en-US" sz="1600" b="0" dirty="0">
              <a:solidFill>
                <a:srgbClr val="403F41"/>
              </a:solidFill>
              <a:latin typeface="Source Sans Pro" panose="020B0503030403020204" pitchFamily="34" charset="0"/>
              <a:ea typeface="+mn-ea"/>
              <a:cs typeface="+mn-cs"/>
            </a:endParaRPr>
          </a:p>
          <a:p>
            <a:pPr marL="0" lvl="0" indent="0">
              <a:lnSpc>
                <a:spcPct val="100000"/>
              </a:lnSpc>
              <a:spcBef>
                <a:spcPts val="0"/>
              </a:spcBef>
              <a:spcAft>
                <a:spcPts val="600"/>
              </a:spcAft>
              <a:buNone/>
            </a:pPr>
            <a:br>
              <a:rPr lang="en-US" sz="1600" dirty="0">
                <a:solidFill>
                  <a:srgbClr val="403F41"/>
                </a:solidFill>
                <a:latin typeface="Source Sans Pro" panose="020B0503030403020204" pitchFamily="34" charset="0"/>
                <a:ea typeface="+mn-ea"/>
                <a:cs typeface="+mn-cs"/>
              </a:rPr>
            </a:br>
            <a:endParaRPr lang="en-US" sz="2000" dirty="0"/>
          </a:p>
        </p:txBody>
      </p:sp>
      <p:sp>
        <p:nvSpPr>
          <p:cNvPr id="5" name="Slide Number Placeholder 13">
            <a:extLst>
              <a:ext uri="{FF2B5EF4-FFF2-40B4-BE49-F238E27FC236}">
                <a16:creationId xmlns:a16="http://schemas.microsoft.com/office/drawing/2014/main" id="{B635B97E-6BB4-1840-BF93-1D47D2F3AD6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9</a:t>
            </a:fld>
            <a:r>
              <a:rPr lang="en-US" dirty="0"/>
              <a:t> / 2020 NNRT Program</a:t>
            </a:r>
          </a:p>
        </p:txBody>
      </p:sp>
    </p:spTree>
    <p:extLst>
      <p:ext uri="{BB962C8B-B14F-4D97-AF65-F5344CB8AC3E}">
        <p14:creationId xmlns:p14="http://schemas.microsoft.com/office/powerpoint/2010/main" val="3114774501"/>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15EA26267C054996FED68FBCDB6828" ma:contentTypeVersion="13" ma:contentTypeDescription="Create a new document." ma:contentTypeScope="" ma:versionID="1d182cb1dd827af40fc436651b27fba1">
  <xsd:schema xmlns:xsd="http://www.w3.org/2001/XMLSchema" xmlns:xs="http://www.w3.org/2001/XMLSchema" xmlns:p="http://schemas.microsoft.com/office/2006/metadata/properties" xmlns:ns3="e0334f01-7508-403e-a84b-b8a276c8caac" xmlns:ns4="b741a38b-5358-4902-b22b-c9aaf56bd821" targetNamespace="http://schemas.microsoft.com/office/2006/metadata/properties" ma:root="true" ma:fieldsID="5b612be79fdf450c0a26b4732befc08d" ns3:_="" ns4:_="">
    <xsd:import namespace="e0334f01-7508-403e-a84b-b8a276c8caac"/>
    <xsd:import namespace="b741a38b-5358-4902-b22b-c9aaf56bd8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334f01-7508-403e-a84b-b8a276c8ca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41a38b-5358-4902-b22b-c9aaf56bd8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CEE436-357F-4DE1-9FBD-84BFDAA66B7C}">
  <ds:schemaRefs>
    <ds:schemaRef ds:uri="http://schemas.microsoft.com/sharepoint/v3/contenttype/forms"/>
  </ds:schemaRefs>
</ds:datastoreItem>
</file>

<file path=customXml/itemProps2.xml><?xml version="1.0" encoding="utf-8"?>
<ds:datastoreItem xmlns:ds="http://schemas.openxmlformats.org/officeDocument/2006/customXml" ds:itemID="{0568E3A0-735A-42DF-A9CD-EA1A561A9704}">
  <ds:schemaRefs>
    <ds:schemaRef ds:uri="b741a38b-5358-4902-b22b-c9aaf56bd82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0334f01-7508-403e-a84b-b8a276c8caac"/>
    <ds:schemaRef ds:uri="http://www.w3.org/XML/1998/namespace"/>
    <ds:schemaRef ds:uri="http://purl.org/dc/dcmitype/"/>
  </ds:schemaRefs>
</ds:datastoreItem>
</file>

<file path=customXml/itemProps3.xml><?xml version="1.0" encoding="utf-8"?>
<ds:datastoreItem xmlns:ds="http://schemas.openxmlformats.org/officeDocument/2006/customXml" ds:itemID="{CDD0211D-D548-4C1F-89AB-0C66B43975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334f01-7508-403e-a84b-b8a276c8caac"/>
    <ds:schemaRef ds:uri="b741a38b-5358-4902-b22b-c9aaf56bd8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2837</TotalTime>
  <Words>2710</Words>
  <Application>Microsoft Office PowerPoint</Application>
  <PresentationFormat>Widescreen</PresentationFormat>
  <Paragraphs>356</Paragraphs>
  <Slides>53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Dense</vt:lpstr>
      <vt:lpstr>Source Sans Pro</vt:lpstr>
      <vt:lpstr>Source Sans Pro Light</vt:lpstr>
      <vt:lpstr>Source Sans Pro SemiBold</vt:lpstr>
      <vt:lpstr>Source Sans Pro SemiBold</vt:lpstr>
      <vt:lpstr>Wingdings</vt:lpstr>
      <vt:lpstr>1_Office Theme</vt:lpstr>
      <vt:lpstr>PowerPoint Presentation</vt:lpstr>
      <vt:lpstr>Zoom Best Practices</vt:lpstr>
      <vt:lpstr>Thank you to our NNRT sponsors</vt:lpstr>
      <vt:lpstr>Orientation Objectives &amp;  Agenda </vt:lpstr>
      <vt:lpstr>History &amp; Foundations</vt:lpstr>
      <vt:lpstr>Core Principles</vt:lpstr>
      <vt:lpstr>Who we are……..</vt:lpstr>
      <vt:lpstr>Structure</vt:lpstr>
      <vt:lpstr>2020-2021 Steering Committee  &amp; Leadership</vt:lpstr>
      <vt:lpstr>Member Organizations</vt:lpstr>
      <vt:lpstr>Task Groups</vt:lpstr>
      <vt:lpstr>Evidence Based Promising Practices                                        Task Group: Accomplishments &amp; Updates</vt:lpstr>
      <vt:lpstr>Evidence Based Promising Practices                                         Task Group: Accomplishments &amp; Updates</vt:lpstr>
      <vt:lpstr>Evidence Based Promising Practices                                    Task Group:  2021 Goals</vt:lpstr>
      <vt:lpstr>Policy Task Group:  Background &amp; Purpose              </vt:lpstr>
      <vt:lpstr>Policy Task Group:                    Accomplishments &amp; 2021 Goals</vt:lpstr>
      <vt:lpstr>Workforce Development Task Group                                            Accomplishments and Updates</vt:lpstr>
      <vt:lpstr>PowerPoint Presentation</vt:lpstr>
      <vt:lpstr>Workforce Development Task Group:                                    2021 Goals</vt:lpstr>
      <vt:lpstr>Orientation Wrap Up:                                              Join Us  </vt:lpstr>
      <vt:lpstr>PowerPoint Presentation</vt:lpstr>
      <vt:lpstr>PowerPoint Presentation</vt:lpstr>
      <vt:lpstr>Agenda </vt:lpstr>
      <vt:lpstr>Zoom Best Practices</vt:lpstr>
      <vt:lpstr>Welcome &amp; Introduction</vt:lpstr>
      <vt:lpstr>Special thanks to our NNRT sponsors</vt:lpstr>
      <vt:lpstr>Navigation in 2020:   A New Perspective</vt:lpstr>
      <vt:lpstr>Breakout 1:  Meet Your  Table Group</vt:lpstr>
      <vt:lpstr>Navigation in 2020:  Finding Opportunity in Crisis</vt:lpstr>
      <vt:lpstr>Finding Opportunity in Crisis: Navigator Panel</vt:lpstr>
      <vt:lpstr>Finding Opportunity in Crisis: Navigator Panel Speakers</vt:lpstr>
      <vt:lpstr>Clinical navigation for patients experiencing dual crises and travel restrictions</vt:lpstr>
      <vt:lpstr>PowerPoint Presentation</vt:lpstr>
      <vt:lpstr>Starting a food bank and responding to social determinants of health issues</vt:lpstr>
      <vt:lpstr>PowerPoint Presentation</vt:lpstr>
      <vt:lpstr>Restructuring navigation roles &amp; responsibilities, streamlining integrative supportive services and the importance of community partnerships</vt:lpstr>
      <vt:lpstr>PowerPoint Presentation</vt:lpstr>
      <vt:lpstr>PowerPoint Presentation</vt:lpstr>
      <vt:lpstr>PowerPoint Presentation</vt:lpstr>
      <vt:lpstr>PowerPoint Presentation</vt:lpstr>
      <vt:lpstr>PowerPoint Presentation</vt:lpstr>
      <vt:lpstr>PowerPoint Presentation</vt:lpstr>
      <vt:lpstr>Breakout 2:   Our 2020 Experiences</vt:lpstr>
      <vt:lpstr>5 Minute Break</vt:lpstr>
      <vt:lpstr>Keynote Presentation</vt:lpstr>
      <vt:lpstr>Navigation &amp; Health Equity</vt:lpstr>
      <vt:lpstr>Breakout 3:  Applications</vt:lpstr>
      <vt:lpstr>Wrap up: Membership Overview &amp; Next Steps</vt:lpstr>
      <vt:lpstr>2021 Goal: Raising our Relevance                                              with our Membership</vt:lpstr>
      <vt:lpstr>Who we are……..</vt:lpstr>
      <vt:lpstr>Working Together: Next Steps</vt:lpstr>
      <vt:lpstr>Orientation Wrap Up:                                              Join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Wiatrek</dc:creator>
  <cp:lastModifiedBy>Kristen Wehling</cp:lastModifiedBy>
  <cp:revision>45</cp:revision>
  <dcterms:created xsi:type="dcterms:W3CDTF">2020-09-24T19:01:17Z</dcterms:created>
  <dcterms:modified xsi:type="dcterms:W3CDTF">2020-09-29T16:40:46Z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0x010100FB15EA26267C054996FED68FBCDB6828</vt:lpwstr>
  </property>
</Properties>
</file>