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xml" ContentType="application/vnd.openxmlformats-officedocument.presentationml.tags+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41" r:id="rId4"/>
    <p:sldMasterId id="2147483935" r:id="rId5"/>
    <p:sldMasterId id="2147483938" r:id="rId6"/>
  </p:sldMasterIdLst>
  <p:notesMasterIdLst>
    <p:notesMasterId r:id="rId58"/>
  </p:notesMasterIdLst>
  <p:handoutMasterIdLst>
    <p:handoutMasterId r:id="rId59"/>
  </p:handoutMasterIdLst>
  <p:sldIdLst>
    <p:sldId id="376" r:id="rId7"/>
    <p:sldId id="408" r:id="rId8"/>
    <p:sldId id="334" r:id="rId9"/>
    <p:sldId id="370" r:id="rId10"/>
    <p:sldId id="404" r:id="rId11"/>
    <p:sldId id="434" r:id="rId12"/>
    <p:sldId id="463" r:id="rId13"/>
    <p:sldId id="344" r:id="rId14"/>
    <p:sldId id="259" r:id="rId15"/>
    <p:sldId id="265" r:id="rId16"/>
    <p:sldId id="272" r:id="rId17"/>
    <p:sldId id="262" r:id="rId18"/>
    <p:sldId id="279" r:id="rId19"/>
    <p:sldId id="277" r:id="rId20"/>
    <p:sldId id="269" r:id="rId21"/>
    <p:sldId id="436" r:id="rId22"/>
    <p:sldId id="487" r:id="rId23"/>
    <p:sldId id="488" r:id="rId24"/>
    <p:sldId id="489" r:id="rId25"/>
    <p:sldId id="486" r:id="rId26"/>
    <p:sldId id="465" r:id="rId27"/>
    <p:sldId id="352" r:id="rId28"/>
    <p:sldId id="483" r:id="rId29"/>
    <p:sldId id="470" r:id="rId30"/>
    <p:sldId id="471" r:id="rId31"/>
    <p:sldId id="472" r:id="rId32"/>
    <p:sldId id="473" r:id="rId33"/>
    <p:sldId id="474" r:id="rId34"/>
    <p:sldId id="446" r:id="rId35"/>
    <p:sldId id="475" r:id="rId36"/>
    <p:sldId id="466" r:id="rId37"/>
    <p:sldId id="467" r:id="rId38"/>
    <p:sldId id="448" r:id="rId39"/>
    <p:sldId id="469" r:id="rId40"/>
    <p:sldId id="449" r:id="rId41"/>
    <p:sldId id="476" r:id="rId42"/>
    <p:sldId id="477" r:id="rId43"/>
    <p:sldId id="456" r:id="rId44"/>
    <p:sldId id="478" r:id="rId45"/>
    <p:sldId id="457" r:id="rId46"/>
    <p:sldId id="458" r:id="rId47"/>
    <p:sldId id="438" r:id="rId48"/>
    <p:sldId id="459" r:id="rId49"/>
    <p:sldId id="480" r:id="rId50"/>
    <p:sldId id="481" r:id="rId51"/>
    <p:sldId id="482" r:id="rId52"/>
    <p:sldId id="420" r:id="rId53"/>
    <p:sldId id="461" r:id="rId54"/>
    <p:sldId id="464" r:id="rId55"/>
    <p:sldId id="462" r:id="rId56"/>
    <p:sldId id="345"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wn Wiatrek" initials="DW" lastIdx="1" clrIdx="0">
    <p:extLst>
      <p:ext uri="{19B8F6BF-5375-455C-9EA6-DF929625EA0E}">
        <p15:presenceInfo xmlns:p15="http://schemas.microsoft.com/office/powerpoint/2012/main" userId="S-1-5-21-3356679752-1967899092-2649109157-45115" providerId="AD"/>
      </p:ext>
    </p:extLst>
  </p:cmAuthor>
  <p:cmAuthor id="2" name="Dawn Wiatrek" initials="DW [2]" lastIdx="1" clrIdx="1">
    <p:extLst>
      <p:ext uri="{19B8F6BF-5375-455C-9EA6-DF929625EA0E}">
        <p15:presenceInfo xmlns:p15="http://schemas.microsoft.com/office/powerpoint/2012/main" userId="S::Dawn.Wiatrek@cancer.org::92cd671a-0e48-44db-96f9-b30a26030fc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FDFE"/>
    <a:srgbClr val="DBFBFD"/>
    <a:srgbClr val="9EE1EA"/>
    <a:srgbClr val="44B8C4"/>
    <a:srgbClr val="13BDC6"/>
    <a:srgbClr val="403F41"/>
    <a:srgbClr val="1D345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302" autoAdjust="0"/>
    <p:restoredTop sz="96070" autoAdjust="0"/>
  </p:normalViewPr>
  <p:slideViewPr>
    <p:cSldViewPr snapToGrid="0" snapToObjects="1">
      <p:cViewPr varScale="1">
        <p:scale>
          <a:sx n="64" d="100"/>
          <a:sy n="64" d="100"/>
        </p:scale>
        <p:origin x="360" y="40"/>
      </p:cViewPr>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48" d="100"/>
          <a:sy n="48" d="100"/>
        </p:scale>
        <p:origin x="1828" y="5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b="1" dirty="0"/>
              <a:t>Evidence Based Promising Practices                       Task Group                                                                        23 Active Members</a:t>
            </a: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spPr>
            <a:ln>
              <a:solidFill>
                <a:sysClr val="windowText" lastClr="000000">
                  <a:lumMod val="25000"/>
                  <a:lumOff val="75000"/>
                </a:sysClr>
              </a:solidFill>
            </a:ln>
          </c:spPr>
          <c:dPt>
            <c:idx val="0"/>
            <c:bubble3D val="0"/>
            <c:spPr>
              <a:solidFill>
                <a:schemeClr val="accent1"/>
              </a:solidFill>
              <a:ln w="19050">
                <a:solidFill>
                  <a:sysClr val="windowText" lastClr="000000">
                    <a:lumMod val="25000"/>
                    <a:lumOff val="75000"/>
                  </a:sysClr>
                </a:solidFill>
              </a:ln>
              <a:effectLst/>
            </c:spPr>
            <c:extLst>
              <c:ext xmlns:c16="http://schemas.microsoft.com/office/drawing/2014/chart" uri="{C3380CC4-5D6E-409C-BE32-E72D297353CC}">
                <c16:uniqueId val="{00000001-11B2-48F5-B020-6C0C1B51306A}"/>
              </c:ext>
            </c:extLst>
          </c:dPt>
          <c:dPt>
            <c:idx val="1"/>
            <c:bubble3D val="0"/>
            <c:spPr>
              <a:solidFill>
                <a:schemeClr val="accent2"/>
              </a:solidFill>
              <a:ln w="19050">
                <a:solidFill>
                  <a:sysClr val="windowText" lastClr="000000">
                    <a:lumMod val="25000"/>
                    <a:lumOff val="75000"/>
                  </a:sysClr>
                </a:solidFill>
              </a:ln>
              <a:effectLst/>
            </c:spPr>
            <c:extLst>
              <c:ext xmlns:c16="http://schemas.microsoft.com/office/drawing/2014/chart" uri="{C3380CC4-5D6E-409C-BE32-E72D297353CC}">
                <c16:uniqueId val="{00000003-11B2-48F5-B020-6C0C1B51306A}"/>
              </c:ext>
            </c:extLst>
          </c:dPt>
          <c:dPt>
            <c:idx val="2"/>
            <c:bubble3D val="0"/>
            <c:spPr>
              <a:solidFill>
                <a:schemeClr val="accent3"/>
              </a:solidFill>
              <a:ln w="19050">
                <a:solidFill>
                  <a:sysClr val="windowText" lastClr="000000">
                    <a:lumMod val="25000"/>
                    <a:lumOff val="75000"/>
                  </a:sysClr>
                </a:solidFill>
              </a:ln>
              <a:effectLst/>
            </c:spPr>
            <c:extLst>
              <c:ext xmlns:c16="http://schemas.microsoft.com/office/drawing/2014/chart" uri="{C3380CC4-5D6E-409C-BE32-E72D297353CC}">
                <c16:uniqueId val="{00000005-11B2-48F5-B020-6C0C1B51306A}"/>
              </c:ext>
            </c:extLst>
          </c:dPt>
          <c:dPt>
            <c:idx val="3"/>
            <c:bubble3D val="0"/>
            <c:spPr>
              <a:solidFill>
                <a:schemeClr val="accent4"/>
              </a:solidFill>
              <a:ln w="19050">
                <a:solidFill>
                  <a:sysClr val="windowText" lastClr="000000">
                    <a:lumMod val="25000"/>
                    <a:lumOff val="75000"/>
                  </a:sysClr>
                </a:solidFill>
              </a:ln>
              <a:effectLst/>
            </c:spPr>
            <c:extLst>
              <c:ext xmlns:c16="http://schemas.microsoft.com/office/drawing/2014/chart" uri="{C3380CC4-5D6E-409C-BE32-E72D297353CC}">
                <c16:uniqueId val="{00000007-11B2-48F5-B020-6C0C1B51306A}"/>
              </c:ext>
            </c:extLst>
          </c:dPt>
          <c:dPt>
            <c:idx val="4"/>
            <c:bubble3D val="0"/>
            <c:spPr>
              <a:solidFill>
                <a:schemeClr val="accent5"/>
              </a:solidFill>
              <a:ln w="19050">
                <a:solidFill>
                  <a:sysClr val="windowText" lastClr="000000">
                    <a:lumMod val="25000"/>
                    <a:lumOff val="75000"/>
                  </a:sysClr>
                </a:solidFill>
              </a:ln>
              <a:effectLst/>
            </c:spPr>
            <c:extLst>
              <c:ext xmlns:c16="http://schemas.microsoft.com/office/drawing/2014/chart" uri="{C3380CC4-5D6E-409C-BE32-E72D297353CC}">
                <c16:uniqueId val="{00000009-11B2-48F5-B020-6C0C1B51306A}"/>
              </c:ext>
            </c:extLst>
          </c:dPt>
          <c:dLbls>
            <c:dLbl>
              <c:idx val="0"/>
              <c:layout>
                <c:manualLayout>
                  <c:x val="8.7824332893408477E-2"/>
                  <c:y val="-8.3160083160083165E-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11B2-48F5-B020-6C0C1B51306A}"/>
                </c:ext>
              </c:extLst>
            </c:dLbl>
            <c:dLbl>
              <c:idx val="1"/>
              <c:layout>
                <c:manualLayout>
                  <c:x val="6.38722421042969E-2"/>
                  <c:y val="-3.7422037422037577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11B2-48F5-B020-6C0C1B51306A}"/>
                </c:ext>
              </c:extLst>
            </c:dLbl>
            <c:dLbl>
              <c:idx val="2"/>
              <c:layout>
                <c:manualLayout>
                  <c:x val="-6.6533585525309386E-2"/>
                  <c:y val="-1.2474012474012626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11B2-48F5-B020-6C0C1B51306A}"/>
                </c:ext>
              </c:extLst>
            </c:dLbl>
            <c:dLbl>
              <c:idx val="3"/>
              <c:layout>
                <c:manualLayout>
                  <c:x val="-7.7178959209358883E-2"/>
                  <c:y val="7.30643959147695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11B2-48F5-B020-6C0C1B51306A}"/>
                </c:ext>
              </c:extLst>
            </c:dLbl>
            <c:dLbl>
              <c:idx val="4"/>
              <c:layout>
                <c:manualLayout>
                  <c:x val="-0.15968060526074251"/>
                  <c:y val="3.1779719682670043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11B2-48F5-B020-6C0C1B51306A}"/>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6576" tIns="18288" rIns="36576" bIns="18288" anchor="ctr" anchorCtr="1">
                <a:spAutoFit/>
              </a:bodyPr>
              <a:lstStyle/>
              <a:p>
                <a:pPr>
                  <a:defRPr sz="1200" b="1" i="0" u="none" strike="noStrike" kern="1200" baseline="0">
                    <a:solidFill>
                      <a:schemeClr val="dk1">
                        <a:lumMod val="65000"/>
                        <a:lumOff val="35000"/>
                      </a:schemeClr>
                    </a:solidFill>
                    <a:latin typeface="+mn-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'Ev Based Task Group'!$G$23:$G$27</c:f>
              <c:strCache>
                <c:ptCount val="5"/>
                <c:pt idx="0">
                  <c:v>Academia</c:v>
                </c:pt>
                <c:pt idx="1">
                  <c:v>Health System/Cancer Center</c:v>
                </c:pt>
                <c:pt idx="2">
                  <c:v>Nav/Cancer Nonprofit or Prof Org</c:v>
                </c:pt>
                <c:pt idx="3">
                  <c:v>Other Nonprofit/Prof Org</c:v>
                </c:pt>
                <c:pt idx="4">
                  <c:v>Private Industry</c:v>
                </c:pt>
              </c:strCache>
            </c:strRef>
          </c:cat>
          <c:val>
            <c:numRef>
              <c:f>'Ev Based Task Group'!$H$23:$H$27</c:f>
              <c:numCache>
                <c:formatCode>General</c:formatCode>
                <c:ptCount val="5"/>
                <c:pt idx="0">
                  <c:v>4</c:v>
                </c:pt>
                <c:pt idx="1">
                  <c:v>8</c:v>
                </c:pt>
                <c:pt idx="2">
                  <c:v>4</c:v>
                </c:pt>
                <c:pt idx="3">
                  <c:v>4</c:v>
                </c:pt>
                <c:pt idx="4">
                  <c:v>2</c:v>
                </c:pt>
              </c:numCache>
            </c:numRef>
          </c:val>
          <c:extLst>
            <c:ext xmlns:c16="http://schemas.microsoft.com/office/drawing/2014/chart" uri="{C3380CC4-5D6E-409C-BE32-E72D297353CC}">
              <c16:uniqueId val="{0000000A-11B2-48F5-B020-6C0C1B51306A}"/>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b="1" dirty="0"/>
              <a:t>Workforce</a:t>
            </a:r>
            <a:r>
              <a:rPr lang="en-US" sz="1800" b="1" baseline="0" dirty="0"/>
              <a:t> Development Task Group</a:t>
            </a:r>
          </a:p>
          <a:p>
            <a:pPr>
              <a:defRPr sz="1800"/>
            </a:pPr>
            <a:r>
              <a:rPr lang="en-US" sz="1800" b="1" baseline="0" dirty="0"/>
              <a:t>24 Members</a:t>
            </a:r>
            <a:endParaRPr lang="en-US" sz="1800" b="1" dirty="0"/>
          </a:p>
        </c:rich>
      </c:tx>
      <c:layout>
        <c:manualLayout>
          <c:xMode val="edge"/>
          <c:yMode val="edge"/>
          <c:x val="0.18513189379301173"/>
          <c:y val="0"/>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spPr>
            <a:ln>
              <a:solidFill>
                <a:srgbClr val="66FFFF"/>
              </a:solidFill>
            </a:ln>
          </c:spPr>
          <c:explosion val="2"/>
          <c:dPt>
            <c:idx val="0"/>
            <c:bubble3D val="0"/>
            <c:spPr>
              <a:solidFill>
                <a:schemeClr val="accent1"/>
              </a:solidFill>
              <a:ln w="19050">
                <a:solidFill>
                  <a:srgbClr val="66FFFF"/>
                </a:solidFill>
              </a:ln>
              <a:effectLst/>
            </c:spPr>
            <c:extLst>
              <c:ext xmlns:c16="http://schemas.microsoft.com/office/drawing/2014/chart" uri="{C3380CC4-5D6E-409C-BE32-E72D297353CC}">
                <c16:uniqueId val="{00000001-6CB5-4032-B7FB-5AE2F17CB416}"/>
              </c:ext>
            </c:extLst>
          </c:dPt>
          <c:dPt>
            <c:idx val="1"/>
            <c:bubble3D val="0"/>
            <c:spPr>
              <a:solidFill>
                <a:schemeClr val="accent2"/>
              </a:solidFill>
              <a:ln w="19050">
                <a:solidFill>
                  <a:srgbClr val="66FFFF"/>
                </a:solidFill>
              </a:ln>
              <a:effectLst/>
            </c:spPr>
            <c:extLst>
              <c:ext xmlns:c16="http://schemas.microsoft.com/office/drawing/2014/chart" uri="{C3380CC4-5D6E-409C-BE32-E72D297353CC}">
                <c16:uniqueId val="{00000003-6CB5-4032-B7FB-5AE2F17CB416}"/>
              </c:ext>
            </c:extLst>
          </c:dPt>
          <c:dPt>
            <c:idx val="2"/>
            <c:bubble3D val="0"/>
            <c:spPr>
              <a:solidFill>
                <a:schemeClr val="accent3"/>
              </a:solidFill>
              <a:ln w="19050">
                <a:solidFill>
                  <a:srgbClr val="66FFFF"/>
                </a:solidFill>
              </a:ln>
              <a:effectLst/>
            </c:spPr>
            <c:extLst>
              <c:ext xmlns:c16="http://schemas.microsoft.com/office/drawing/2014/chart" uri="{C3380CC4-5D6E-409C-BE32-E72D297353CC}">
                <c16:uniqueId val="{00000005-6CB5-4032-B7FB-5AE2F17CB416}"/>
              </c:ext>
            </c:extLst>
          </c:dPt>
          <c:dPt>
            <c:idx val="3"/>
            <c:bubble3D val="0"/>
            <c:spPr>
              <a:solidFill>
                <a:schemeClr val="accent4"/>
              </a:solidFill>
              <a:ln w="19050">
                <a:solidFill>
                  <a:srgbClr val="66FFFF"/>
                </a:solidFill>
              </a:ln>
              <a:effectLst/>
            </c:spPr>
            <c:extLst>
              <c:ext xmlns:c16="http://schemas.microsoft.com/office/drawing/2014/chart" uri="{C3380CC4-5D6E-409C-BE32-E72D297353CC}">
                <c16:uniqueId val="{00000007-6CB5-4032-B7FB-5AE2F17CB416}"/>
              </c:ext>
            </c:extLst>
          </c:dPt>
          <c:dPt>
            <c:idx val="4"/>
            <c:bubble3D val="0"/>
            <c:spPr>
              <a:solidFill>
                <a:schemeClr val="accent5"/>
              </a:solidFill>
              <a:ln w="19050">
                <a:solidFill>
                  <a:srgbClr val="66FFFF"/>
                </a:solidFill>
              </a:ln>
              <a:effectLst/>
            </c:spPr>
            <c:extLst>
              <c:ext xmlns:c16="http://schemas.microsoft.com/office/drawing/2014/chart" uri="{C3380CC4-5D6E-409C-BE32-E72D297353CC}">
                <c16:uniqueId val="{00000009-6CB5-4032-B7FB-5AE2F17CB416}"/>
              </c:ext>
            </c:extLst>
          </c:dPt>
          <c:dLbls>
            <c:dLbl>
              <c:idx val="0"/>
              <c:layout>
                <c:manualLayout>
                  <c:x val="0.13333333333333333"/>
                  <c:y val="-4.6296296296296294E-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6CB5-4032-B7FB-5AE2F17CB416}"/>
                </c:ext>
              </c:extLst>
            </c:dLbl>
            <c:dLbl>
              <c:idx val="1"/>
              <c:layout>
                <c:manualLayout>
                  <c:x val="7.2222222222222118E-2"/>
                  <c:y val="-4.6296296296296719E-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6CB5-4032-B7FB-5AE2F17CB416}"/>
                </c:ext>
              </c:extLst>
            </c:dLbl>
            <c:dLbl>
              <c:idx val="2"/>
              <c:layout>
                <c:manualLayout>
                  <c:x val="0.21111111111111111"/>
                  <c:y val="0"/>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6CB5-4032-B7FB-5AE2F17CB416}"/>
                </c:ext>
              </c:extLst>
            </c:dLbl>
            <c:dLbl>
              <c:idx val="3"/>
              <c:layout>
                <c:manualLayout>
                  <c:x val="-5.8333333333333334E-2"/>
                  <c:y val="2.7777777777777776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6CB5-4032-B7FB-5AE2F17CB416}"/>
                </c:ext>
              </c:extLst>
            </c:dLbl>
            <c:dLbl>
              <c:idx val="4"/>
              <c:layout>
                <c:manualLayout>
                  <c:x val="-0.16875437418233935"/>
                  <c:y val="1.4842965494280306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6CB5-4032-B7FB-5AE2F17CB416}"/>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1200" b="1" i="0" u="none" strike="noStrike" kern="1200" baseline="0">
                    <a:solidFill>
                      <a:schemeClr val="dk1">
                        <a:lumMod val="65000"/>
                        <a:lumOff val="35000"/>
                      </a:schemeClr>
                    </a:solidFill>
                    <a:latin typeface="+mn-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'WF Task Group'!$G$26:$G$30</c:f>
              <c:strCache>
                <c:ptCount val="5"/>
                <c:pt idx="0">
                  <c:v>Academia</c:v>
                </c:pt>
                <c:pt idx="1">
                  <c:v>Health System/Cancer Center</c:v>
                </c:pt>
                <c:pt idx="2">
                  <c:v>Nav/Cancer Nonprofit or Prof Org</c:v>
                </c:pt>
                <c:pt idx="3">
                  <c:v>Other Nonprofit/Prof Org</c:v>
                </c:pt>
                <c:pt idx="4">
                  <c:v>Private Industry</c:v>
                </c:pt>
              </c:strCache>
            </c:strRef>
          </c:cat>
          <c:val>
            <c:numRef>
              <c:f>'WF Task Group'!$H$26:$H$30</c:f>
              <c:numCache>
                <c:formatCode>General</c:formatCode>
                <c:ptCount val="5"/>
                <c:pt idx="0">
                  <c:v>2</c:v>
                </c:pt>
                <c:pt idx="1">
                  <c:v>5</c:v>
                </c:pt>
                <c:pt idx="2">
                  <c:v>10</c:v>
                </c:pt>
                <c:pt idx="3">
                  <c:v>5</c:v>
                </c:pt>
                <c:pt idx="4">
                  <c:v>2</c:v>
                </c:pt>
              </c:numCache>
            </c:numRef>
          </c:val>
          <c:extLst>
            <c:ext xmlns:c16="http://schemas.microsoft.com/office/drawing/2014/chart" uri="{C3380CC4-5D6E-409C-BE32-E72D297353CC}">
              <c16:uniqueId val="{0000000A-6CB5-4032-B7FB-5AE2F17CB416}"/>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r>
              <a:rPr lang="en-US" sz="2000" b="1"/>
              <a:t>Policy Task Group</a:t>
            </a:r>
          </a:p>
          <a:p>
            <a:pPr>
              <a:defRPr sz="2000" b="1"/>
            </a:pPr>
            <a:r>
              <a:rPr lang="en-US" sz="2000" b="1"/>
              <a:t>19 Active Members</a:t>
            </a:r>
          </a:p>
        </c:rich>
      </c:tx>
      <c:overlay val="0"/>
      <c:spPr>
        <a:noFill/>
        <a:ln>
          <a:noFill/>
        </a:ln>
        <a:effectLst/>
      </c:spPr>
      <c:txPr>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FE0-4547-A0F1-70A86660EAD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7FE0-4547-A0F1-70A86660EADB}"/>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7FE0-4547-A0F1-70A86660EADB}"/>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7FE0-4547-A0F1-70A86660EADB}"/>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7FE0-4547-A0F1-70A86660EADB}"/>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7FE0-4547-A0F1-70A86660EADB}"/>
              </c:ext>
            </c:extLst>
          </c:dPt>
          <c:dLbls>
            <c:dLbl>
              <c:idx val="0"/>
              <c:layout>
                <c:manualLayout>
                  <c:x val="6.6666666666666666E-2"/>
                  <c:y val="-1.8518518518518517E-2"/>
                </c:manualLayout>
              </c:layout>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6576" tIns="18288" rIns="36576" bIns="18288" anchor="ctr" anchorCtr="1">
                  <a:spAutoFit/>
                </a:bodyPr>
                <a:lstStyle/>
                <a:p>
                  <a:pPr>
                    <a:defRPr sz="1100" b="1" i="0" u="none" strike="noStrike" kern="1200" baseline="0">
                      <a:solidFill>
                        <a:schemeClr val="dk1">
                          <a:lumMod val="65000"/>
                          <a:lumOff val="3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1-7FE0-4547-A0F1-70A86660EADB}"/>
                </c:ext>
              </c:extLst>
            </c:dLbl>
            <c:dLbl>
              <c:idx val="1"/>
              <c:layout>
                <c:manualLayout>
                  <c:x val="6.9444444444444337E-2"/>
                  <c:y val="4.6296296296295444E-3"/>
                </c:manualLayout>
              </c:layout>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6576" tIns="18288" rIns="36576" bIns="18288" anchor="ctr" anchorCtr="1">
                  <a:spAutoFit/>
                </a:bodyPr>
                <a:lstStyle/>
                <a:p>
                  <a:pPr>
                    <a:defRPr sz="1100" b="1" i="0" u="none" strike="noStrike" kern="1200" baseline="0">
                      <a:solidFill>
                        <a:schemeClr val="dk1">
                          <a:lumMod val="65000"/>
                          <a:lumOff val="3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3-7FE0-4547-A0F1-70A86660EADB}"/>
                </c:ext>
              </c:extLst>
            </c:dLbl>
            <c:dLbl>
              <c:idx val="2"/>
              <c:layout>
                <c:manualLayout>
                  <c:x val="7.4999999999999997E-2"/>
                  <c:y val="-2.3148148148148147E-2"/>
                </c:manualLayout>
              </c:layout>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6576" tIns="18288" rIns="36576" bIns="18288" anchor="ctr" anchorCtr="1">
                  <a:spAutoFit/>
                </a:bodyPr>
                <a:lstStyle/>
                <a:p>
                  <a:pPr>
                    <a:defRPr sz="1100" b="1" i="0" u="none" strike="noStrike" kern="1200" baseline="0">
                      <a:solidFill>
                        <a:schemeClr val="dk1">
                          <a:lumMod val="65000"/>
                          <a:lumOff val="3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5-7FE0-4547-A0F1-70A86660EADB}"/>
                </c:ext>
              </c:extLst>
            </c:dLbl>
            <c:dLbl>
              <c:idx val="3"/>
              <c:layout>
                <c:manualLayout>
                  <c:x val="-3.6111111111111108E-2"/>
                  <c:y val="3.2407407407407322E-2"/>
                </c:manualLayout>
              </c:layout>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6576" tIns="18288" rIns="36576" bIns="18288" anchor="ctr" anchorCtr="1">
                  <a:spAutoFit/>
                </a:bodyPr>
                <a:lstStyle/>
                <a:p>
                  <a:pPr>
                    <a:defRPr sz="1100" b="1" i="0" u="none" strike="noStrike" kern="1200" baseline="0">
                      <a:solidFill>
                        <a:schemeClr val="dk1">
                          <a:lumMod val="65000"/>
                          <a:lumOff val="3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7-7FE0-4547-A0F1-70A86660EADB}"/>
                </c:ext>
              </c:extLst>
            </c:dLbl>
            <c:dLbl>
              <c:idx val="4"/>
              <c:layout>
                <c:manualLayout>
                  <c:x val="-0.14166666666666666"/>
                  <c:y val="0.18981481481481477"/>
                </c:manualLayout>
              </c:layout>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6576" tIns="18288" rIns="36576" bIns="18288" anchor="ctr" anchorCtr="1">
                  <a:spAutoFit/>
                </a:bodyPr>
                <a:lstStyle/>
                <a:p>
                  <a:pPr>
                    <a:defRPr sz="1100" b="1" i="0" u="none" strike="noStrike" kern="1200" baseline="0">
                      <a:solidFill>
                        <a:schemeClr val="dk1">
                          <a:lumMod val="65000"/>
                          <a:lumOff val="3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9-7FE0-4547-A0F1-70A86660EADB}"/>
                </c:ext>
              </c:extLst>
            </c:dLbl>
            <c:dLbl>
              <c:idx val="5"/>
              <c:layout>
                <c:manualLayout>
                  <c:x val="-0.17222222222222222"/>
                  <c:y val="1.8518518518518517E-2"/>
                </c:manualLayout>
              </c:layout>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6576" tIns="18288" rIns="36576" bIns="18288" anchor="ctr" anchorCtr="1">
                  <a:spAutoFit/>
                </a:bodyPr>
                <a:lstStyle/>
                <a:p>
                  <a:pPr>
                    <a:defRPr sz="1100" b="1" i="0" u="none" strike="noStrike" kern="1200" baseline="0">
                      <a:solidFill>
                        <a:schemeClr val="dk1">
                          <a:lumMod val="65000"/>
                          <a:lumOff val="3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B-7FE0-4547-A0F1-70A86660EADB}"/>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6576" tIns="18288" rIns="36576" bIns="18288" anchor="ctr" anchorCtr="1">
                <a:spAutoFit/>
              </a:bodyPr>
              <a:lstStyle/>
              <a:p>
                <a:pPr>
                  <a:defRPr sz="1100" b="0" i="0" u="none" strike="noStrike" kern="1200" baseline="0">
                    <a:solidFill>
                      <a:schemeClr val="dk1">
                        <a:lumMod val="65000"/>
                        <a:lumOff val="35000"/>
                      </a:schemeClr>
                    </a:solidFill>
                    <a:latin typeface="+mn-lt"/>
                    <a:ea typeface="+mn-ea"/>
                    <a:cs typeface="+mn-cs"/>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'Policy Task Group'!$G$12:$G$17</c:f>
              <c:strCache>
                <c:ptCount val="6"/>
                <c:pt idx="0">
                  <c:v>Academia</c:v>
                </c:pt>
                <c:pt idx="1">
                  <c:v>Govt</c:v>
                </c:pt>
                <c:pt idx="2">
                  <c:v>Health System/Cancer Center</c:v>
                </c:pt>
                <c:pt idx="3">
                  <c:v>Nav/Cancer Nonprofit or Prof Org</c:v>
                </c:pt>
                <c:pt idx="4">
                  <c:v>Other Nonprofit/Prof Org</c:v>
                </c:pt>
                <c:pt idx="5">
                  <c:v>Private Industry</c:v>
                </c:pt>
              </c:strCache>
            </c:strRef>
          </c:cat>
          <c:val>
            <c:numRef>
              <c:f>'Policy Task Group'!$H$12:$H$17</c:f>
              <c:numCache>
                <c:formatCode>General</c:formatCode>
                <c:ptCount val="6"/>
                <c:pt idx="0">
                  <c:v>4</c:v>
                </c:pt>
                <c:pt idx="1">
                  <c:v>2</c:v>
                </c:pt>
                <c:pt idx="2">
                  <c:v>3</c:v>
                </c:pt>
                <c:pt idx="3">
                  <c:v>7</c:v>
                </c:pt>
                <c:pt idx="4">
                  <c:v>2</c:v>
                </c:pt>
                <c:pt idx="5">
                  <c:v>1</c:v>
                </c:pt>
              </c:numCache>
            </c:numRef>
          </c:val>
          <c:extLst>
            <c:ext xmlns:c16="http://schemas.microsoft.com/office/drawing/2014/chart" uri="{C3380CC4-5D6E-409C-BE32-E72D297353CC}">
              <c16:uniqueId val="{0000000C-7FE0-4547-A0F1-70A86660EADB}"/>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0BB25BF-63EA-B544-A376-AFA0824DC317}" type="datetimeFigureOut">
              <a:rPr lang="en-US" smtClean="0"/>
              <a:t>12/6/2020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927614A-E792-1C44-AB22-D1C49CA973D7}" type="slidenum">
              <a:rPr lang="en-US" smtClean="0"/>
              <a:t>‹#›</a:t>
            </a:fld>
            <a:endParaRPr lang="en-US"/>
          </a:p>
        </p:txBody>
      </p:sp>
    </p:spTree>
    <p:extLst>
      <p:ext uri="{BB962C8B-B14F-4D97-AF65-F5344CB8AC3E}">
        <p14:creationId xmlns:p14="http://schemas.microsoft.com/office/powerpoint/2010/main" val="13385727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3BB358-099A-EA49-862F-30412A200C87}" type="datetimeFigureOut">
              <a:rPr lang="en-US" smtClean="0"/>
              <a:t>12/6/2020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1076D1-F82B-BA49-AE74-2EE694549585}" type="slidenum">
              <a:rPr lang="en-US" smtClean="0"/>
              <a:t>‹#›</a:t>
            </a:fld>
            <a:endParaRPr lang="en-US"/>
          </a:p>
        </p:txBody>
      </p:sp>
    </p:spTree>
    <p:extLst>
      <p:ext uri="{BB962C8B-B14F-4D97-AF65-F5344CB8AC3E}">
        <p14:creationId xmlns:p14="http://schemas.microsoft.com/office/powerpoint/2010/main" val="14308412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1076D1-F82B-BA49-AE74-2EE694549585}" type="slidenum">
              <a:rPr lang="en-US" smtClean="0"/>
              <a:t>1</a:t>
            </a:fld>
            <a:endParaRPr lang="en-US"/>
          </a:p>
        </p:txBody>
      </p:sp>
    </p:spTree>
    <p:extLst>
      <p:ext uri="{BB962C8B-B14F-4D97-AF65-F5344CB8AC3E}">
        <p14:creationId xmlns:p14="http://schemas.microsoft.com/office/powerpoint/2010/main" val="25277385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1076D1-F82B-BA49-AE74-2EE694549585}" type="slidenum">
              <a:rPr lang="en-US" smtClean="0"/>
              <a:t>40</a:t>
            </a:fld>
            <a:endParaRPr lang="en-US"/>
          </a:p>
        </p:txBody>
      </p:sp>
    </p:spTree>
    <p:extLst>
      <p:ext uri="{BB962C8B-B14F-4D97-AF65-F5344CB8AC3E}">
        <p14:creationId xmlns:p14="http://schemas.microsoft.com/office/powerpoint/2010/main" val="1602644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1076D1-F82B-BA49-AE74-2EE694549585}" type="slidenum">
              <a:rPr lang="en-US" smtClean="0"/>
              <a:t>41</a:t>
            </a:fld>
            <a:endParaRPr lang="en-US"/>
          </a:p>
        </p:txBody>
      </p:sp>
    </p:spTree>
    <p:extLst>
      <p:ext uri="{BB962C8B-B14F-4D97-AF65-F5344CB8AC3E}">
        <p14:creationId xmlns:p14="http://schemas.microsoft.com/office/powerpoint/2010/main" val="41415171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1076D1-F82B-BA49-AE74-2EE694549585}" type="slidenum">
              <a:rPr lang="en-US" smtClean="0"/>
              <a:t>43</a:t>
            </a:fld>
            <a:endParaRPr lang="en-US"/>
          </a:p>
        </p:txBody>
      </p:sp>
    </p:spTree>
    <p:extLst>
      <p:ext uri="{BB962C8B-B14F-4D97-AF65-F5344CB8AC3E}">
        <p14:creationId xmlns:p14="http://schemas.microsoft.com/office/powerpoint/2010/main" val="19786267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Slide Image Placeholder 1">
            <a:extLst>
              <a:ext uri="{FF2B5EF4-FFF2-40B4-BE49-F238E27FC236}">
                <a16:creationId xmlns:a16="http://schemas.microsoft.com/office/drawing/2014/main" id="{290E8029-CFFA-466A-AD74-148FE1DE5889}"/>
              </a:ext>
            </a:extLst>
          </p:cNvPr>
          <p:cNvSpPr>
            <a:spLocks noGrp="1" noRot="1" noChangeAspect="1" noChangeArrowheads="1" noTextEdit="1"/>
          </p:cNvSpPr>
          <p:nvPr>
            <p:ph type="sldImg"/>
          </p:nvPr>
        </p:nvSpPr>
        <p:spPr>
          <a:ln/>
        </p:spPr>
      </p:sp>
      <p:sp>
        <p:nvSpPr>
          <p:cNvPr id="7170" name="Notes Placeholder 2">
            <a:extLst>
              <a:ext uri="{FF2B5EF4-FFF2-40B4-BE49-F238E27FC236}">
                <a16:creationId xmlns:a16="http://schemas.microsoft.com/office/drawing/2014/main" id="{92DB1343-2ACE-4F39-BA11-901E5406D28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7171" name="Slide Number Placeholder 3">
            <a:extLst>
              <a:ext uri="{FF2B5EF4-FFF2-40B4-BE49-F238E27FC236}">
                <a16:creationId xmlns:a16="http://schemas.microsoft.com/office/drawing/2014/main" id="{773A99DB-6132-4882-8680-4C9D3C0A089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BEA99A5-6092-4B2A-89B0-07C9D252F46D}"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Slide Image Placeholder 1">
            <a:extLst>
              <a:ext uri="{FF2B5EF4-FFF2-40B4-BE49-F238E27FC236}">
                <a16:creationId xmlns:a16="http://schemas.microsoft.com/office/drawing/2014/main" id="{14868CB9-71E2-472F-8656-F97141619154}"/>
              </a:ext>
            </a:extLst>
          </p:cNvPr>
          <p:cNvSpPr>
            <a:spLocks noGrp="1" noRot="1" noChangeAspect="1" noChangeArrowheads="1" noTextEdit="1"/>
          </p:cNvSpPr>
          <p:nvPr>
            <p:ph type="sldImg"/>
          </p:nvPr>
        </p:nvSpPr>
        <p:spPr>
          <a:ln/>
        </p:spPr>
      </p:sp>
      <p:sp>
        <p:nvSpPr>
          <p:cNvPr id="9218" name="Notes Placeholder 2">
            <a:extLst>
              <a:ext uri="{FF2B5EF4-FFF2-40B4-BE49-F238E27FC236}">
                <a16:creationId xmlns:a16="http://schemas.microsoft.com/office/drawing/2014/main" id="{F08BC268-E906-4689-9C09-CEBE5B1B003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9219" name="Slide Number Placeholder 3">
            <a:extLst>
              <a:ext uri="{FF2B5EF4-FFF2-40B4-BE49-F238E27FC236}">
                <a16:creationId xmlns:a16="http://schemas.microsoft.com/office/drawing/2014/main" id="{B4B54254-0211-403A-A2D3-1CEE4CDBC8C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3D8B803-F8C8-42A5-BFCE-FCBD3A512DC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Slide Image Placeholder 1">
            <a:extLst>
              <a:ext uri="{FF2B5EF4-FFF2-40B4-BE49-F238E27FC236}">
                <a16:creationId xmlns:a16="http://schemas.microsoft.com/office/drawing/2014/main" id="{2D168A5D-4CE4-412A-952E-8CF6BCF6CCC1}"/>
              </a:ext>
            </a:extLst>
          </p:cNvPr>
          <p:cNvSpPr>
            <a:spLocks noGrp="1" noRot="1" noChangeAspect="1" noChangeArrowheads="1" noTextEdit="1"/>
          </p:cNvSpPr>
          <p:nvPr>
            <p:ph type="sldImg"/>
          </p:nvPr>
        </p:nvSpPr>
        <p:spPr>
          <a:ln/>
        </p:spPr>
      </p:sp>
      <p:sp>
        <p:nvSpPr>
          <p:cNvPr id="11266" name="Notes Placeholder 2">
            <a:extLst>
              <a:ext uri="{FF2B5EF4-FFF2-40B4-BE49-F238E27FC236}">
                <a16:creationId xmlns:a16="http://schemas.microsoft.com/office/drawing/2014/main" id="{2E990D88-4FD4-4DF2-9CAD-6AFC8407DF1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11267" name="Slide Number Placeholder 3">
            <a:extLst>
              <a:ext uri="{FF2B5EF4-FFF2-40B4-BE49-F238E27FC236}">
                <a16:creationId xmlns:a16="http://schemas.microsoft.com/office/drawing/2014/main" id="{F48919C7-781F-4AD4-A096-6AB3F17D5C4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76F5A48-0100-4437-81FD-C9F0BAF7B6B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1076D1-F82B-BA49-AE74-2EE694549585}" type="slidenum">
              <a:rPr lang="en-US" smtClean="0"/>
              <a:t>48</a:t>
            </a:fld>
            <a:endParaRPr lang="en-US"/>
          </a:p>
        </p:txBody>
      </p:sp>
    </p:spTree>
    <p:extLst>
      <p:ext uri="{BB962C8B-B14F-4D97-AF65-F5344CB8AC3E}">
        <p14:creationId xmlns:p14="http://schemas.microsoft.com/office/powerpoint/2010/main" val="3855477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1076D1-F82B-BA49-AE74-2EE694549585}" type="slidenum">
              <a:rPr lang="en-US" smtClean="0"/>
              <a:t>2</a:t>
            </a:fld>
            <a:endParaRPr lang="en-US"/>
          </a:p>
        </p:txBody>
      </p:sp>
    </p:spTree>
    <p:extLst>
      <p:ext uri="{BB962C8B-B14F-4D97-AF65-F5344CB8AC3E}">
        <p14:creationId xmlns:p14="http://schemas.microsoft.com/office/powerpoint/2010/main" val="16858851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1076D1-F82B-BA49-AE74-2EE694549585}" type="slidenum">
              <a:rPr lang="en-US" smtClean="0"/>
              <a:t>8</a:t>
            </a:fld>
            <a:endParaRPr lang="en-US"/>
          </a:p>
        </p:txBody>
      </p:sp>
    </p:spTree>
    <p:extLst>
      <p:ext uri="{BB962C8B-B14F-4D97-AF65-F5344CB8AC3E}">
        <p14:creationId xmlns:p14="http://schemas.microsoft.com/office/powerpoint/2010/main" val="16768050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CBE294E-A167-3343-A4AB-62A612FCC5E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151926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CBE294E-A167-3343-A4AB-62A612FCC5E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985972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CBE294E-A167-3343-A4AB-62A612FCC5E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638376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1A8C506-AC55-4BCA-ACD2-66CE2ACE64E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002801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1076D1-F82B-BA49-AE74-2EE694549585}" type="slidenum">
              <a:rPr lang="en-US" smtClean="0"/>
              <a:t>16</a:t>
            </a:fld>
            <a:endParaRPr lang="en-US"/>
          </a:p>
        </p:txBody>
      </p:sp>
    </p:spTree>
    <p:extLst>
      <p:ext uri="{BB962C8B-B14F-4D97-AF65-F5344CB8AC3E}">
        <p14:creationId xmlns:p14="http://schemas.microsoft.com/office/powerpoint/2010/main" val="29927853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1076D1-F82B-BA49-AE74-2EE694549585}" type="slidenum">
              <a:rPr lang="en-US" smtClean="0"/>
              <a:t>27</a:t>
            </a:fld>
            <a:endParaRPr lang="en-US"/>
          </a:p>
        </p:txBody>
      </p:sp>
    </p:spTree>
    <p:extLst>
      <p:ext uri="{BB962C8B-B14F-4D97-AF65-F5344CB8AC3E}">
        <p14:creationId xmlns:p14="http://schemas.microsoft.com/office/powerpoint/2010/main" val="39406187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1_Custom Layout">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48772" y="5882894"/>
            <a:ext cx="871728" cy="524256"/>
          </a:xfrm>
          <a:prstGeom prst="rect">
            <a:avLst/>
          </a:prstGeom>
        </p:spPr>
      </p:pic>
      <p:sp>
        <p:nvSpPr>
          <p:cNvPr id="14" name="Text Placeholder 13">
            <a:extLst>
              <a:ext uri="{FF2B5EF4-FFF2-40B4-BE49-F238E27FC236}">
                <a16:creationId xmlns:a16="http://schemas.microsoft.com/office/drawing/2014/main" id="{08270C4A-A18F-2D42-93FC-43DE432EA09D}"/>
              </a:ext>
            </a:extLst>
          </p:cNvPr>
          <p:cNvSpPr>
            <a:spLocks noGrp="1"/>
          </p:cNvSpPr>
          <p:nvPr>
            <p:ph type="body" sz="quarter" idx="10" hasCustomPrompt="1"/>
          </p:nvPr>
        </p:nvSpPr>
        <p:spPr>
          <a:xfrm>
            <a:off x="596267" y="5131143"/>
            <a:ext cx="4038559" cy="316709"/>
          </a:xfrm>
          <a:prstGeom prst="rect">
            <a:avLst/>
          </a:prstGeom>
        </p:spPr>
        <p:txBody>
          <a:bodyPr/>
          <a:lstStyle>
            <a:lvl1pPr>
              <a:buNone/>
              <a:defRPr sz="2200" b="0" i="0">
                <a:latin typeface="Source Sans Pro Light" panose="020B0503030403020204" pitchFamily="34" charset="0"/>
                <a:ea typeface="Source Sans Pro Light" panose="020B0503030403020204" pitchFamily="34" charset="0"/>
              </a:defRPr>
            </a:lvl1pPr>
            <a:lvl2pPr>
              <a:defRPr b="0" i="0">
                <a:latin typeface="Source Sans Pro" panose="020B0503030403020204" pitchFamily="34" charset="0"/>
                <a:ea typeface="Source Sans Pro" panose="020B0503030403020204" pitchFamily="34" charset="0"/>
              </a:defRPr>
            </a:lvl2pPr>
            <a:lvl3pPr>
              <a:defRPr b="0" i="0">
                <a:latin typeface="Source Sans Pro" panose="020B0503030403020204" pitchFamily="34" charset="0"/>
                <a:ea typeface="Source Sans Pro" panose="020B0503030403020204" pitchFamily="34" charset="0"/>
              </a:defRPr>
            </a:lvl3pPr>
            <a:lvl4pPr>
              <a:defRPr b="0" i="0">
                <a:latin typeface="Source Sans Pro" panose="020B0503030403020204" pitchFamily="34" charset="0"/>
                <a:ea typeface="Source Sans Pro" panose="020B0503030403020204" pitchFamily="34" charset="0"/>
              </a:defRPr>
            </a:lvl4pPr>
            <a:lvl5pPr>
              <a:defRPr b="0" i="0">
                <a:latin typeface="Source Sans Pro" panose="020B0503030403020204" pitchFamily="34" charset="0"/>
                <a:ea typeface="Source Sans Pro" panose="020B0503030403020204" pitchFamily="34" charset="0"/>
              </a:defRPr>
            </a:lvl5pPr>
          </a:lstStyle>
          <a:p>
            <a:pPr lvl="0"/>
            <a:r>
              <a:rPr lang="en-US" dirty="0"/>
              <a:t>Subtitle Here</a:t>
            </a:r>
          </a:p>
        </p:txBody>
      </p:sp>
      <p:sp>
        <p:nvSpPr>
          <p:cNvPr id="16" name="Text Placeholder 15">
            <a:extLst>
              <a:ext uri="{FF2B5EF4-FFF2-40B4-BE49-F238E27FC236}">
                <a16:creationId xmlns:a16="http://schemas.microsoft.com/office/drawing/2014/main" id="{9EBF42E3-61EE-B145-AEEA-4D7436932444}"/>
              </a:ext>
            </a:extLst>
          </p:cNvPr>
          <p:cNvSpPr>
            <a:spLocks noGrp="1"/>
          </p:cNvSpPr>
          <p:nvPr>
            <p:ph type="body" sz="quarter" idx="11" hasCustomPrompt="1"/>
          </p:nvPr>
        </p:nvSpPr>
        <p:spPr>
          <a:xfrm>
            <a:off x="596446" y="4458108"/>
            <a:ext cx="4038380" cy="639762"/>
          </a:xfrm>
          <a:prstGeom prst="rect">
            <a:avLst/>
          </a:prstGeom>
        </p:spPr>
        <p:txBody>
          <a:bodyPr/>
          <a:lstStyle>
            <a:lvl1pPr>
              <a:buNone/>
              <a:defRPr sz="5500" b="0">
                <a:latin typeface="Dense" panose="02000000000000000000" pitchFamily="2" charset="77"/>
              </a:defRPr>
            </a:lvl1pPr>
          </a:lstStyle>
          <a:p>
            <a:pPr lvl="0"/>
            <a:r>
              <a:rPr lang="en-US" dirty="0"/>
              <a:t>Title Here</a:t>
            </a:r>
          </a:p>
        </p:txBody>
      </p:sp>
      <p:pic>
        <p:nvPicPr>
          <p:cNvPr id="3" name="Picture 2" descr="A picture containing light, food, drawing&#10;&#10;Description automatically generated">
            <a:extLst>
              <a:ext uri="{FF2B5EF4-FFF2-40B4-BE49-F238E27FC236}">
                <a16:creationId xmlns:a16="http://schemas.microsoft.com/office/drawing/2014/main" id="{844AB49E-F6BC-6A46-8E38-B169A1EE33B7}"/>
              </a:ext>
            </a:extLst>
          </p:cNvPr>
          <p:cNvPicPr>
            <a:picLocks noChangeAspect="1"/>
          </p:cNvPicPr>
          <p:nvPr userDrawn="1"/>
        </p:nvPicPr>
        <p:blipFill>
          <a:blip r:embed="rId3"/>
          <a:stretch>
            <a:fillRect/>
          </a:stretch>
        </p:blipFill>
        <p:spPr>
          <a:xfrm>
            <a:off x="571500" y="571500"/>
            <a:ext cx="3593910" cy="1272843"/>
          </a:xfrm>
          <a:prstGeom prst="rect">
            <a:avLst/>
          </a:prstGeom>
        </p:spPr>
      </p:pic>
      <p:sp>
        <p:nvSpPr>
          <p:cNvPr id="6" name="Picture Placeholder 5">
            <a:extLst>
              <a:ext uri="{FF2B5EF4-FFF2-40B4-BE49-F238E27FC236}">
                <a16:creationId xmlns:a16="http://schemas.microsoft.com/office/drawing/2014/main" id="{900BF278-3DA5-AA43-9398-0CDB9977B6B9}"/>
              </a:ext>
            </a:extLst>
          </p:cNvPr>
          <p:cNvSpPr>
            <a:spLocks noGrp="1"/>
          </p:cNvSpPr>
          <p:nvPr>
            <p:ph type="pic" sz="quarter" idx="12"/>
          </p:nvPr>
        </p:nvSpPr>
        <p:spPr>
          <a:xfrm>
            <a:off x="5104421" y="571500"/>
            <a:ext cx="6516079" cy="4876352"/>
          </a:xfrm>
          <a:prstGeom prst="rect">
            <a:avLst/>
          </a:prstGeom>
        </p:spPr>
        <p:txBody>
          <a:bodyPr/>
          <a:lstStyle>
            <a:lvl1pPr>
              <a:buNone/>
              <a:defRPr/>
            </a:lvl1pPr>
          </a:lstStyle>
          <a:p>
            <a:endParaRPr lang="en-US" dirty="0"/>
          </a:p>
        </p:txBody>
      </p:sp>
      <p:sp>
        <p:nvSpPr>
          <p:cNvPr id="7" name="Rectangle 6">
            <a:extLst>
              <a:ext uri="{FF2B5EF4-FFF2-40B4-BE49-F238E27FC236}">
                <a16:creationId xmlns:a16="http://schemas.microsoft.com/office/drawing/2014/main" id="{A82530CF-B179-4440-846C-EB421FCD3F87}"/>
              </a:ext>
            </a:extLst>
          </p:cNvPr>
          <p:cNvSpPr/>
          <p:nvPr userDrawn="1"/>
        </p:nvSpPr>
        <p:spPr>
          <a:xfrm>
            <a:off x="571500" y="5882894"/>
            <a:ext cx="9841743" cy="524256"/>
          </a:xfrm>
          <a:prstGeom prst="rect">
            <a:avLst/>
          </a:prstGeom>
          <a:solidFill>
            <a:srgbClr val="13BD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endParaRPr>
          </a:p>
        </p:txBody>
      </p:sp>
    </p:spTree>
    <p:extLst>
      <p:ext uri="{BB962C8B-B14F-4D97-AF65-F5344CB8AC3E}">
        <p14:creationId xmlns:p14="http://schemas.microsoft.com/office/powerpoint/2010/main" val="6802004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chemeClr val="bg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324BC8F-BBCD-DA47-BC76-AD2B5B606AA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48772" y="5882894"/>
            <a:ext cx="871728" cy="524256"/>
          </a:xfrm>
          <a:prstGeom prst="rect">
            <a:avLst/>
          </a:prstGeom>
        </p:spPr>
      </p:pic>
      <p:sp>
        <p:nvSpPr>
          <p:cNvPr id="16" name="Rectangle 15">
            <a:extLst>
              <a:ext uri="{FF2B5EF4-FFF2-40B4-BE49-F238E27FC236}">
                <a16:creationId xmlns:a16="http://schemas.microsoft.com/office/drawing/2014/main" id="{8A8DA416-CCD1-9F49-8E8C-53A3485F5326}"/>
              </a:ext>
            </a:extLst>
          </p:cNvPr>
          <p:cNvSpPr/>
          <p:nvPr userDrawn="1"/>
        </p:nvSpPr>
        <p:spPr>
          <a:xfrm>
            <a:off x="571500" y="5882894"/>
            <a:ext cx="9841743" cy="524256"/>
          </a:xfrm>
          <a:prstGeom prst="rect">
            <a:avLst/>
          </a:prstGeom>
          <a:solidFill>
            <a:srgbClr val="13BD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endParaRPr>
          </a:p>
        </p:txBody>
      </p:sp>
      <p:sp>
        <p:nvSpPr>
          <p:cNvPr id="9" name="Title Placeholder 1">
            <a:extLst>
              <a:ext uri="{FF2B5EF4-FFF2-40B4-BE49-F238E27FC236}">
                <a16:creationId xmlns:a16="http://schemas.microsoft.com/office/drawing/2014/main" id="{AD23EB3C-B85D-8A42-8554-C641D844B1AB}"/>
              </a:ext>
            </a:extLst>
          </p:cNvPr>
          <p:cNvSpPr>
            <a:spLocks noGrp="1"/>
          </p:cNvSpPr>
          <p:nvPr>
            <p:ph type="title"/>
          </p:nvPr>
        </p:nvSpPr>
        <p:spPr>
          <a:xfrm>
            <a:off x="571500" y="696036"/>
            <a:ext cx="6996917" cy="1325563"/>
          </a:xfrm>
          <a:prstGeom prst="rect">
            <a:avLst/>
          </a:prstGeom>
        </p:spPr>
        <p:txBody>
          <a:bodyPr vert="horz" lIns="91440" tIns="45720" rIns="91440" bIns="45720" rtlCol="0" anchor="ctr">
            <a:normAutofit/>
          </a:bodyPr>
          <a:lstStyle>
            <a:lvl1pPr>
              <a:defRPr sz="5400">
                <a:solidFill>
                  <a:srgbClr val="403F41"/>
                </a:solidFill>
              </a:defRPr>
            </a:lvl1pPr>
          </a:lstStyle>
          <a:p>
            <a:r>
              <a:rPr lang="en-US" dirty="0"/>
              <a:t>Click to edit Master title style</a:t>
            </a:r>
          </a:p>
        </p:txBody>
      </p:sp>
      <p:sp>
        <p:nvSpPr>
          <p:cNvPr id="14" name="Slide Number Placeholder 13">
            <a:extLst>
              <a:ext uri="{FF2B5EF4-FFF2-40B4-BE49-F238E27FC236}">
                <a16:creationId xmlns:a16="http://schemas.microsoft.com/office/drawing/2014/main" id="{65FDFB28-DA3E-D540-9DE2-15AD08D5EDD5}"/>
              </a:ext>
            </a:extLst>
          </p:cNvPr>
          <p:cNvSpPr>
            <a:spLocks noGrp="1"/>
          </p:cNvSpPr>
          <p:nvPr>
            <p:ph type="sldNum" sz="quarter" idx="4"/>
          </p:nvPr>
        </p:nvSpPr>
        <p:spPr>
          <a:xfrm>
            <a:off x="777922" y="5979401"/>
            <a:ext cx="1787857" cy="365125"/>
          </a:xfrm>
          <a:prstGeom prst="rect">
            <a:avLst/>
          </a:prstGeom>
        </p:spPr>
        <p:txBody>
          <a:bodyPr vert="horz" lIns="91440" tIns="45720" rIns="91440" bIns="45720" rtlCol="0" anchor="ctr"/>
          <a:lstStyle>
            <a:lvl1pPr algn="l">
              <a:defRPr sz="1200">
                <a:solidFill>
                  <a:schemeClr val="bg1"/>
                </a:solidFill>
              </a:defRPr>
            </a:lvl1pPr>
          </a:lstStyle>
          <a:p>
            <a:fld id="{516821A8-9BF0-B347-B061-E39936490533}" type="slidenum">
              <a:rPr lang="en-US" smtClean="0"/>
              <a:pPr/>
              <a:t>‹#›</a:t>
            </a:fld>
            <a:r>
              <a:rPr lang="en-US" dirty="0"/>
              <a:t> / 2020 NNRT Program</a:t>
            </a:r>
          </a:p>
        </p:txBody>
      </p:sp>
      <p:sp>
        <p:nvSpPr>
          <p:cNvPr id="18" name="Content Placeholder 17">
            <a:extLst>
              <a:ext uri="{FF2B5EF4-FFF2-40B4-BE49-F238E27FC236}">
                <a16:creationId xmlns:a16="http://schemas.microsoft.com/office/drawing/2014/main" id="{E2E07A47-C468-2042-84DB-8A52BC1C9ED6}"/>
              </a:ext>
            </a:extLst>
          </p:cNvPr>
          <p:cNvSpPr>
            <a:spLocks noGrp="1"/>
          </p:cNvSpPr>
          <p:nvPr>
            <p:ph sz="quarter" idx="10"/>
          </p:nvPr>
        </p:nvSpPr>
        <p:spPr>
          <a:xfrm>
            <a:off x="571500" y="2078088"/>
            <a:ext cx="5524500" cy="3524250"/>
          </a:xfrm>
          <a:prstGeom prst="rect">
            <a:avLst/>
          </a:prstGeom>
        </p:spPr>
        <p:txBody>
          <a:bodyPr/>
          <a:lstStyle>
            <a:lvl1pPr>
              <a:defRPr sz="2400">
                <a:solidFill>
                  <a:srgbClr val="13BDC6"/>
                </a:solidFill>
              </a:defRPr>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hart Placeholder 3">
            <a:extLst>
              <a:ext uri="{FF2B5EF4-FFF2-40B4-BE49-F238E27FC236}">
                <a16:creationId xmlns:a16="http://schemas.microsoft.com/office/drawing/2014/main" id="{689E1B14-B8C4-9047-A1F7-50BD88E85659}"/>
              </a:ext>
            </a:extLst>
          </p:cNvPr>
          <p:cNvSpPr>
            <a:spLocks noGrp="1"/>
          </p:cNvSpPr>
          <p:nvPr>
            <p:ph type="chart" sz="quarter" idx="11"/>
          </p:nvPr>
        </p:nvSpPr>
        <p:spPr>
          <a:xfrm>
            <a:off x="6330950" y="2020888"/>
            <a:ext cx="5289550" cy="3581400"/>
          </a:xfrm>
          <a:prstGeom prst="rect">
            <a:avLst/>
          </a:prstGeom>
        </p:spPr>
        <p:txBody>
          <a:bodyPr/>
          <a:lstStyle/>
          <a:p>
            <a:endParaRPr lang="en-US"/>
          </a:p>
        </p:txBody>
      </p:sp>
      <p:pic>
        <p:nvPicPr>
          <p:cNvPr id="12" name="Picture 11" descr="A picture containing light, food, drawing&#10;&#10;Description automatically generated">
            <a:extLst>
              <a:ext uri="{FF2B5EF4-FFF2-40B4-BE49-F238E27FC236}">
                <a16:creationId xmlns:a16="http://schemas.microsoft.com/office/drawing/2014/main" id="{A8CEDD40-F910-8F40-8191-B58D0A4D0106}"/>
              </a:ext>
            </a:extLst>
          </p:cNvPr>
          <p:cNvPicPr>
            <a:picLocks noChangeAspect="1"/>
          </p:cNvPicPr>
          <p:nvPr userDrawn="1"/>
        </p:nvPicPr>
        <p:blipFill>
          <a:blip r:embed="rId3"/>
          <a:stretch>
            <a:fillRect/>
          </a:stretch>
        </p:blipFill>
        <p:spPr>
          <a:xfrm>
            <a:off x="8125066" y="480328"/>
            <a:ext cx="3593910" cy="1272843"/>
          </a:xfrm>
          <a:prstGeom prst="rect">
            <a:avLst/>
          </a:prstGeom>
        </p:spPr>
      </p:pic>
    </p:spTree>
    <p:extLst>
      <p:ext uri="{BB962C8B-B14F-4D97-AF65-F5344CB8AC3E}">
        <p14:creationId xmlns:p14="http://schemas.microsoft.com/office/powerpoint/2010/main" val="2702506838"/>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09F165D-9CB1-E142-9ED4-AAFC00CA8A4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48772" y="5882894"/>
            <a:ext cx="871728" cy="524256"/>
          </a:xfrm>
          <a:prstGeom prst="rect">
            <a:avLst/>
          </a:prstGeom>
        </p:spPr>
      </p:pic>
      <p:sp>
        <p:nvSpPr>
          <p:cNvPr id="11" name="Rectangle 10">
            <a:extLst>
              <a:ext uri="{FF2B5EF4-FFF2-40B4-BE49-F238E27FC236}">
                <a16:creationId xmlns:a16="http://schemas.microsoft.com/office/drawing/2014/main" id="{B4A26DB0-04AF-9C43-A5E2-7B3D5A357392}"/>
              </a:ext>
            </a:extLst>
          </p:cNvPr>
          <p:cNvSpPr/>
          <p:nvPr userDrawn="1"/>
        </p:nvSpPr>
        <p:spPr>
          <a:xfrm>
            <a:off x="571500" y="5882894"/>
            <a:ext cx="9841743" cy="524256"/>
          </a:xfrm>
          <a:prstGeom prst="rect">
            <a:avLst/>
          </a:prstGeom>
          <a:solidFill>
            <a:srgbClr val="13BD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endParaRPr>
          </a:p>
        </p:txBody>
      </p:sp>
      <p:sp>
        <p:nvSpPr>
          <p:cNvPr id="12" name="Slide Number Placeholder 13">
            <a:extLst>
              <a:ext uri="{FF2B5EF4-FFF2-40B4-BE49-F238E27FC236}">
                <a16:creationId xmlns:a16="http://schemas.microsoft.com/office/drawing/2014/main" id="{43FD7A87-827B-7140-BA74-BA10E663A0D7}"/>
              </a:ext>
            </a:extLst>
          </p:cNvPr>
          <p:cNvSpPr>
            <a:spLocks noGrp="1"/>
          </p:cNvSpPr>
          <p:nvPr>
            <p:ph type="sldNum" sz="quarter" idx="4"/>
          </p:nvPr>
        </p:nvSpPr>
        <p:spPr>
          <a:xfrm>
            <a:off x="777922" y="5979401"/>
            <a:ext cx="1787857" cy="365125"/>
          </a:xfrm>
          <a:prstGeom prst="rect">
            <a:avLst/>
          </a:prstGeom>
        </p:spPr>
        <p:txBody>
          <a:bodyPr vert="horz" lIns="91440" tIns="45720" rIns="91440" bIns="45720" rtlCol="0" anchor="ctr"/>
          <a:lstStyle>
            <a:lvl1pPr algn="l">
              <a:defRPr sz="1200">
                <a:solidFill>
                  <a:schemeClr val="bg1"/>
                </a:solidFill>
              </a:defRPr>
            </a:lvl1pPr>
          </a:lstStyle>
          <a:p>
            <a:fld id="{516821A8-9BF0-B347-B061-E39936490533}" type="slidenum">
              <a:rPr lang="en-US" smtClean="0"/>
              <a:pPr/>
              <a:t>‹#›</a:t>
            </a:fld>
            <a:r>
              <a:rPr lang="en-US" dirty="0"/>
              <a:t> / 2020 NNRT Program</a:t>
            </a:r>
          </a:p>
        </p:txBody>
      </p:sp>
      <p:sp>
        <p:nvSpPr>
          <p:cNvPr id="13" name="Chart Placeholder 3">
            <a:extLst>
              <a:ext uri="{FF2B5EF4-FFF2-40B4-BE49-F238E27FC236}">
                <a16:creationId xmlns:a16="http://schemas.microsoft.com/office/drawing/2014/main" id="{C7FEB5FD-40FD-6C4B-B02F-0E334431E915}"/>
              </a:ext>
            </a:extLst>
          </p:cNvPr>
          <p:cNvSpPr>
            <a:spLocks noGrp="1"/>
          </p:cNvSpPr>
          <p:nvPr>
            <p:ph type="chart" sz="quarter" idx="11"/>
          </p:nvPr>
        </p:nvSpPr>
        <p:spPr>
          <a:xfrm>
            <a:off x="571500" y="2021599"/>
            <a:ext cx="11062481" cy="3591409"/>
          </a:xfrm>
          <a:prstGeom prst="rect">
            <a:avLst/>
          </a:prstGeom>
        </p:spPr>
        <p:txBody>
          <a:bodyPr/>
          <a:lstStyle/>
          <a:p>
            <a:endParaRPr lang="en-US"/>
          </a:p>
        </p:txBody>
      </p:sp>
      <p:sp>
        <p:nvSpPr>
          <p:cNvPr id="14" name="Title Placeholder 1">
            <a:extLst>
              <a:ext uri="{FF2B5EF4-FFF2-40B4-BE49-F238E27FC236}">
                <a16:creationId xmlns:a16="http://schemas.microsoft.com/office/drawing/2014/main" id="{B47E2DBC-4136-DA40-BD7B-BC3F8BFD17A6}"/>
              </a:ext>
            </a:extLst>
          </p:cNvPr>
          <p:cNvSpPr>
            <a:spLocks noGrp="1"/>
          </p:cNvSpPr>
          <p:nvPr>
            <p:ph type="title"/>
          </p:nvPr>
        </p:nvSpPr>
        <p:spPr>
          <a:xfrm>
            <a:off x="571500" y="696036"/>
            <a:ext cx="6996917" cy="1325563"/>
          </a:xfrm>
          <a:prstGeom prst="rect">
            <a:avLst/>
          </a:prstGeom>
        </p:spPr>
        <p:txBody>
          <a:bodyPr vert="horz" lIns="91440" tIns="45720" rIns="91440" bIns="45720" rtlCol="0" anchor="ctr">
            <a:normAutofit/>
          </a:bodyPr>
          <a:lstStyle>
            <a:lvl1pPr>
              <a:defRPr sz="5400">
                <a:solidFill>
                  <a:srgbClr val="403F41"/>
                </a:solidFill>
              </a:defRPr>
            </a:lvl1pPr>
          </a:lstStyle>
          <a:p>
            <a:r>
              <a:rPr lang="en-US" dirty="0"/>
              <a:t>Click to edit Master title style</a:t>
            </a:r>
          </a:p>
        </p:txBody>
      </p:sp>
      <p:pic>
        <p:nvPicPr>
          <p:cNvPr id="16" name="Picture 15" descr="A picture containing light, food, drawing&#10;&#10;Description automatically generated">
            <a:extLst>
              <a:ext uri="{FF2B5EF4-FFF2-40B4-BE49-F238E27FC236}">
                <a16:creationId xmlns:a16="http://schemas.microsoft.com/office/drawing/2014/main" id="{8632B8AA-82F9-DC4E-81BF-94375C973233}"/>
              </a:ext>
            </a:extLst>
          </p:cNvPr>
          <p:cNvPicPr>
            <a:picLocks noChangeAspect="1"/>
          </p:cNvPicPr>
          <p:nvPr userDrawn="1"/>
        </p:nvPicPr>
        <p:blipFill>
          <a:blip r:embed="rId3"/>
          <a:stretch>
            <a:fillRect/>
          </a:stretch>
        </p:blipFill>
        <p:spPr>
          <a:xfrm>
            <a:off x="8125066" y="480328"/>
            <a:ext cx="3593910" cy="1272843"/>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5">
            <a:extLst>
              <a:ext uri="{FF2B5EF4-FFF2-40B4-BE49-F238E27FC236}">
                <a16:creationId xmlns:a16="http://schemas.microsoft.com/office/drawing/2014/main" id="{ECEF1679-1C66-4672-B2A0-AD104221305C}"/>
              </a:ext>
            </a:extLst>
          </p:cNvPr>
          <p:cNvSpPr>
            <a:spLocks noGrp="1" noChangeArrowheads="1"/>
          </p:cNvSpPr>
          <p:nvPr>
            <p:ph type="ftr" sz="quarter" idx="10"/>
          </p:nvPr>
        </p:nvSpPr>
        <p:spPr>
          <a:xfrm>
            <a:off x="812800" y="6372225"/>
            <a:ext cx="8128000" cy="457200"/>
          </a:xfrm>
        </p:spPr>
        <p:txBody>
          <a:bodyPr/>
          <a:lstStyle>
            <a:lvl1pPr>
              <a:defRPr/>
            </a:lvl1pPr>
          </a:lstStyle>
          <a:p>
            <a:pPr>
              <a:defRPr/>
            </a:pPr>
            <a:r>
              <a:rPr lang="en-US"/>
              <a:t>Burhansstipanov, Native American Cancer Initiatives (NACI); http://www.NatAmCancer.org/ and </a:t>
            </a:r>
            <a:r>
              <a:rPr lang="en-US" err="1"/>
              <a:t>NatAmCancerInitiatives</a:t>
            </a:r>
            <a:r>
              <a:rPr lang="en-US"/>
              <a:t>, Inc. </a:t>
            </a:r>
          </a:p>
        </p:txBody>
      </p:sp>
      <p:sp>
        <p:nvSpPr>
          <p:cNvPr id="3" name="Rectangle 26">
            <a:extLst>
              <a:ext uri="{FF2B5EF4-FFF2-40B4-BE49-F238E27FC236}">
                <a16:creationId xmlns:a16="http://schemas.microsoft.com/office/drawing/2014/main" id="{F9651071-23C7-4C28-AAC2-5F955F1711E4}"/>
              </a:ext>
            </a:extLst>
          </p:cNvPr>
          <p:cNvSpPr>
            <a:spLocks noGrp="1" noChangeArrowheads="1"/>
          </p:cNvSpPr>
          <p:nvPr>
            <p:ph type="sldNum" sz="quarter" idx="11"/>
          </p:nvPr>
        </p:nvSpPr>
        <p:spPr/>
        <p:txBody>
          <a:bodyPr/>
          <a:lstStyle>
            <a:lvl1pPr>
              <a:defRPr/>
            </a:lvl1pPr>
          </a:lstStyle>
          <a:p>
            <a:fld id="{42A94FAB-6171-4771-BC9B-DDA2C5E85FB3}" type="slidenum">
              <a:rPr lang="en-US" altLang="en-US"/>
              <a:pPr/>
              <a:t>‹#›</a:t>
            </a:fld>
            <a:endParaRPr lang="en-US" altLang="en-US"/>
          </a:p>
        </p:txBody>
      </p:sp>
    </p:spTree>
    <p:extLst>
      <p:ext uri="{BB962C8B-B14F-4D97-AF65-F5344CB8AC3E}">
        <p14:creationId xmlns:p14="http://schemas.microsoft.com/office/powerpoint/2010/main" val="40081391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Footer Placeholder 3">
            <a:extLst>
              <a:ext uri="{FF2B5EF4-FFF2-40B4-BE49-F238E27FC236}">
                <a16:creationId xmlns:a16="http://schemas.microsoft.com/office/drawing/2014/main" id="{8278D835-D4D7-40A1-8B6F-E2B9B31AE3BA}"/>
              </a:ext>
            </a:extLst>
          </p:cNvPr>
          <p:cNvSpPr>
            <a:spLocks noGrp="1"/>
          </p:cNvSpPr>
          <p:nvPr>
            <p:ph type="ftr" sz="quarter" idx="10"/>
          </p:nvPr>
        </p:nvSpPr>
        <p:spPr/>
        <p:txBody>
          <a:bodyPr/>
          <a:lstStyle>
            <a:lvl1pPr>
              <a:defRPr/>
            </a:lvl1pPr>
          </a:lstStyle>
          <a:p>
            <a:pPr>
              <a:defRPr/>
            </a:pPr>
            <a:r>
              <a:rPr lang="en-US"/>
              <a:t>Burhansstipanov, Native American Cancer Initiatives (NACI); http://www.NatAmCancer.org/ and </a:t>
            </a:r>
            <a:r>
              <a:rPr lang="en-US" err="1"/>
              <a:t>NatAmCancerInitiatives</a:t>
            </a:r>
            <a:r>
              <a:rPr lang="en-US"/>
              <a:t>, Inc. </a:t>
            </a:r>
          </a:p>
        </p:txBody>
      </p:sp>
      <p:sp>
        <p:nvSpPr>
          <p:cNvPr id="5" name="Slide Number Placeholder 4">
            <a:extLst>
              <a:ext uri="{FF2B5EF4-FFF2-40B4-BE49-F238E27FC236}">
                <a16:creationId xmlns:a16="http://schemas.microsoft.com/office/drawing/2014/main" id="{55402578-032B-4CE0-AC97-844AC34E8016}"/>
              </a:ext>
            </a:extLst>
          </p:cNvPr>
          <p:cNvSpPr>
            <a:spLocks noGrp="1"/>
          </p:cNvSpPr>
          <p:nvPr>
            <p:ph type="sldNum" sz="quarter" idx="11"/>
          </p:nvPr>
        </p:nvSpPr>
        <p:spPr/>
        <p:txBody>
          <a:bodyPr/>
          <a:lstStyle>
            <a:lvl1pPr>
              <a:defRPr/>
            </a:lvl1pPr>
          </a:lstStyle>
          <a:p>
            <a:fld id="{45B0FAB7-57C6-4B93-BEB3-7C0C128D0764}" type="slidenum">
              <a:rPr lang="en-US" altLang="en-US"/>
              <a:pPr/>
              <a:t>‹#›</a:t>
            </a:fld>
            <a:endParaRPr lang="en-US" altLang="en-US"/>
          </a:p>
        </p:txBody>
      </p:sp>
    </p:spTree>
    <p:extLst>
      <p:ext uri="{BB962C8B-B14F-4D97-AF65-F5344CB8AC3E}">
        <p14:creationId xmlns:p14="http://schemas.microsoft.com/office/powerpoint/2010/main" val="857614051"/>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cover_matrix.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316736" y="2852928"/>
            <a:ext cx="8522208" cy="1470025"/>
          </a:xfrm>
        </p:spPr>
        <p:txBody>
          <a:bodyPr/>
          <a:lstStyle>
            <a:lvl1pPr>
              <a:defRPr>
                <a:solidFill>
                  <a:srgbClr val="FFFFFF"/>
                </a:solidFill>
              </a:defRPr>
            </a:lvl1pPr>
          </a:lstStyle>
          <a:p>
            <a:r>
              <a:rPr lang="en-US"/>
              <a:t>Click to edit Master title style</a:t>
            </a:r>
          </a:p>
        </p:txBody>
      </p:sp>
      <p:pic>
        <p:nvPicPr>
          <p:cNvPr id="8" name="New picture"/>
          <p:cNvPicPr/>
          <p:nvPr/>
        </p:nvPicPr>
        <p:blipFill>
          <a:blip r:embed="rId3"/>
          <a:stretch>
            <a:fillRect/>
          </a:stretch>
        </p:blipFill>
        <p:spPr>
          <a:xfrm>
            <a:off x="1422400" y="5524500"/>
            <a:ext cx="7315200" cy="914400"/>
          </a:xfrm>
          <a:prstGeom prst="rect">
            <a:avLst/>
          </a:prstGeom>
        </p:spPr>
      </p:pic>
    </p:spTree>
    <p:extLst>
      <p:ext uri="{BB962C8B-B14F-4D97-AF65-F5344CB8AC3E}">
        <p14:creationId xmlns:p14="http://schemas.microsoft.com/office/powerpoint/2010/main" val="2548156401"/>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8DD146-1E6C-4BA5-AC3C-DE101C4ACE3F}" type="datetime1">
              <a:rPr lang="en-US" smtClean="0"/>
              <a:t>12/6/2020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5DE63B1-7AC8-E144-A6E7-AC58FCFF4464}" type="slidenum">
              <a:rPr lang="en-US" smtClean="0"/>
              <a:t>‹#›</a:t>
            </a:fld>
            <a:endParaRPr lang="en-US" dirty="0"/>
          </a:p>
        </p:txBody>
      </p:sp>
    </p:spTree>
    <p:extLst>
      <p:ext uri="{BB962C8B-B14F-4D97-AF65-F5344CB8AC3E}">
        <p14:creationId xmlns:p14="http://schemas.microsoft.com/office/powerpoint/2010/main" val="624179683"/>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502C6BA-3044-49EA-8CC2-D6C53E3CF930}" type="datetime1">
              <a:rPr lang="en-US" smtClean="0"/>
              <a:t>12/6/2020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5DE63B1-7AC8-E144-A6E7-AC58FCFF4464}" type="slidenum">
              <a:rPr lang="en-US" smtClean="0"/>
              <a:t>‹#›</a:t>
            </a:fld>
            <a:endParaRPr lang="en-US" dirty="0"/>
          </a:p>
        </p:txBody>
      </p:sp>
    </p:spTree>
    <p:extLst>
      <p:ext uri="{BB962C8B-B14F-4D97-AF65-F5344CB8AC3E}">
        <p14:creationId xmlns:p14="http://schemas.microsoft.com/office/powerpoint/2010/main" val="561511640"/>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A2D1C2B-520E-4621-AE94-8B8A04885D66}" type="datetime1">
              <a:rPr lang="en-US" smtClean="0"/>
              <a:t>12/6/2020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5DE63B1-7AC8-E144-A6E7-AC58FCFF4464}" type="slidenum">
              <a:rPr lang="en-US" smtClean="0"/>
              <a:t>‹#›</a:t>
            </a:fld>
            <a:endParaRPr lang="en-US" dirty="0"/>
          </a:p>
        </p:txBody>
      </p:sp>
    </p:spTree>
    <p:extLst>
      <p:ext uri="{BB962C8B-B14F-4D97-AF65-F5344CB8AC3E}">
        <p14:creationId xmlns:p14="http://schemas.microsoft.com/office/powerpoint/2010/main" val="7561679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9FA113D-173B-40D4-93AA-FCD6328BB01E}" type="datetime1">
              <a:rPr lang="en-US" smtClean="0"/>
              <a:t>12/6/2020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5DE63B1-7AC8-E144-A6E7-AC58FCFF4464}" type="slidenum">
              <a:rPr lang="en-US" smtClean="0"/>
              <a:t>‹#›</a:t>
            </a:fld>
            <a:endParaRPr lang="en-US" dirty="0"/>
          </a:p>
        </p:txBody>
      </p:sp>
    </p:spTree>
    <p:extLst>
      <p:ext uri="{BB962C8B-B14F-4D97-AF65-F5344CB8AC3E}">
        <p14:creationId xmlns:p14="http://schemas.microsoft.com/office/powerpoint/2010/main" val="196073870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AFEBD708-2E5F-9648-947B-39C310F21AD7}"/>
              </a:ext>
            </a:extLst>
          </p:cNvPr>
          <p:cNvSpPr>
            <a:spLocks noGrp="1"/>
          </p:cNvSpPr>
          <p:nvPr>
            <p:ph type="pic" sz="quarter" idx="10"/>
          </p:nvPr>
        </p:nvSpPr>
        <p:spPr>
          <a:xfrm>
            <a:off x="571500" y="571500"/>
            <a:ext cx="11048999" cy="5714999"/>
          </a:xfrm>
          <a:prstGeom prst="rect">
            <a:avLst/>
          </a:prstGeom>
        </p:spPr>
        <p:txBody>
          <a:bodyPr/>
          <a:lstStyle>
            <a:lvl1pPr>
              <a:buNone/>
              <a:defRPr/>
            </a:lvl1pPr>
          </a:lstStyle>
          <a:p>
            <a:endParaRPr lang="en-US" dirty="0"/>
          </a:p>
        </p:txBody>
      </p:sp>
      <p:sp>
        <p:nvSpPr>
          <p:cNvPr id="5" name="Title Placeholder 1">
            <a:extLst>
              <a:ext uri="{FF2B5EF4-FFF2-40B4-BE49-F238E27FC236}">
                <a16:creationId xmlns:a16="http://schemas.microsoft.com/office/drawing/2014/main" id="{7F9891AC-D3CC-9749-B0DC-3D2EF8C8EAD9}"/>
              </a:ext>
            </a:extLst>
          </p:cNvPr>
          <p:cNvSpPr>
            <a:spLocks noGrp="1"/>
          </p:cNvSpPr>
          <p:nvPr>
            <p:ph type="title" hasCustomPrompt="1"/>
          </p:nvPr>
        </p:nvSpPr>
        <p:spPr>
          <a:xfrm>
            <a:off x="6046298" y="2762805"/>
            <a:ext cx="5285554" cy="1325563"/>
          </a:xfrm>
          <a:prstGeom prst="rect">
            <a:avLst/>
          </a:prstGeom>
        </p:spPr>
        <p:txBody>
          <a:bodyPr vert="horz" lIns="91440" tIns="45720" rIns="91440" bIns="45720" rtlCol="0" anchor="ctr">
            <a:normAutofit/>
          </a:bodyPr>
          <a:lstStyle>
            <a:lvl1pPr algn="ctr">
              <a:defRPr sz="7200">
                <a:solidFill>
                  <a:schemeClr val="bg1"/>
                </a:solidFill>
                <a:latin typeface="Dense" panose="02000000000000000000" pitchFamily="2" charset="77"/>
              </a:defRPr>
            </a:lvl1pPr>
          </a:lstStyle>
          <a:p>
            <a:r>
              <a:rPr lang="en-US" dirty="0"/>
              <a:t>Section Header</a:t>
            </a:r>
          </a:p>
        </p:txBody>
      </p:sp>
    </p:spTree>
    <p:extLst>
      <p:ext uri="{BB962C8B-B14F-4D97-AF65-F5344CB8AC3E}">
        <p14:creationId xmlns:p14="http://schemas.microsoft.com/office/powerpoint/2010/main" val="32054633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9BFEF9E-FC6F-484B-B22F-BDB1989F99BD}" type="datetime1">
              <a:rPr lang="en-US" smtClean="0"/>
              <a:t>12/6/2020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5DE63B1-7AC8-E144-A6E7-AC58FCFF4464}" type="slidenum">
              <a:rPr lang="en-US" smtClean="0"/>
              <a:t>‹#›</a:t>
            </a:fld>
            <a:endParaRPr lang="en-US" dirty="0"/>
          </a:p>
        </p:txBody>
      </p:sp>
    </p:spTree>
    <p:extLst>
      <p:ext uri="{BB962C8B-B14F-4D97-AF65-F5344CB8AC3E}">
        <p14:creationId xmlns:p14="http://schemas.microsoft.com/office/powerpoint/2010/main" val="4201903156"/>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5332A8-D344-417B-A03A-282A7C1EA85B}" type="datetime1">
              <a:rPr lang="en-US" smtClean="0"/>
              <a:t>12/6/2020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5DE63B1-7AC8-E144-A6E7-AC58FCFF4464}" type="slidenum">
              <a:rPr lang="en-US" smtClean="0"/>
              <a:t>‹#›</a:t>
            </a:fld>
            <a:endParaRPr lang="en-US" dirty="0"/>
          </a:p>
        </p:txBody>
      </p:sp>
    </p:spTree>
    <p:extLst>
      <p:ext uri="{BB962C8B-B14F-4D97-AF65-F5344CB8AC3E}">
        <p14:creationId xmlns:p14="http://schemas.microsoft.com/office/powerpoint/2010/main" val="40193258"/>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2CA383E-7CB7-4A0D-8DC1-1903043900B1}" type="datetime1">
              <a:rPr lang="en-US" smtClean="0"/>
              <a:t>12/6/2020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5DE63B1-7AC8-E144-A6E7-AC58FCFF4464}" type="slidenum">
              <a:rPr lang="en-US" smtClean="0"/>
              <a:t>‹#›</a:t>
            </a:fld>
            <a:endParaRPr lang="en-US" dirty="0"/>
          </a:p>
        </p:txBody>
      </p:sp>
    </p:spTree>
    <p:extLst>
      <p:ext uri="{BB962C8B-B14F-4D97-AF65-F5344CB8AC3E}">
        <p14:creationId xmlns:p14="http://schemas.microsoft.com/office/powerpoint/2010/main" val="4290648244"/>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B0565AB-1FE1-42F3-9834-98328E298FCE}" type="datetime1">
              <a:rPr lang="en-US" smtClean="0"/>
              <a:t>12/6/2020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5DE63B1-7AC8-E144-A6E7-AC58FCFF4464}" type="slidenum">
              <a:rPr lang="en-US" smtClean="0"/>
              <a:t>‹#›</a:t>
            </a:fld>
            <a:endParaRPr lang="en-US" dirty="0"/>
          </a:p>
        </p:txBody>
      </p:sp>
    </p:spTree>
    <p:extLst>
      <p:ext uri="{BB962C8B-B14F-4D97-AF65-F5344CB8AC3E}">
        <p14:creationId xmlns:p14="http://schemas.microsoft.com/office/powerpoint/2010/main" val="696168205"/>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496520-2EA1-4C66-9DF4-3677FA26012C}" type="datetime1">
              <a:rPr lang="en-US" smtClean="0"/>
              <a:t>12/6/2020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5DE63B1-7AC8-E144-A6E7-AC58FCFF4464}" type="slidenum">
              <a:rPr lang="en-US" smtClean="0"/>
              <a:t>‹#›</a:t>
            </a:fld>
            <a:endParaRPr lang="en-US" dirty="0"/>
          </a:p>
        </p:txBody>
      </p:sp>
    </p:spTree>
    <p:extLst>
      <p:ext uri="{BB962C8B-B14F-4D97-AF65-F5344CB8AC3E}">
        <p14:creationId xmlns:p14="http://schemas.microsoft.com/office/powerpoint/2010/main" val="1201552859"/>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C1FBF7-DA13-473B-8E04-63F6E998F3E1}" type="datetime1">
              <a:rPr lang="en-US" smtClean="0"/>
              <a:t>12/6/2020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5DE63B1-7AC8-E144-A6E7-AC58FCFF4464}" type="slidenum">
              <a:rPr lang="en-US" smtClean="0"/>
              <a:t>‹#›</a:t>
            </a:fld>
            <a:endParaRPr lang="en-US" dirty="0"/>
          </a:p>
        </p:txBody>
      </p:sp>
    </p:spTree>
    <p:extLst>
      <p:ext uri="{BB962C8B-B14F-4D97-AF65-F5344CB8AC3E}">
        <p14:creationId xmlns:p14="http://schemas.microsoft.com/office/powerpoint/2010/main" val="1518521802"/>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AFEBD708-2E5F-9648-947B-39C310F21AD7}"/>
              </a:ext>
            </a:extLst>
          </p:cNvPr>
          <p:cNvSpPr>
            <a:spLocks noGrp="1"/>
          </p:cNvSpPr>
          <p:nvPr>
            <p:ph type="pic" sz="quarter" idx="10"/>
          </p:nvPr>
        </p:nvSpPr>
        <p:spPr>
          <a:xfrm>
            <a:off x="571500" y="1448972"/>
            <a:ext cx="11048999" cy="4837527"/>
          </a:xfrm>
          <a:prstGeom prst="rect">
            <a:avLst/>
          </a:prstGeom>
        </p:spPr>
        <p:txBody>
          <a:bodyPr/>
          <a:lstStyle>
            <a:lvl1pPr>
              <a:buNone/>
              <a:defRPr/>
            </a:lvl1pPr>
          </a:lstStyle>
          <a:p>
            <a:endParaRPr lang="en-US" dirty="0"/>
          </a:p>
        </p:txBody>
      </p:sp>
      <p:sp>
        <p:nvSpPr>
          <p:cNvPr id="5" name="Title Placeholder 1">
            <a:extLst>
              <a:ext uri="{FF2B5EF4-FFF2-40B4-BE49-F238E27FC236}">
                <a16:creationId xmlns:a16="http://schemas.microsoft.com/office/drawing/2014/main" id="{7F9891AC-D3CC-9749-B0DC-3D2EF8C8EAD9}"/>
              </a:ext>
            </a:extLst>
          </p:cNvPr>
          <p:cNvSpPr>
            <a:spLocks noGrp="1"/>
          </p:cNvSpPr>
          <p:nvPr>
            <p:ph type="title" hasCustomPrompt="1"/>
          </p:nvPr>
        </p:nvSpPr>
        <p:spPr>
          <a:xfrm>
            <a:off x="571499" y="591107"/>
            <a:ext cx="11048999" cy="548376"/>
          </a:xfrm>
          <a:prstGeom prst="rect">
            <a:avLst/>
          </a:prstGeom>
        </p:spPr>
        <p:txBody>
          <a:bodyPr vert="horz" lIns="91440" tIns="45720" rIns="91440" bIns="45720" rtlCol="0" anchor="ctr">
            <a:noAutofit/>
          </a:bodyPr>
          <a:lstStyle>
            <a:lvl1pPr algn="l">
              <a:defRPr sz="5400">
                <a:solidFill>
                  <a:srgbClr val="13BDC6"/>
                </a:solidFill>
                <a:latin typeface="Dense" panose="02000000000000000000" pitchFamily="2" charset="77"/>
              </a:defRPr>
            </a:lvl1pPr>
          </a:lstStyle>
          <a:p>
            <a:r>
              <a:rPr lang="en-US" dirty="0"/>
              <a:t>Section Header</a:t>
            </a:r>
          </a:p>
        </p:txBody>
      </p:sp>
    </p:spTree>
    <p:extLst>
      <p:ext uri="{BB962C8B-B14F-4D97-AF65-F5344CB8AC3E}">
        <p14:creationId xmlns:p14="http://schemas.microsoft.com/office/powerpoint/2010/main" val="1639015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09F165D-9CB1-E142-9ED4-AAFC00CA8A4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48772" y="5882894"/>
            <a:ext cx="871728" cy="524256"/>
          </a:xfrm>
          <a:prstGeom prst="rect">
            <a:avLst/>
          </a:prstGeom>
        </p:spPr>
      </p:pic>
      <p:sp>
        <p:nvSpPr>
          <p:cNvPr id="11" name="Rectangle 10">
            <a:extLst>
              <a:ext uri="{FF2B5EF4-FFF2-40B4-BE49-F238E27FC236}">
                <a16:creationId xmlns:a16="http://schemas.microsoft.com/office/drawing/2014/main" id="{B4A26DB0-04AF-9C43-A5E2-7B3D5A357392}"/>
              </a:ext>
            </a:extLst>
          </p:cNvPr>
          <p:cNvSpPr/>
          <p:nvPr userDrawn="1"/>
        </p:nvSpPr>
        <p:spPr>
          <a:xfrm>
            <a:off x="571500" y="5882894"/>
            <a:ext cx="9841743" cy="524256"/>
          </a:xfrm>
          <a:prstGeom prst="rect">
            <a:avLst/>
          </a:prstGeom>
          <a:solidFill>
            <a:srgbClr val="13BD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endParaRPr>
          </a:p>
        </p:txBody>
      </p:sp>
      <p:sp>
        <p:nvSpPr>
          <p:cNvPr id="12" name="Slide Number Placeholder 13">
            <a:extLst>
              <a:ext uri="{FF2B5EF4-FFF2-40B4-BE49-F238E27FC236}">
                <a16:creationId xmlns:a16="http://schemas.microsoft.com/office/drawing/2014/main" id="{43FD7A87-827B-7140-BA74-BA10E663A0D7}"/>
              </a:ext>
            </a:extLst>
          </p:cNvPr>
          <p:cNvSpPr>
            <a:spLocks noGrp="1"/>
          </p:cNvSpPr>
          <p:nvPr>
            <p:ph type="sldNum" sz="quarter" idx="4"/>
          </p:nvPr>
        </p:nvSpPr>
        <p:spPr>
          <a:xfrm>
            <a:off x="777922" y="5979401"/>
            <a:ext cx="1787857" cy="365125"/>
          </a:xfrm>
          <a:prstGeom prst="rect">
            <a:avLst/>
          </a:prstGeom>
        </p:spPr>
        <p:txBody>
          <a:bodyPr vert="horz" lIns="91440" tIns="45720" rIns="91440" bIns="45720" rtlCol="0" anchor="ctr"/>
          <a:lstStyle>
            <a:lvl1pPr algn="l">
              <a:defRPr sz="1200">
                <a:solidFill>
                  <a:schemeClr val="bg1"/>
                </a:solidFill>
              </a:defRPr>
            </a:lvl1pPr>
          </a:lstStyle>
          <a:p>
            <a:fld id="{516821A8-9BF0-B347-B061-E39936490533}" type="slidenum">
              <a:rPr lang="en-US" smtClean="0"/>
              <a:pPr/>
              <a:t>‹#›</a:t>
            </a:fld>
            <a:r>
              <a:rPr lang="en-US" dirty="0"/>
              <a:t> / 2020 NNRT Program</a:t>
            </a:r>
          </a:p>
        </p:txBody>
      </p:sp>
      <p:sp>
        <p:nvSpPr>
          <p:cNvPr id="14" name="Title Placeholder 1">
            <a:extLst>
              <a:ext uri="{FF2B5EF4-FFF2-40B4-BE49-F238E27FC236}">
                <a16:creationId xmlns:a16="http://schemas.microsoft.com/office/drawing/2014/main" id="{B47E2DBC-4136-DA40-BD7B-BC3F8BFD17A6}"/>
              </a:ext>
            </a:extLst>
          </p:cNvPr>
          <p:cNvSpPr>
            <a:spLocks noGrp="1"/>
          </p:cNvSpPr>
          <p:nvPr>
            <p:ph type="title"/>
          </p:nvPr>
        </p:nvSpPr>
        <p:spPr>
          <a:xfrm>
            <a:off x="571500" y="696036"/>
            <a:ext cx="6996917" cy="1325563"/>
          </a:xfrm>
          <a:prstGeom prst="rect">
            <a:avLst/>
          </a:prstGeom>
        </p:spPr>
        <p:txBody>
          <a:bodyPr vert="horz" lIns="91440" tIns="45720" rIns="91440" bIns="45720" rtlCol="0" anchor="ctr">
            <a:normAutofit/>
          </a:bodyPr>
          <a:lstStyle>
            <a:lvl1pPr>
              <a:defRPr sz="5400">
                <a:solidFill>
                  <a:srgbClr val="403F41"/>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43B11455-81BD-BB43-AD18-9C51533AD397}"/>
              </a:ext>
            </a:extLst>
          </p:cNvPr>
          <p:cNvSpPr>
            <a:spLocks noGrp="1"/>
          </p:cNvSpPr>
          <p:nvPr>
            <p:ph type="pic" sz="quarter" idx="10"/>
          </p:nvPr>
        </p:nvSpPr>
        <p:spPr>
          <a:xfrm>
            <a:off x="571500" y="2020888"/>
            <a:ext cx="11049000" cy="3535362"/>
          </a:xfrm>
          <a:prstGeom prst="rect">
            <a:avLst/>
          </a:prstGeom>
        </p:spPr>
        <p:txBody>
          <a:bodyPr/>
          <a:lstStyle/>
          <a:p>
            <a:endParaRPr lang="en-US"/>
          </a:p>
        </p:txBody>
      </p:sp>
      <p:pic>
        <p:nvPicPr>
          <p:cNvPr id="16" name="Picture 15" descr="A picture containing light, food, drawing&#10;&#10;Description automatically generated">
            <a:extLst>
              <a:ext uri="{FF2B5EF4-FFF2-40B4-BE49-F238E27FC236}">
                <a16:creationId xmlns:a16="http://schemas.microsoft.com/office/drawing/2014/main" id="{A1C8E503-5968-B745-A6E9-506973C91436}"/>
              </a:ext>
            </a:extLst>
          </p:cNvPr>
          <p:cNvPicPr>
            <a:picLocks noChangeAspect="1"/>
          </p:cNvPicPr>
          <p:nvPr userDrawn="1"/>
        </p:nvPicPr>
        <p:blipFill>
          <a:blip r:embed="rId3"/>
          <a:stretch>
            <a:fillRect/>
          </a:stretch>
        </p:blipFill>
        <p:spPr>
          <a:xfrm>
            <a:off x="8125066" y="480328"/>
            <a:ext cx="3593910" cy="1272843"/>
          </a:xfrm>
          <a:prstGeom prst="rect">
            <a:avLst/>
          </a:prstGeom>
        </p:spPr>
      </p:pic>
    </p:spTree>
    <p:extLst>
      <p:ext uri="{BB962C8B-B14F-4D97-AF65-F5344CB8AC3E}">
        <p14:creationId xmlns:p14="http://schemas.microsoft.com/office/powerpoint/2010/main" val="731101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324BC8F-BBCD-DA47-BC76-AD2B5B606AA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48772" y="5882894"/>
            <a:ext cx="871728" cy="524256"/>
          </a:xfrm>
          <a:prstGeom prst="rect">
            <a:avLst/>
          </a:prstGeom>
        </p:spPr>
      </p:pic>
      <p:sp>
        <p:nvSpPr>
          <p:cNvPr id="16" name="Rectangle 15">
            <a:extLst>
              <a:ext uri="{FF2B5EF4-FFF2-40B4-BE49-F238E27FC236}">
                <a16:creationId xmlns:a16="http://schemas.microsoft.com/office/drawing/2014/main" id="{8A8DA416-CCD1-9F49-8E8C-53A3485F5326}"/>
              </a:ext>
            </a:extLst>
          </p:cNvPr>
          <p:cNvSpPr/>
          <p:nvPr userDrawn="1"/>
        </p:nvSpPr>
        <p:spPr>
          <a:xfrm>
            <a:off x="571500" y="5882894"/>
            <a:ext cx="9841743" cy="524256"/>
          </a:xfrm>
          <a:prstGeom prst="rect">
            <a:avLst/>
          </a:prstGeom>
          <a:solidFill>
            <a:srgbClr val="13BD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endParaRPr>
          </a:p>
        </p:txBody>
      </p:sp>
      <p:sp>
        <p:nvSpPr>
          <p:cNvPr id="9" name="Title Placeholder 1">
            <a:extLst>
              <a:ext uri="{FF2B5EF4-FFF2-40B4-BE49-F238E27FC236}">
                <a16:creationId xmlns:a16="http://schemas.microsoft.com/office/drawing/2014/main" id="{AD23EB3C-B85D-8A42-8554-C641D844B1AB}"/>
              </a:ext>
            </a:extLst>
          </p:cNvPr>
          <p:cNvSpPr>
            <a:spLocks noGrp="1"/>
          </p:cNvSpPr>
          <p:nvPr>
            <p:ph type="title"/>
          </p:nvPr>
        </p:nvSpPr>
        <p:spPr>
          <a:xfrm>
            <a:off x="571500" y="2046947"/>
            <a:ext cx="11048999" cy="1325563"/>
          </a:xfrm>
          <a:prstGeom prst="rect">
            <a:avLst/>
          </a:prstGeom>
        </p:spPr>
        <p:txBody>
          <a:bodyPr vert="horz" lIns="91440" tIns="45720" rIns="91440" bIns="45720" rtlCol="0" anchor="ctr">
            <a:normAutofit/>
          </a:bodyPr>
          <a:lstStyle/>
          <a:p>
            <a:r>
              <a:rPr lang="en-US" dirty="0"/>
              <a:t>Click to edit Master title style</a:t>
            </a:r>
          </a:p>
        </p:txBody>
      </p:sp>
      <p:sp>
        <p:nvSpPr>
          <p:cNvPr id="14" name="Slide Number Placeholder 13">
            <a:extLst>
              <a:ext uri="{FF2B5EF4-FFF2-40B4-BE49-F238E27FC236}">
                <a16:creationId xmlns:a16="http://schemas.microsoft.com/office/drawing/2014/main" id="{65FDFB28-DA3E-D540-9DE2-15AD08D5EDD5}"/>
              </a:ext>
            </a:extLst>
          </p:cNvPr>
          <p:cNvSpPr>
            <a:spLocks noGrp="1"/>
          </p:cNvSpPr>
          <p:nvPr>
            <p:ph type="sldNum" sz="quarter" idx="4"/>
          </p:nvPr>
        </p:nvSpPr>
        <p:spPr>
          <a:xfrm>
            <a:off x="777922" y="5979401"/>
            <a:ext cx="1787857" cy="365125"/>
          </a:xfrm>
          <a:prstGeom prst="rect">
            <a:avLst/>
          </a:prstGeom>
        </p:spPr>
        <p:txBody>
          <a:bodyPr vert="horz" lIns="91440" tIns="45720" rIns="91440" bIns="45720" rtlCol="0" anchor="ctr"/>
          <a:lstStyle>
            <a:lvl1pPr algn="l">
              <a:defRPr sz="1200">
                <a:solidFill>
                  <a:schemeClr val="bg1"/>
                </a:solidFill>
              </a:defRPr>
            </a:lvl1pPr>
          </a:lstStyle>
          <a:p>
            <a:fld id="{516821A8-9BF0-B347-B061-E39936490533}" type="slidenum">
              <a:rPr lang="en-US" smtClean="0"/>
              <a:pPr/>
              <a:t>‹#›</a:t>
            </a:fld>
            <a:r>
              <a:rPr lang="en-US" dirty="0"/>
              <a:t> / 2020 NNRT Program</a:t>
            </a:r>
          </a:p>
        </p:txBody>
      </p:sp>
      <p:sp>
        <p:nvSpPr>
          <p:cNvPr id="18" name="Content Placeholder 17">
            <a:extLst>
              <a:ext uri="{FF2B5EF4-FFF2-40B4-BE49-F238E27FC236}">
                <a16:creationId xmlns:a16="http://schemas.microsoft.com/office/drawing/2014/main" id="{E2E07A47-C468-2042-84DB-8A52BC1C9ED6}"/>
              </a:ext>
            </a:extLst>
          </p:cNvPr>
          <p:cNvSpPr>
            <a:spLocks noGrp="1"/>
          </p:cNvSpPr>
          <p:nvPr>
            <p:ph sz="quarter" idx="10"/>
          </p:nvPr>
        </p:nvSpPr>
        <p:spPr>
          <a:xfrm>
            <a:off x="571500" y="3428999"/>
            <a:ext cx="11049000" cy="2282483"/>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9" name="Picture 18" descr="A picture containing light, food, drawing&#10;&#10;Description automatically generated">
            <a:extLst>
              <a:ext uri="{FF2B5EF4-FFF2-40B4-BE49-F238E27FC236}">
                <a16:creationId xmlns:a16="http://schemas.microsoft.com/office/drawing/2014/main" id="{E8E5E7A1-DDB4-B14F-A1D6-1D4E9B911A88}"/>
              </a:ext>
            </a:extLst>
          </p:cNvPr>
          <p:cNvPicPr>
            <a:picLocks noChangeAspect="1"/>
          </p:cNvPicPr>
          <p:nvPr userDrawn="1"/>
        </p:nvPicPr>
        <p:blipFill>
          <a:blip r:embed="rId3"/>
          <a:stretch>
            <a:fillRect/>
          </a:stretch>
        </p:blipFill>
        <p:spPr>
          <a:xfrm>
            <a:off x="8125066" y="480328"/>
            <a:ext cx="3593910" cy="1272843"/>
          </a:xfrm>
          <a:prstGeom prst="rect">
            <a:avLst/>
          </a:prstGeom>
        </p:spPr>
      </p:pic>
    </p:spTree>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bg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324BC8F-BBCD-DA47-BC76-AD2B5B606AA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48772" y="5882894"/>
            <a:ext cx="871728" cy="524256"/>
          </a:xfrm>
          <a:prstGeom prst="rect">
            <a:avLst/>
          </a:prstGeom>
        </p:spPr>
      </p:pic>
      <p:sp>
        <p:nvSpPr>
          <p:cNvPr id="16" name="Rectangle 15">
            <a:extLst>
              <a:ext uri="{FF2B5EF4-FFF2-40B4-BE49-F238E27FC236}">
                <a16:creationId xmlns:a16="http://schemas.microsoft.com/office/drawing/2014/main" id="{8A8DA416-CCD1-9F49-8E8C-53A3485F5326}"/>
              </a:ext>
            </a:extLst>
          </p:cNvPr>
          <p:cNvSpPr/>
          <p:nvPr userDrawn="1"/>
        </p:nvSpPr>
        <p:spPr>
          <a:xfrm>
            <a:off x="571500" y="5882894"/>
            <a:ext cx="9841743" cy="524256"/>
          </a:xfrm>
          <a:prstGeom prst="rect">
            <a:avLst/>
          </a:prstGeom>
          <a:solidFill>
            <a:srgbClr val="13BD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endParaRPr>
          </a:p>
        </p:txBody>
      </p:sp>
      <p:sp>
        <p:nvSpPr>
          <p:cNvPr id="9" name="Title Placeholder 1">
            <a:extLst>
              <a:ext uri="{FF2B5EF4-FFF2-40B4-BE49-F238E27FC236}">
                <a16:creationId xmlns:a16="http://schemas.microsoft.com/office/drawing/2014/main" id="{AD23EB3C-B85D-8A42-8554-C641D844B1AB}"/>
              </a:ext>
            </a:extLst>
          </p:cNvPr>
          <p:cNvSpPr>
            <a:spLocks noGrp="1"/>
          </p:cNvSpPr>
          <p:nvPr>
            <p:ph type="title"/>
          </p:nvPr>
        </p:nvSpPr>
        <p:spPr>
          <a:xfrm>
            <a:off x="571500" y="669675"/>
            <a:ext cx="11048999" cy="1325563"/>
          </a:xfrm>
          <a:prstGeom prst="rect">
            <a:avLst/>
          </a:prstGeom>
        </p:spPr>
        <p:txBody>
          <a:bodyPr vert="horz" lIns="91440" tIns="45720" rIns="91440" bIns="45720" rtlCol="0" anchor="ctr">
            <a:normAutofit/>
          </a:bodyPr>
          <a:lstStyle>
            <a:lvl1pPr>
              <a:defRPr sz="6000">
                <a:solidFill>
                  <a:srgbClr val="403F41"/>
                </a:solidFill>
              </a:defRPr>
            </a:lvl1pPr>
          </a:lstStyle>
          <a:p>
            <a:r>
              <a:rPr lang="en-US" dirty="0"/>
              <a:t>Click to edit Master title style</a:t>
            </a:r>
          </a:p>
        </p:txBody>
      </p:sp>
      <p:sp>
        <p:nvSpPr>
          <p:cNvPr id="14" name="Slide Number Placeholder 13">
            <a:extLst>
              <a:ext uri="{FF2B5EF4-FFF2-40B4-BE49-F238E27FC236}">
                <a16:creationId xmlns:a16="http://schemas.microsoft.com/office/drawing/2014/main" id="{65FDFB28-DA3E-D540-9DE2-15AD08D5EDD5}"/>
              </a:ext>
            </a:extLst>
          </p:cNvPr>
          <p:cNvSpPr>
            <a:spLocks noGrp="1"/>
          </p:cNvSpPr>
          <p:nvPr>
            <p:ph type="sldNum" sz="quarter" idx="4"/>
          </p:nvPr>
        </p:nvSpPr>
        <p:spPr>
          <a:xfrm>
            <a:off x="777922" y="5979401"/>
            <a:ext cx="1787857" cy="365125"/>
          </a:xfrm>
          <a:prstGeom prst="rect">
            <a:avLst/>
          </a:prstGeom>
        </p:spPr>
        <p:txBody>
          <a:bodyPr vert="horz" lIns="91440" tIns="45720" rIns="91440" bIns="45720" rtlCol="0" anchor="ctr"/>
          <a:lstStyle>
            <a:lvl1pPr algn="l">
              <a:defRPr sz="1200">
                <a:solidFill>
                  <a:schemeClr val="bg1"/>
                </a:solidFill>
              </a:defRPr>
            </a:lvl1pPr>
          </a:lstStyle>
          <a:p>
            <a:fld id="{516821A8-9BF0-B347-B061-E39936490533}" type="slidenum">
              <a:rPr lang="en-US" smtClean="0"/>
              <a:pPr/>
              <a:t>‹#›</a:t>
            </a:fld>
            <a:r>
              <a:rPr lang="en-US" dirty="0"/>
              <a:t> / 2020 NNRT Program</a:t>
            </a:r>
          </a:p>
        </p:txBody>
      </p:sp>
      <p:sp>
        <p:nvSpPr>
          <p:cNvPr id="18" name="Content Placeholder 17">
            <a:extLst>
              <a:ext uri="{FF2B5EF4-FFF2-40B4-BE49-F238E27FC236}">
                <a16:creationId xmlns:a16="http://schemas.microsoft.com/office/drawing/2014/main" id="{E2E07A47-C468-2042-84DB-8A52BC1C9ED6}"/>
              </a:ext>
            </a:extLst>
          </p:cNvPr>
          <p:cNvSpPr>
            <a:spLocks noGrp="1"/>
          </p:cNvSpPr>
          <p:nvPr>
            <p:ph sz="quarter" idx="10"/>
          </p:nvPr>
        </p:nvSpPr>
        <p:spPr>
          <a:xfrm>
            <a:off x="571500" y="1995239"/>
            <a:ext cx="11049000" cy="3716244"/>
          </a:xfrm>
          <a:prstGeom prst="rect">
            <a:avLst/>
          </a:prstGeom>
        </p:spPr>
        <p:txBody>
          <a:bodyPr/>
          <a:lstStyle>
            <a:lvl1pPr>
              <a:defRPr sz="2400">
                <a:solidFill>
                  <a:srgbClr val="13BDC6"/>
                </a:solidFill>
              </a:defRPr>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descr="A picture containing light, food, drawing&#10;&#10;Description automatically generated">
            <a:extLst>
              <a:ext uri="{FF2B5EF4-FFF2-40B4-BE49-F238E27FC236}">
                <a16:creationId xmlns:a16="http://schemas.microsoft.com/office/drawing/2014/main" id="{9391C4D0-BE1A-5948-92D1-6F88385C7FCA}"/>
              </a:ext>
            </a:extLst>
          </p:cNvPr>
          <p:cNvPicPr>
            <a:picLocks noChangeAspect="1"/>
          </p:cNvPicPr>
          <p:nvPr userDrawn="1"/>
        </p:nvPicPr>
        <p:blipFill>
          <a:blip r:embed="rId3"/>
          <a:stretch>
            <a:fillRect/>
          </a:stretch>
        </p:blipFill>
        <p:spPr>
          <a:xfrm>
            <a:off x="8125066" y="480328"/>
            <a:ext cx="3593910" cy="1272843"/>
          </a:xfrm>
          <a:prstGeom prst="rect">
            <a:avLst/>
          </a:prstGeom>
        </p:spPr>
      </p:pic>
    </p:spTree>
    <p:extLst>
      <p:ext uri="{BB962C8B-B14F-4D97-AF65-F5344CB8AC3E}">
        <p14:creationId xmlns:p14="http://schemas.microsoft.com/office/powerpoint/2010/main" val="3552286479"/>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324BC8F-BBCD-DA47-BC76-AD2B5B606AA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48772" y="5882894"/>
            <a:ext cx="871728" cy="524256"/>
          </a:xfrm>
          <a:prstGeom prst="rect">
            <a:avLst/>
          </a:prstGeom>
        </p:spPr>
      </p:pic>
      <p:sp>
        <p:nvSpPr>
          <p:cNvPr id="16" name="Rectangle 15">
            <a:extLst>
              <a:ext uri="{FF2B5EF4-FFF2-40B4-BE49-F238E27FC236}">
                <a16:creationId xmlns:a16="http://schemas.microsoft.com/office/drawing/2014/main" id="{8A8DA416-CCD1-9F49-8E8C-53A3485F5326}"/>
              </a:ext>
            </a:extLst>
          </p:cNvPr>
          <p:cNvSpPr/>
          <p:nvPr userDrawn="1"/>
        </p:nvSpPr>
        <p:spPr>
          <a:xfrm>
            <a:off x="571500" y="5882894"/>
            <a:ext cx="9841743" cy="524256"/>
          </a:xfrm>
          <a:prstGeom prst="rect">
            <a:avLst/>
          </a:prstGeom>
          <a:solidFill>
            <a:srgbClr val="13BD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endParaRPr>
          </a:p>
        </p:txBody>
      </p:sp>
      <p:sp>
        <p:nvSpPr>
          <p:cNvPr id="9" name="Title Placeholder 1">
            <a:extLst>
              <a:ext uri="{FF2B5EF4-FFF2-40B4-BE49-F238E27FC236}">
                <a16:creationId xmlns:a16="http://schemas.microsoft.com/office/drawing/2014/main" id="{AD23EB3C-B85D-8A42-8554-C641D844B1AB}"/>
              </a:ext>
            </a:extLst>
          </p:cNvPr>
          <p:cNvSpPr>
            <a:spLocks noGrp="1"/>
          </p:cNvSpPr>
          <p:nvPr>
            <p:ph type="title"/>
          </p:nvPr>
        </p:nvSpPr>
        <p:spPr>
          <a:xfrm>
            <a:off x="6096000" y="2046947"/>
            <a:ext cx="5524500" cy="1325563"/>
          </a:xfrm>
          <a:prstGeom prst="rect">
            <a:avLst/>
          </a:prstGeom>
        </p:spPr>
        <p:txBody>
          <a:bodyPr vert="horz" lIns="91440" tIns="45720" rIns="91440" bIns="45720" rtlCol="0" anchor="ctr">
            <a:normAutofit/>
          </a:bodyPr>
          <a:lstStyle>
            <a:lvl1pPr>
              <a:defRPr sz="5400"/>
            </a:lvl1pPr>
          </a:lstStyle>
          <a:p>
            <a:r>
              <a:rPr lang="en-US" dirty="0"/>
              <a:t>Click to edit Master title style</a:t>
            </a:r>
          </a:p>
        </p:txBody>
      </p:sp>
      <p:pic>
        <p:nvPicPr>
          <p:cNvPr id="11" name="Picture 10" descr="A picture containing light, food, drawing&#10;&#10;Description automatically generated">
            <a:extLst>
              <a:ext uri="{FF2B5EF4-FFF2-40B4-BE49-F238E27FC236}">
                <a16:creationId xmlns:a16="http://schemas.microsoft.com/office/drawing/2014/main" id="{87328D66-F1F3-C042-B91B-19692948AF44}"/>
              </a:ext>
            </a:extLst>
          </p:cNvPr>
          <p:cNvPicPr>
            <a:picLocks noChangeAspect="1"/>
          </p:cNvPicPr>
          <p:nvPr userDrawn="1"/>
        </p:nvPicPr>
        <p:blipFill>
          <a:blip r:embed="rId3"/>
          <a:stretch>
            <a:fillRect/>
          </a:stretch>
        </p:blipFill>
        <p:spPr>
          <a:xfrm>
            <a:off x="8125066" y="480328"/>
            <a:ext cx="3593910" cy="1272843"/>
          </a:xfrm>
          <a:prstGeom prst="rect">
            <a:avLst/>
          </a:prstGeom>
        </p:spPr>
      </p:pic>
      <p:sp>
        <p:nvSpPr>
          <p:cNvPr id="14" name="Slide Number Placeholder 13">
            <a:extLst>
              <a:ext uri="{FF2B5EF4-FFF2-40B4-BE49-F238E27FC236}">
                <a16:creationId xmlns:a16="http://schemas.microsoft.com/office/drawing/2014/main" id="{65FDFB28-DA3E-D540-9DE2-15AD08D5EDD5}"/>
              </a:ext>
            </a:extLst>
          </p:cNvPr>
          <p:cNvSpPr>
            <a:spLocks noGrp="1"/>
          </p:cNvSpPr>
          <p:nvPr>
            <p:ph type="sldNum" sz="quarter" idx="4"/>
          </p:nvPr>
        </p:nvSpPr>
        <p:spPr>
          <a:xfrm>
            <a:off x="777922" y="5979401"/>
            <a:ext cx="1787857" cy="365125"/>
          </a:xfrm>
          <a:prstGeom prst="rect">
            <a:avLst/>
          </a:prstGeom>
        </p:spPr>
        <p:txBody>
          <a:bodyPr vert="horz" lIns="91440" tIns="45720" rIns="91440" bIns="45720" rtlCol="0" anchor="ctr"/>
          <a:lstStyle>
            <a:lvl1pPr algn="l">
              <a:defRPr sz="1200">
                <a:solidFill>
                  <a:schemeClr val="bg1"/>
                </a:solidFill>
              </a:defRPr>
            </a:lvl1pPr>
          </a:lstStyle>
          <a:p>
            <a:fld id="{516821A8-9BF0-B347-B061-E39936490533}" type="slidenum">
              <a:rPr lang="en-US" smtClean="0"/>
              <a:pPr/>
              <a:t>‹#›</a:t>
            </a:fld>
            <a:r>
              <a:rPr lang="en-US" dirty="0"/>
              <a:t> / 2020 NNRT Program</a:t>
            </a:r>
          </a:p>
        </p:txBody>
      </p:sp>
      <p:sp>
        <p:nvSpPr>
          <p:cNvPr id="18" name="Content Placeholder 17">
            <a:extLst>
              <a:ext uri="{FF2B5EF4-FFF2-40B4-BE49-F238E27FC236}">
                <a16:creationId xmlns:a16="http://schemas.microsoft.com/office/drawing/2014/main" id="{E2E07A47-C468-2042-84DB-8A52BC1C9ED6}"/>
              </a:ext>
            </a:extLst>
          </p:cNvPr>
          <p:cNvSpPr>
            <a:spLocks noGrp="1"/>
          </p:cNvSpPr>
          <p:nvPr>
            <p:ph sz="quarter" idx="10"/>
          </p:nvPr>
        </p:nvSpPr>
        <p:spPr>
          <a:xfrm>
            <a:off x="6095999" y="3428999"/>
            <a:ext cx="5524500" cy="2141539"/>
          </a:xfrm>
          <a:prstGeom prst="rect">
            <a:avLst/>
          </a:prstGeom>
        </p:spPr>
        <p:txBody>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Picture Placeholder 2">
            <a:extLst>
              <a:ext uri="{FF2B5EF4-FFF2-40B4-BE49-F238E27FC236}">
                <a16:creationId xmlns:a16="http://schemas.microsoft.com/office/drawing/2014/main" id="{8D5159F3-6AE1-A049-A6CD-443712CAD26B}"/>
              </a:ext>
            </a:extLst>
          </p:cNvPr>
          <p:cNvSpPr>
            <a:spLocks noGrp="1"/>
          </p:cNvSpPr>
          <p:nvPr>
            <p:ph type="pic" sz="quarter" idx="11"/>
          </p:nvPr>
        </p:nvSpPr>
        <p:spPr>
          <a:xfrm>
            <a:off x="571500" y="571500"/>
            <a:ext cx="5219700" cy="4999038"/>
          </a:xfrm>
          <a:prstGeom prst="rect">
            <a:avLst/>
          </a:prstGeom>
        </p:spPr>
        <p:txBody>
          <a:bodyPr/>
          <a:lstStyle/>
          <a:p>
            <a:endParaRPr lang="en-US" dirty="0"/>
          </a:p>
        </p:txBody>
      </p:sp>
    </p:spTree>
    <p:extLst>
      <p:ext uri="{BB962C8B-B14F-4D97-AF65-F5344CB8AC3E}">
        <p14:creationId xmlns:p14="http://schemas.microsoft.com/office/powerpoint/2010/main" val="131421459"/>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bg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324BC8F-BBCD-DA47-BC76-AD2B5B606AA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48772" y="5882894"/>
            <a:ext cx="871728" cy="524256"/>
          </a:xfrm>
          <a:prstGeom prst="rect">
            <a:avLst/>
          </a:prstGeom>
        </p:spPr>
      </p:pic>
      <p:sp>
        <p:nvSpPr>
          <p:cNvPr id="16" name="Rectangle 15">
            <a:extLst>
              <a:ext uri="{FF2B5EF4-FFF2-40B4-BE49-F238E27FC236}">
                <a16:creationId xmlns:a16="http://schemas.microsoft.com/office/drawing/2014/main" id="{8A8DA416-CCD1-9F49-8E8C-53A3485F5326}"/>
              </a:ext>
            </a:extLst>
          </p:cNvPr>
          <p:cNvSpPr/>
          <p:nvPr userDrawn="1"/>
        </p:nvSpPr>
        <p:spPr>
          <a:xfrm>
            <a:off x="571500" y="5882894"/>
            <a:ext cx="9841743" cy="524256"/>
          </a:xfrm>
          <a:prstGeom prst="rect">
            <a:avLst/>
          </a:prstGeom>
          <a:solidFill>
            <a:srgbClr val="13BD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endParaRPr>
          </a:p>
        </p:txBody>
      </p:sp>
      <p:sp>
        <p:nvSpPr>
          <p:cNvPr id="9" name="Title Placeholder 1">
            <a:extLst>
              <a:ext uri="{FF2B5EF4-FFF2-40B4-BE49-F238E27FC236}">
                <a16:creationId xmlns:a16="http://schemas.microsoft.com/office/drawing/2014/main" id="{AD23EB3C-B85D-8A42-8554-C641D844B1AB}"/>
              </a:ext>
            </a:extLst>
          </p:cNvPr>
          <p:cNvSpPr>
            <a:spLocks noGrp="1"/>
          </p:cNvSpPr>
          <p:nvPr>
            <p:ph type="title"/>
          </p:nvPr>
        </p:nvSpPr>
        <p:spPr>
          <a:xfrm>
            <a:off x="571500" y="696036"/>
            <a:ext cx="6996917" cy="1325563"/>
          </a:xfrm>
          <a:prstGeom prst="rect">
            <a:avLst/>
          </a:prstGeom>
        </p:spPr>
        <p:txBody>
          <a:bodyPr vert="horz" lIns="91440" tIns="45720" rIns="91440" bIns="45720" rtlCol="0" anchor="ctr">
            <a:normAutofit/>
          </a:bodyPr>
          <a:lstStyle>
            <a:lvl1pPr>
              <a:defRPr sz="5400">
                <a:solidFill>
                  <a:srgbClr val="403F41"/>
                </a:solidFill>
              </a:defRPr>
            </a:lvl1pPr>
          </a:lstStyle>
          <a:p>
            <a:r>
              <a:rPr lang="en-US" dirty="0"/>
              <a:t>Click to edit Master title style</a:t>
            </a:r>
          </a:p>
        </p:txBody>
      </p:sp>
      <p:sp>
        <p:nvSpPr>
          <p:cNvPr id="14" name="Slide Number Placeholder 13">
            <a:extLst>
              <a:ext uri="{FF2B5EF4-FFF2-40B4-BE49-F238E27FC236}">
                <a16:creationId xmlns:a16="http://schemas.microsoft.com/office/drawing/2014/main" id="{65FDFB28-DA3E-D540-9DE2-15AD08D5EDD5}"/>
              </a:ext>
            </a:extLst>
          </p:cNvPr>
          <p:cNvSpPr>
            <a:spLocks noGrp="1"/>
          </p:cNvSpPr>
          <p:nvPr>
            <p:ph type="sldNum" sz="quarter" idx="4"/>
          </p:nvPr>
        </p:nvSpPr>
        <p:spPr>
          <a:xfrm>
            <a:off x="777922" y="5979401"/>
            <a:ext cx="1787857" cy="365125"/>
          </a:xfrm>
          <a:prstGeom prst="rect">
            <a:avLst/>
          </a:prstGeom>
        </p:spPr>
        <p:txBody>
          <a:bodyPr vert="horz" lIns="91440" tIns="45720" rIns="91440" bIns="45720" rtlCol="0" anchor="ctr"/>
          <a:lstStyle>
            <a:lvl1pPr algn="l">
              <a:defRPr sz="1200">
                <a:solidFill>
                  <a:schemeClr val="bg1"/>
                </a:solidFill>
              </a:defRPr>
            </a:lvl1pPr>
          </a:lstStyle>
          <a:p>
            <a:fld id="{516821A8-9BF0-B347-B061-E39936490533}" type="slidenum">
              <a:rPr lang="en-US" smtClean="0"/>
              <a:pPr/>
              <a:t>‹#›</a:t>
            </a:fld>
            <a:r>
              <a:rPr lang="en-US" dirty="0"/>
              <a:t> / 2020 NNRT Program</a:t>
            </a:r>
          </a:p>
        </p:txBody>
      </p:sp>
      <p:sp>
        <p:nvSpPr>
          <p:cNvPr id="18" name="Content Placeholder 17">
            <a:extLst>
              <a:ext uri="{FF2B5EF4-FFF2-40B4-BE49-F238E27FC236}">
                <a16:creationId xmlns:a16="http://schemas.microsoft.com/office/drawing/2014/main" id="{E2E07A47-C468-2042-84DB-8A52BC1C9ED6}"/>
              </a:ext>
            </a:extLst>
          </p:cNvPr>
          <p:cNvSpPr>
            <a:spLocks noGrp="1"/>
          </p:cNvSpPr>
          <p:nvPr>
            <p:ph sz="quarter" idx="10"/>
          </p:nvPr>
        </p:nvSpPr>
        <p:spPr>
          <a:xfrm>
            <a:off x="571500" y="2078088"/>
            <a:ext cx="5524500" cy="3524250"/>
          </a:xfrm>
          <a:prstGeom prst="rect">
            <a:avLst/>
          </a:prstGeom>
        </p:spPr>
        <p:txBody>
          <a:bodyPr/>
          <a:lstStyle>
            <a:lvl1pPr>
              <a:defRPr sz="2400">
                <a:solidFill>
                  <a:srgbClr val="13BDC6"/>
                </a:solidFill>
              </a:defRPr>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Picture Placeholder 2">
            <a:extLst>
              <a:ext uri="{FF2B5EF4-FFF2-40B4-BE49-F238E27FC236}">
                <a16:creationId xmlns:a16="http://schemas.microsoft.com/office/drawing/2014/main" id="{8D5159F3-6AE1-A049-A6CD-443712CAD26B}"/>
              </a:ext>
            </a:extLst>
          </p:cNvPr>
          <p:cNvSpPr>
            <a:spLocks noGrp="1"/>
          </p:cNvSpPr>
          <p:nvPr>
            <p:ph type="pic" sz="quarter" idx="11"/>
          </p:nvPr>
        </p:nvSpPr>
        <p:spPr>
          <a:xfrm>
            <a:off x="6400800" y="2046288"/>
            <a:ext cx="5219700" cy="3524250"/>
          </a:xfrm>
          <a:prstGeom prst="rect">
            <a:avLst/>
          </a:prstGeom>
        </p:spPr>
        <p:txBody>
          <a:bodyPr/>
          <a:lstStyle/>
          <a:p>
            <a:endParaRPr lang="en-US"/>
          </a:p>
        </p:txBody>
      </p:sp>
      <p:pic>
        <p:nvPicPr>
          <p:cNvPr id="10" name="Picture 9" descr="A picture containing light, food, drawing&#10;&#10;Description automatically generated">
            <a:extLst>
              <a:ext uri="{FF2B5EF4-FFF2-40B4-BE49-F238E27FC236}">
                <a16:creationId xmlns:a16="http://schemas.microsoft.com/office/drawing/2014/main" id="{6BFECC52-FC00-FB49-BA54-3DB53DA9EA3C}"/>
              </a:ext>
            </a:extLst>
          </p:cNvPr>
          <p:cNvPicPr>
            <a:picLocks noChangeAspect="1"/>
          </p:cNvPicPr>
          <p:nvPr userDrawn="1"/>
        </p:nvPicPr>
        <p:blipFill>
          <a:blip r:embed="rId3"/>
          <a:stretch>
            <a:fillRect/>
          </a:stretch>
        </p:blipFill>
        <p:spPr>
          <a:xfrm>
            <a:off x="8125066" y="480328"/>
            <a:ext cx="3593910" cy="1272843"/>
          </a:xfrm>
          <a:prstGeom prst="rect">
            <a:avLst/>
          </a:prstGeom>
        </p:spPr>
      </p:pic>
    </p:spTree>
    <p:extLst>
      <p:ext uri="{BB962C8B-B14F-4D97-AF65-F5344CB8AC3E}">
        <p14:creationId xmlns:p14="http://schemas.microsoft.com/office/powerpoint/2010/main" val="2103352436"/>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chemeClr val="bg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324BC8F-BBCD-DA47-BC76-AD2B5B606AA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48772" y="5882894"/>
            <a:ext cx="871728" cy="524256"/>
          </a:xfrm>
          <a:prstGeom prst="rect">
            <a:avLst/>
          </a:prstGeom>
        </p:spPr>
      </p:pic>
      <p:sp>
        <p:nvSpPr>
          <p:cNvPr id="16" name="Rectangle 15">
            <a:extLst>
              <a:ext uri="{FF2B5EF4-FFF2-40B4-BE49-F238E27FC236}">
                <a16:creationId xmlns:a16="http://schemas.microsoft.com/office/drawing/2014/main" id="{8A8DA416-CCD1-9F49-8E8C-53A3485F5326}"/>
              </a:ext>
            </a:extLst>
          </p:cNvPr>
          <p:cNvSpPr/>
          <p:nvPr userDrawn="1"/>
        </p:nvSpPr>
        <p:spPr>
          <a:xfrm>
            <a:off x="571500" y="5882894"/>
            <a:ext cx="9841743" cy="524256"/>
          </a:xfrm>
          <a:prstGeom prst="rect">
            <a:avLst/>
          </a:prstGeom>
          <a:solidFill>
            <a:srgbClr val="13BD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endParaRPr>
          </a:p>
        </p:txBody>
      </p:sp>
      <p:sp>
        <p:nvSpPr>
          <p:cNvPr id="9" name="Title Placeholder 1">
            <a:extLst>
              <a:ext uri="{FF2B5EF4-FFF2-40B4-BE49-F238E27FC236}">
                <a16:creationId xmlns:a16="http://schemas.microsoft.com/office/drawing/2014/main" id="{AD23EB3C-B85D-8A42-8554-C641D844B1AB}"/>
              </a:ext>
            </a:extLst>
          </p:cNvPr>
          <p:cNvSpPr>
            <a:spLocks noGrp="1"/>
          </p:cNvSpPr>
          <p:nvPr>
            <p:ph type="title"/>
          </p:nvPr>
        </p:nvSpPr>
        <p:spPr>
          <a:xfrm>
            <a:off x="571501" y="2046947"/>
            <a:ext cx="5524500" cy="1325563"/>
          </a:xfrm>
          <a:prstGeom prst="rect">
            <a:avLst/>
          </a:prstGeom>
        </p:spPr>
        <p:txBody>
          <a:bodyPr vert="horz" lIns="91440" tIns="45720" rIns="91440" bIns="45720" rtlCol="0" anchor="ctr">
            <a:normAutofit/>
          </a:bodyPr>
          <a:lstStyle>
            <a:lvl1pPr>
              <a:defRPr sz="5400"/>
            </a:lvl1pPr>
          </a:lstStyle>
          <a:p>
            <a:r>
              <a:rPr lang="en-US" dirty="0"/>
              <a:t>Click to edit Master title style</a:t>
            </a:r>
          </a:p>
        </p:txBody>
      </p:sp>
      <p:sp>
        <p:nvSpPr>
          <p:cNvPr id="14" name="Slide Number Placeholder 13">
            <a:extLst>
              <a:ext uri="{FF2B5EF4-FFF2-40B4-BE49-F238E27FC236}">
                <a16:creationId xmlns:a16="http://schemas.microsoft.com/office/drawing/2014/main" id="{65FDFB28-DA3E-D540-9DE2-15AD08D5EDD5}"/>
              </a:ext>
            </a:extLst>
          </p:cNvPr>
          <p:cNvSpPr>
            <a:spLocks noGrp="1"/>
          </p:cNvSpPr>
          <p:nvPr>
            <p:ph type="sldNum" sz="quarter" idx="4"/>
          </p:nvPr>
        </p:nvSpPr>
        <p:spPr>
          <a:xfrm>
            <a:off x="777922" y="5979401"/>
            <a:ext cx="1787857" cy="365125"/>
          </a:xfrm>
          <a:prstGeom prst="rect">
            <a:avLst/>
          </a:prstGeom>
        </p:spPr>
        <p:txBody>
          <a:bodyPr vert="horz" lIns="91440" tIns="45720" rIns="91440" bIns="45720" rtlCol="0" anchor="ctr"/>
          <a:lstStyle>
            <a:lvl1pPr algn="l">
              <a:defRPr sz="1200">
                <a:solidFill>
                  <a:schemeClr val="bg1"/>
                </a:solidFill>
              </a:defRPr>
            </a:lvl1pPr>
          </a:lstStyle>
          <a:p>
            <a:fld id="{516821A8-9BF0-B347-B061-E39936490533}" type="slidenum">
              <a:rPr lang="en-US" smtClean="0"/>
              <a:pPr/>
              <a:t>‹#›</a:t>
            </a:fld>
            <a:r>
              <a:rPr lang="en-US" dirty="0"/>
              <a:t> / 2020 NNRT Program</a:t>
            </a:r>
          </a:p>
        </p:txBody>
      </p:sp>
      <p:sp>
        <p:nvSpPr>
          <p:cNvPr id="18" name="Content Placeholder 17">
            <a:extLst>
              <a:ext uri="{FF2B5EF4-FFF2-40B4-BE49-F238E27FC236}">
                <a16:creationId xmlns:a16="http://schemas.microsoft.com/office/drawing/2014/main" id="{E2E07A47-C468-2042-84DB-8A52BC1C9ED6}"/>
              </a:ext>
            </a:extLst>
          </p:cNvPr>
          <p:cNvSpPr>
            <a:spLocks noGrp="1"/>
          </p:cNvSpPr>
          <p:nvPr>
            <p:ph sz="quarter" idx="10"/>
          </p:nvPr>
        </p:nvSpPr>
        <p:spPr>
          <a:xfrm>
            <a:off x="571500" y="3428999"/>
            <a:ext cx="5524500" cy="2141539"/>
          </a:xfrm>
          <a:prstGeom prst="rect">
            <a:avLst/>
          </a:prstGeom>
        </p:spPr>
        <p:txBody>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hart Placeholder 3">
            <a:extLst>
              <a:ext uri="{FF2B5EF4-FFF2-40B4-BE49-F238E27FC236}">
                <a16:creationId xmlns:a16="http://schemas.microsoft.com/office/drawing/2014/main" id="{B13C12D3-843E-BC43-B94F-149C44D9DC91}"/>
              </a:ext>
            </a:extLst>
          </p:cNvPr>
          <p:cNvSpPr>
            <a:spLocks noGrp="1"/>
          </p:cNvSpPr>
          <p:nvPr>
            <p:ph type="chart" sz="quarter" idx="11"/>
          </p:nvPr>
        </p:nvSpPr>
        <p:spPr>
          <a:xfrm>
            <a:off x="6330950" y="2020888"/>
            <a:ext cx="5289550" cy="3581400"/>
          </a:xfrm>
          <a:prstGeom prst="rect">
            <a:avLst/>
          </a:prstGeom>
        </p:spPr>
        <p:txBody>
          <a:bodyPr/>
          <a:lstStyle/>
          <a:p>
            <a:endParaRPr lang="en-US"/>
          </a:p>
        </p:txBody>
      </p:sp>
      <p:pic>
        <p:nvPicPr>
          <p:cNvPr id="12" name="Picture 11" descr="A picture containing light, food, drawing&#10;&#10;Description automatically generated">
            <a:extLst>
              <a:ext uri="{FF2B5EF4-FFF2-40B4-BE49-F238E27FC236}">
                <a16:creationId xmlns:a16="http://schemas.microsoft.com/office/drawing/2014/main" id="{4DC1784E-A3AF-5C41-84DA-E01DEC01312D}"/>
              </a:ext>
            </a:extLst>
          </p:cNvPr>
          <p:cNvPicPr>
            <a:picLocks noChangeAspect="1"/>
          </p:cNvPicPr>
          <p:nvPr userDrawn="1"/>
        </p:nvPicPr>
        <p:blipFill>
          <a:blip r:embed="rId3"/>
          <a:stretch>
            <a:fillRect/>
          </a:stretch>
        </p:blipFill>
        <p:spPr>
          <a:xfrm>
            <a:off x="8125066" y="480328"/>
            <a:ext cx="3593910" cy="1272843"/>
          </a:xfrm>
          <a:prstGeom prst="rect">
            <a:avLst/>
          </a:prstGeom>
        </p:spPr>
      </p:pic>
    </p:spTree>
    <p:extLst>
      <p:ext uri="{BB962C8B-B14F-4D97-AF65-F5344CB8AC3E}">
        <p14:creationId xmlns:p14="http://schemas.microsoft.com/office/powerpoint/2010/main" val="2330564231"/>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7.wmf"/><Relationship Id="rId3" Type="http://schemas.openxmlformats.org/officeDocument/2006/relationships/theme" Target="../theme/theme2.xml"/><Relationship Id="rId7" Type="http://schemas.openxmlformats.org/officeDocument/2006/relationships/image" Target="../media/image6.wmf"/><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4.wmf"/><Relationship Id="rId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8.jpe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64985604"/>
      </p:ext>
    </p:extLst>
  </p:cSld>
  <p:clrMap bg1="lt1" tx1="dk1" bg2="lt2" tx2="dk2" accent1="accent1" accent2="accent2" accent3="accent3" accent4="accent4" accent5="accent5" accent6="accent6" hlink="hlink" folHlink="folHlink"/>
  <p:sldLayoutIdLst>
    <p:sldLayoutId id="2147483927" r:id="rId1"/>
    <p:sldLayoutId id="2147483648" r:id="rId2"/>
    <p:sldLayoutId id="2147483929" r:id="rId3"/>
    <p:sldLayoutId id="2147483934" r:id="rId4"/>
    <p:sldLayoutId id="2147483843" r:id="rId5"/>
    <p:sldLayoutId id="2147483931" r:id="rId6"/>
    <p:sldLayoutId id="2147483928" r:id="rId7"/>
    <p:sldLayoutId id="2147483930" r:id="rId8"/>
    <p:sldLayoutId id="2147483932" r:id="rId9"/>
    <p:sldLayoutId id="2147483933" r:id="rId10"/>
    <p:sldLayoutId id="2147483844" r:id="rId11"/>
    <p:sldLayoutId id="2147483849" r:id="rId12"/>
  </p:sldLayoutIdLst>
  <p:txStyles>
    <p:titleStyle>
      <a:lvl1pPr algn="l" defTabSz="914400" rtl="0" eaLnBrk="1" latinLnBrk="0" hangingPunct="1">
        <a:lnSpc>
          <a:spcPct val="90000"/>
        </a:lnSpc>
        <a:spcBef>
          <a:spcPct val="0"/>
        </a:spcBef>
        <a:buNone/>
        <a:defRPr sz="7200" b="0" i="0" kern="1200">
          <a:solidFill>
            <a:srgbClr val="13BDC6"/>
          </a:solidFill>
          <a:latin typeface="Dense" panose="02000000000000000000" pitchFamily="2" charset="77"/>
          <a:ea typeface="Source Sans Pro SemiBold" panose="020B0503030403020204" pitchFamily="34" charset="0"/>
          <a:cs typeface="Arial" charset="0"/>
        </a:defRPr>
      </a:lvl1pPr>
    </p:titleStyle>
    <p:bodyStyle>
      <a:lvl1pPr marL="228600" indent="-228600" algn="l" defTabSz="914400" rtl="0" eaLnBrk="1" latinLnBrk="0" hangingPunct="1">
        <a:lnSpc>
          <a:spcPct val="90000"/>
        </a:lnSpc>
        <a:spcBef>
          <a:spcPts val="1000"/>
        </a:spcBef>
        <a:buFont typeface="Arial"/>
        <a:buChar char="•"/>
        <a:defRPr sz="2800" b="1" i="0" kern="1200">
          <a:solidFill>
            <a:srgbClr val="403F41"/>
          </a:solidFill>
          <a:latin typeface="Source Sans Pro SemiBold" panose="020B0503030403020204" pitchFamily="34" charset="0"/>
          <a:ea typeface="Source Sans Pro SemiBold" panose="020B0503030403020204" pitchFamily="34" charset="0"/>
          <a:cs typeface="Arial" charset="0"/>
        </a:defRPr>
      </a:lvl1pPr>
      <a:lvl2pPr marL="685800" indent="-228600" algn="l" defTabSz="914400" rtl="0" eaLnBrk="1" latinLnBrk="0" hangingPunct="1">
        <a:lnSpc>
          <a:spcPct val="90000"/>
        </a:lnSpc>
        <a:spcBef>
          <a:spcPts val="500"/>
        </a:spcBef>
        <a:buFont typeface="Arial"/>
        <a:buChar char="•"/>
        <a:defRPr sz="2400" b="0" i="0" kern="1200">
          <a:solidFill>
            <a:srgbClr val="403F41"/>
          </a:solidFill>
          <a:latin typeface="Source Sans Pro Light" panose="020B0503030403020204" pitchFamily="34" charset="0"/>
          <a:ea typeface="Source Sans Pro Light" panose="020B0503030403020204" pitchFamily="34" charset="0"/>
          <a:cs typeface="Arial" charset="0"/>
        </a:defRPr>
      </a:lvl2pPr>
      <a:lvl3pPr marL="1143000" indent="-228600" algn="l" defTabSz="914400" rtl="0" eaLnBrk="1" latinLnBrk="0" hangingPunct="1">
        <a:lnSpc>
          <a:spcPct val="90000"/>
        </a:lnSpc>
        <a:spcBef>
          <a:spcPts val="500"/>
        </a:spcBef>
        <a:buFont typeface="Arial"/>
        <a:buChar char="•"/>
        <a:defRPr sz="2000" b="0" i="0" kern="1200">
          <a:solidFill>
            <a:srgbClr val="403F41"/>
          </a:solidFill>
          <a:latin typeface="Source Sans Pro Light" panose="020B0503030403020204" pitchFamily="34" charset="0"/>
          <a:ea typeface="Source Sans Pro Light" panose="020B0503030403020204" pitchFamily="34" charset="0"/>
          <a:cs typeface="Arial" charset="0"/>
        </a:defRPr>
      </a:lvl3pPr>
      <a:lvl4pPr marL="1600200" indent="-228600" algn="l" defTabSz="914400" rtl="0" eaLnBrk="1" latinLnBrk="0" hangingPunct="1">
        <a:lnSpc>
          <a:spcPct val="90000"/>
        </a:lnSpc>
        <a:spcBef>
          <a:spcPts val="500"/>
        </a:spcBef>
        <a:buFont typeface="Arial"/>
        <a:buChar char="•"/>
        <a:defRPr sz="1800" b="0" i="0" kern="1200">
          <a:solidFill>
            <a:srgbClr val="403F41"/>
          </a:solidFill>
          <a:latin typeface="Source Sans Pro Light" panose="020B0503030403020204" pitchFamily="34" charset="0"/>
          <a:ea typeface="Source Sans Pro Light" panose="020B0503030403020204" pitchFamily="34" charset="0"/>
          <a:cs typeface="Arial" charset="0"/>
        </a:defRPr>
      </a:lvl4pPr>
      <a:lvl5pPr marL="2057400" indent="-228600" algn="l" defTabSz="914400" rtl="0" eaLnBrk="1" latinLnBrk="0" hangingPunct="1">
        <a:lnSpc>
          <a:spcPct val="90000"/>
        </a:lnSpc>
        <a:spcBef>
          <a:spcPts val="500"/>
        </a:spcBef>
        <a:buFont typeface="Arial"/>
        <a:buChar char="•"/>
        <a:defRPr sz="1800" b="0" i="0" kern="1200">
          <a:solidFill>
            <a:srgbClr val="403F41"/>
          </a:solidFill>
          <a:latin typeface="Source Sans Pro Light" panose="020B0503030403020204" pitchFamily="34" charset="0"/>
          <a:ea typeface="Source Sans Pro Light" panose="020B0503030403020204" pitchFamily="34"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60" userDrawn="1">
          <p15:clr>
            <a:srgbClr val="F26B43"/>
          </p15:clr>
        </p15:guide>
        <p15:guide id="2" pos="3840" userDrawn="1">
          <p15:clr>
            <a:srgbClr val="F26B43"/>
          </p15:clr>
        </p15:guide>
        <p15:guide id="3" pos="360" userDrawn="1">
          <p15:clr>
            <a:srgbClr val="F26B43"/>
          </p15:clr>
        </p15:guide>
        <p15:guide id="4" orient="horz" pos="2160" userDrawn="1">
          <p15:clr>
            <a:srgbClr val="F26B43"/>
          </p15:clr>
        </p15:guide>
        <p15:guide id="5" pos="7320" userDrawn="1">
          <p15:clr>
            <a:srgbClr val="F26B43"/>
          </p15:clr>
        </p15:guide>
        <p15:guide id="6" orient="horz" pos="396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1847"/>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1142EF2A-5DFD-423F-B278-F44AFAABFFCE}"/>
              </a:ext>
            </a:extLst>
          </p:cNvPr>
          <p:cNvGrpSpPr>
            <a:grpSpLocks/>
          </p:cNvGrpSpPr>
          <p:nvPr/>
        </p:nvGrpSpPr>
        <p:grpSpPr bwMode="auto">
          <a:xfrm>
            <a:off x="0" y="0"/>
            <a:ext cx="12192000" cy="6858000"/>
            <a:chOff x="0" y="0"/>
            <a:chExt cx="5760" cy="4320"/>
          </a:xfrm>
        </p:grpSpPr>
        <p:sp>
          <p:nvSpPr>
            <p:cNvPr id="1049" name="Freeform 3">
              <a:extLst>
                <a:ext uri="{FF2B5EF4-FFF2-40B4-BE49-F238E27FC236}">
                  <a16:creationId xmlns:a16="http://schemas.microsoft.com/office/drawing/2014/main" id="{97215645-7E81-491A-A34C-A83541626449}"/>
                </a:ext>
              </a:extLst>
            </p:cNvPr>
            <p:cNvSpPr>
              <a:spLocks/>
            </p:cNvSpPr>
            <p:nvPr/>
          </p:nvSpPr>
          <p:spPr bwMode="hidden">
            <a:xfrm>
              <a:off x="0" y="3072"/>
              <a:ext cx="5760" cy="1248"/>
            </a:xfrm>
            <a:custGeom>
              <a:avLst/>
              <a:gdLst>
                <a:gd name="T0" fmla="*/ 3499 w 6027"/>
                <a:gd name="T1" fmla="*/ 2 h 2296"/>
                <a:gd name="T2" fmla="*/ 0 w 6027"/>
                <a:gd name="T3" fmla="*/ 2 h 2296"/>
                <a:gd name="T4" fmla="*/ 0 w 6027"/>
                <a:gd name="T5" fmla="*/ 0 h 2296"/>
                <a:gd name="T6" fmla="*/ 3499 w 6027"/>
                <a:gd name="T7" fmla="*/ 0 h 2296"/>
                <a:gd name="T8" fmla="*/ 3499 w 6027"/>
                <a:gd name="T9" fmla="*/ 2 h 2296"/>
                <a:gd name="T10" fmla="*/ 3499 w 6027"/>
                <a:gd name="T11" fmla="*/ 2 h 22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27" h="2296">
                  <a:moveTo>
                    <a:pt x="6027" y="2296"/>
                  </a:moveTo>
                  <a:lnTo>
                    <a:pt x="0" y="2296"/>
                  </a:lnTo>
                  <a:lnTo>
                    <a:pt x="0" y="0"/>
                  </a:lnTo>
                  <a:lnTo>
                    <a:pt x="6027" y="0"/>
                  </a:lnTo>
                  <a:lnTo>
                    <a:pt x="6027" y="229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00" name="Freeform 4">
              <a:extLst>
                <a:ext uri="{FF2B5EF4-FFF2-40B4-BE49-F238E27FC236}">
                  <a16:creationId xmlns:a16="http://schemas.microsoft.com/office/drawing/2014/main" id="{028EF627-5832-4276-AB70-1E99BD72C00C}"/>
                </a:ext>
              </a:extLst>
            </p:cNvPr>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a:defRPr/>
              </a:pPr>
              <a:endParaRPr lang="en-US">
                <a:latin typeface="Arial" charset="0"/>
                <a:ea typeface="+mn-ea"/>
              </a:endParaRPr>
            </a:p>
          </p:txBody>
        </p:sp>
      </p:grpSp>
      <p:sp>
        <p:nvSpPr>
          <p:cNvPr id="1027" name="Freeform 5">
            <a:extLst>
              <a:ext uri="{FF2B5EF4-FFF2-40B4-BE49-F238E27FC236}">
                <a16:creationId xmlns:a16="http://schemas.microsoft.com/office/drawing/2014/main" id="{93240AAD-8A2C-4F26-898A-25D2D086AB73}"/>
              </a:ext>
            </a:extLst>
          </p:cNvPr>
          <p:cNvSpPr>
            <a:spLocks/>
          </p:cNvSpPr>
          <p:nvPr/>
        </p:nvSpPr>
        <p:spPr bwMode="hidden">
          <a:xfrm>
            <a:off x="8331200" y="6262688"/>
            <a:ext cx="3860800" cy="609600"/>
          </a:xfrm>
          <a:custGeom>
            <a:avLst/>
            <a:gdLst>
              <a:gd name="T0" fmla="*/ 2147483646 w 5748"/>
              <a:gd name="T1" fmla="*/ 2147483646 h 246"/>
              <a:gd name="T2" fmla="*/ 0 w 5748"/>
              <a:gd name="T3" fmla="*/ 2147483646 h 246"/>
              <a:gd name="T4" fmla="*/ 0 w 5748"/>
              <a:gd name="T5" fmla="*/ 0 h 246"/>
              <a:gd name="T6" fmla="*/ 2147483646 w 5748"/>
              <a:gd name="T7" fmla="*/ 0 h 246"/>
              <a:gd name="T8" fmla="*/ 2147483646 w 5748"/>
              <a:gd name="T9" fmla="*/ 2147483646 h 246"/>
              <a:gd name="T10" fmla="*/ 2147483646 w 5748"/>
              <a:gd name="T11" fmla="*/ 2147483646 h 24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8" h="246">
                <a:moveTo>
                  <a:pt x="5748" y="246"/>
                </a:moveTo>
                <a:lnTo>
                  <a:pt x="0" y="246"/>
                </a:lnTo>
                <a:lnTo>
                  <a:pt x="0" y="0"/>
                </a:lnTo>
                <a:lnTo>
                  <a:pt x="5748" y="0"/>
                </a:lnTo>
                <a:lnTo>
                  <a:pt x="5748" y="246"/>
                </a:lnTo>
                <a:close/>
              </a:path>
            </a:pathLst>
          </a:cu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1028" name="Group 6">
            <a:extLst>
              <a:ext uri="{FF2B5EF4-FFF2-40B4-BE49-F238E27FC236}">
                <a16:creationId xmlns:a16="http://schemas.microsoft.com/office/drawing/2014/main" id="{DF931290-9494-47B0-82BA-8CE611892E6E}"/>
              </a:ext>
            </a:extLst>
          </p:cNvPr>
          <p:cNvGrpSpPr>
            <a:grpSpLocks/>
          </p:cNvGrpSpPr>
          <p:nvPr/>
        </p:nvGrpSpPr>
        <p:grpSpPr bwMode="auto">
          <a:xfrm>
            <a:off x="0" y="6019800"/>
            <a:ext cx="10464800" cy="857250"/>
            <a:chOff x="0" y="3792"/>
            <a:chExt cx="4944" cy="540"/>
          </a:xfrm>
        </p:grpSpPr>
        <p:sp>
          <p:nvSpPr>
            <p:cNvPr id="4103" name="Freeform 7">
              <a:extLst>
                <a:ext uri="{FF2B5EF4-FFF2-40B4-BE49-F238E27FC236}">
                  <a16:creationId xmlns:a16="http://schemas.microsoft.com/office/drawing/2014/main" id="{C09E7AB2-960A-4DFF-8485-98C7FC9A3D88}"/>
                </a:ext>
              </a:extLst>
            </p:cNvPr>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a:defRPr/>
              </a:pPr>
              <a:endParaRPr lang="en-US">
                <a:latin typeface="Arial" charset="0"/>
                <a:ea typeface="+mn-ea"/>
              </a:endParaRPr>
            </a:p>
          </p:txBody>
        </p:sp>
        <p:grpSp>
          <p:nvGrpSpPr>
            <p:cNvPr id="1042" name="Group 8">
              <a:extLst>
                <a:ext uri="{FF2B5EF4-FFF2-40B4-BE49-F238E27FC236}">
                  <a16:creationId xmlns:a16="http://schemas.microsoft.com/office/drawing/2014/main" id="{343A486E-CE6B-4C22-9580-7055B1BCF434}"/>
                </a:ext>
              </a:extLst>
            </p:cNvPr>
            <p:cNvGrpSpPr>
              <a:grpSpLocks/>
            </p:cNvGrpSpPr>
            <p:nvPr userDrawn="1"/>
          </p:nvGrpSpPr>
          <p:grpSpPr bwMode="auto">
            <a:xfrm>
              <a:off x="2486" y="3792"/>
              <a:ext cx="2458" cy="540"/>
              <a:chOff x="2486" y="3792"/>
              <a:chExt cx="2458" cy="540"/>
            </a:xfrm>
          </p:grpSpPr>
          <p:sp>
            <p:nvSpPr>
              <p:cNvPr id="1044" name="Freeform 9">
                <a:extLst>
                  <a:ext uri="{FF2B5EF4-FFF2-40B4-BE49-F238E27FC236}">
                    <a16:creationId xmlns:a16="http://schemas.microsoft.com/office/drawing/2014/main" id="{FF9BCA21-07A9-4289-8C20-26F091F27EFB}"/>
                  </a:ext>
                </a:extLst>
              </p:cNvPr>
              <p:cNvSpPr>
                <a:spLocks/>
              </p:cNvSpPr>
              <p:nvPr userDrawn="1"/>
            </p:nvSpPr>
            <p:spPr bwMode="ltGray">
              <a:xfrm>
                <a:off x="3948" y="3799"/>
                <a:ext cx="996" cy="533"/>
              </a:xfrm>
              <a:custGeom>
                <a:avLst/>
                <a:gdLst>
                  <a:gd name="T0" fmla="*/ 636 w 996"/>
                  <a:gd name="T1" fmla="*/ 373 h 533"/>
                  <a:gd name="T2" fmla="*/ 495 w 996"/>
                  <a:gd name="T3" fmla="*/ 370 h 533"/>
                  <a:gd name="T4" fmla="*/ 280 w 996"/>
                  <a:gd name="T5" fmla="*/ 249 h 533"/>
                  <a:gd name="T6" fmla="*/ 127 w 996"/>
                  <a:gd name="T7" fmla="*/ 66 h 533"/>
                  <a:gd name="T8" fmla="*/ 0 w 996"/>
                  <a:gd name="T9" fmla="*/ 0 h 533"/>
                  <a:gd name="T10" fmla="*/ 22 w 996"/>
                  <a:gd name="T11" fmla="*/ 26 h 533"/>
                  <a:gd name="T12" fmla="*/ 0 w 996"/>
                  <a:gd name="T13" fmla="*/ 65 h 533"/>
                  <a:gd name="T14" fmla="*/ 30 w 996"/>
                  <a:gd name="T15" fmla="*/ 119 h 533"/>
                  <a:gd name="T16" fmla="*/ 75 w 996"/>
                  <a:gd name="T17" fmla="*/ 243 h 533"/>
                  <a:gd name="T18" fmla="*/ 45 w 996"/>
                  <a:gd name="T19" fmla="*/ 422 h 533"/>
                  <a:gd name="T20" fmla="*/ 200 w 996"/>
                  <a:gd name="T21" fmla="*/ 329 h 533"/>
                  <a:gd name="T22" fmla="*/ 612 w 996"/>
                  <a:gd name="T23" fmla="*/ 533 h 533"/>
                  <a:gd name="T24" fmla="*/ 996 w 996"/>
                  <a:gd name="T25" fmla="*/ 529 h 533"/>
                  <a:gd name="T26" fmla="*/ 828 w 996"/>
                  <a:gd name="T27" fmla="*/ 473 h 533"/>
                  <a:gd name="T28" fmla="*/ 636 w 996"/>
                  <a:gd name="T29" fmla="*/ 373 h 5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5" name="Freeform 10">
                <a:extLst>
                  <a:ext uri="{FF2B5EF4-FFF2-40B4-BE49-F238E27FC236}">
                    <a16:creationId xmlns:a16="http://schemas.microsoft.com/office/drawing/2014/main" id="{30CCB5C7-D9A7-4717-9D92-ACBB64F9C3BB}"/>
                  </a:ext>
                </a:extLst>
              </p:cNvPr>
              <p:cNvSpPr>
                <a:spLocks/>
              </p:cNvSpPr>
              <p:nvPr userDrawn="1"/>
            </p:nvSpPr>
            <p:spPr bwMode="ltGray">
              <a:xfrm>
                <a:off x="2677" y="3792"/>
                <a:ext cx="186" cy="395"/>
              </a:xfrm>
              <a:custGeom>
                <a:avLst/>
                <a:gdLst>
                  <a:gd name="T0" fmla="*/ 36 w 186"/>
                  <a:gd name="T1" fmla="*/ 0 h 353"/>
                  <a:gd name="T2" fmla="*/ 54 w 186"/>
                  <a:gd name="T3" fmla="*/ 69 h 353"/>
                  <a:gd name="T4" fmla="*/ 24 w 186"/>
                  <a:gd name="T5" fmla="*/ 117 h 353"/>
                  <a:gd name="T6" fmla="*/ 18 w 186"/>
                  <a:gd name="T7" fmla="*/ 254 h 353"/>
                  <a:gd name="T8" fmla="*/ 42 w 186"/>
                  <a:gd name="T9" fmla="*/ 440 h 353"/>
                  <a:gd name="T10" fmla="*/ 48 w 186"/>
                  <a:gd name="T11" fmla="*/ 623 h 353"/>
                  <a:gd name="T12" fmla="*/ 0 w 186"/>
                  <a:gd name="T13" fmla="*/ 1362 h 353"/>
                  <a:gd name="T14" fmla="*/ 54 w 186"/>
                  <a:gd name="T15" fmla="*/ 902 h 353"/>
                  <a:gd name="T16" fmla="*/ 84 w 186"/>
                  <a:gd name="T17" fmla="*/ 831 h 353"/>
                  <a:gd name="T18" fmla="*/ 126 w 186"/>
                  <a:gd name="T19" fmla="*/ 487 h 353"/>
                  <a:gd name="T20" fmla="*/ 144 w 186"/>
                  <a:gd name="T21" fmla="*/ 461 h 353"/>
                  <a:gd name="T22" fmla="*/ 144 w 186"/>
                  <a:gd name="T23" fmla="*/ 348 h 353"/>
                  <a:gd name="T24" fmla="*/ 186 w 186"/>
                  <a:gd name="T25" fmla="*/ 254 h 353"/>
                  <a:gd name="T26" fmla="*/ 162 w 186"/>
                  <a:gd name="T27" fmla="*/ 231 h 353"/>
                  <a:gd name="T28" fmla="*/ 36 w 186"/>
                  <a:gd name="T29" fmla="*/ 0 h 353"/>
                  <a:gd name="T30" fmla="*/ 36 w 186"/>
                  <a:gd name="T31" fmla="*/ 0 h 35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6" name="Freeform 11">
                <a:extLst>
                  <a:ext uri="{FF2B5EF4-FFF2-40B4-BE49-F238E27FC236}">
                    <a16:creationId xmlns:a16="http://schemas.microsoft.com/office/drawing/2014/main" id="{E18E9DE2-847E-4BF8-8F4B-0D18060FB5FE}"/>
                  </a:ext>
                </a:extLst>
              </p:cNvPr>
              <p:cNvSpPr>
                <a:spLocks/>
              </p:cNvSpPr>
              <p:nvPr userDrawn="1"/>
            </p:nvSpPr>
            <p:spPr bwMode="ltGray">
              <a:xfrm>
                <a:off x="3030" y="3893"/>
                <a:ext cx="378" cy="271"/>
              </a:xfrm>
              <a:custGeom>
                <a:avLst/>
                <a:gdLst>
                  <a:gd name="T0" fmla="*/ 18 w 378"/>
                  <a:gd name="T1" fmla="*/ 0 h 271"/>
                  <a:gd name="T2" fmla="*/ 12 w 378"/>
                  <a:gd name="T3" fmla="*/ 13 h 271"/>
                  <a:gd name="T4" fmla="*/ 0 w 378"/>
                  <a:gd name="T5" fmla="*/ 40 h 271"/>
                  <a:gd name="T6" fmla="*/ 60 w 378"/>
                  <a:gd name="T7" fmla="*/ 121 h 271"/>
                  <a:gd name="T8" fmla="*/ 310 w 378"/>
                  <a:gd name="T9" fmla="*/ 271 h 271"/>
                  <a:gd name="T10" fmla="*/ 290 w 378"/>
                  <a:gd name="T11" fmla="*/ 139 h 271"/>
                  <a:gd name="T12" fmla="*/ 378 w 378"/>
                  <a:gd name="T13" fmla="*/ 76 h 271"/>
                  <a:gd name="T14" fmla="*/ 251 w 378"/>
                  <a:gd name="T15" fmla="*/ 94 h 271"/>
                  <a:gd name="T16" fmla="*/ 90 w 378"/>
                  <a:gd name="T17" fmla="*/ 54 h 271"/>
                  <a:gd name="T18" fmla="*/ 18 w 378"/>
                  <a:gd name="T19" fmla="*/ 0 h 271"/>
                  <a:gd name="T20" fmla="*/ 18 w 378"/>
                  <a:gd name="T21" fmla="*/ 0 h 27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7" name="Freeform 12">
                <a:extLst>
                  <a:ext uri="{FF2B5EF4-FFF2-40B4-BE49-F238E27FC236}">
                    <a16:creationId xmlns:a16="http://schemas.microsoft.com/office/drawing/2014/main" id="{9FF1A652-A6A5-4938-B0F4-7F04626EBDF8}"/>
                  </a:ext>
                </a:extLst>
              </p:cNvPr>
              <p:cNvSpPr>
                <a:spLocks/>
              </p:cNvSpPr>
              <p:nvPr userDrawn="1"/>
            </p:nvSpPr>
            <p:spPr bwMode="ltGray">
              <a:xfrm>
                <a:off x="3628" y="3866"/>
                <a:ext cx="155" cy="74"/>
              </a:xfrm>
              <a:custGeom>
                <a:avLst/>
                <a:gdLst>
                  <a:gd name="T0" fmla="*/ 114 w 155"/>
                  <a:gd name="T1" fmla="*/ 0 h 66"/>
                  <a:gd name="T2" fmla="*/ 0 w 155"/>
                  <a:gd name="T3" fmla="*/ 0 h 66"/>
                  <a:gd name="T4" fmla="*/ 0 w 155"/>
                  <a:gd name="T5" fmla="*/ 0 h 66"/>
                  <a:gd name="T6" fmla="*/ 6 w 155"/>
                  <a:gd name="T7" fmla="*/ 24 h 66"/>
                  <a:gd name="T8" fmla="*/ 6 w 155"/>
                  <a:gd name="T9" fmla="*/ 70 h 66"/>
                  <a:gd name="T10" fmla="*/ 0 w 155"/>
                  <a:gd name="T11" fmla="*/ 95 h 66"/>
                  <a:gd name="T12" fmla="*/ 78 w 155"/>
                  <a:gd name="T13" fmla="*/ 234 h 66"/>
                  <a:gd name="T14" fmla="*/ 96 w 155"/>
                  <a:gd name="T15" fmla="*/ 165 h 66"/>
                  <a:gd name="T16" fmla="*/ 155 w 155"/>
                  <a:gd name="T17" fmla="*/ 260 h 66"/>
                  <a:gd name="T18" fmla="*/ 126 w 155"/>
                  <a:gd name="T19" fmla="*/ 95 h 66"/>
                  <a:gd name="T20" fmla="*/ 149 w 155"/>
                  <a:gd name="T21" fmla="*/ 0 h 66"/>
                  <a:gd name="T22" fmla="*/ 114 w 155"/>
                  <a:gd name="T23" fmla="*/ 0 h 66"/>
                  <a:gd name="T24" fmla="*/ 114 w 155"/>
                  <a:gd name="T25" fmla="*/ 0 h 6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5" h="66">
                    <a:moveTo>
                      <a:pt x="114" y="0"/>
                    </a:moveTo>
                    <a:lnTo>
                      <a:pt x="0" y="0"/>
                    </a:lnTo>
                    <a:lnTo>
                      <a:pt x="6" y="6"/>
                    </a:lnTo>
                    <a:lnTo>
                      <a:pt x="6" y="18"/>
                    </a:lnTo>
                    <a:lnTo>
                      <a:pt x="0" y="24"/>
                    </a:lnTo>
                    <a:lnTo>
                      <a:pt x="78" y="60"/>
                    </a:lnTo>
                    <a:lnTo>
                      <a:pt x="96" y="42"/>
                    </a:lnTo>
                    <a:lnTo>
                      <a:pt x="155" y="66"/>
                    </a:lnTo>
                    <a:lnTo>
                      <a:pt x="126" y="24"/>
                    </a:lnTo>
                    <a:lnTo>
                      <a:pt x="149" y="0"/>
                    </a:lnTo>
                    <a:lnTo>
                      <a:pt x="114"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8" name="Freeform 13">
                <a:extLst>
                  <a:ext uri="{FF2B5EF4-FFF2-40B4-BE49-F238E27FC236}">
                    <a16:creationId xmlns:a16="http://schemas.microsoft.com/office/drawing/2014/main" id="{456419BF-7854-4D30-87F8-43728ED40403}"/>
                  </a:ext>
                </a:extLst>
              </p:cNvPr>
              <p:cNvSpPr>
                <a:spLocks/>
              </p:cNvSpPr>
              <p:nvPr userDrawn="1"/>
            </p:nvSpPr>
            <p:spPr bwMode="ltGray">
              <a:xfrm>
                <a:off x="2486" y="3859"/>
                <a:ext cx="42" cy="81"/>
              </a:xfrm>
              <a:custGeom>
                <a:avLst/>
                <a:gdLst>
                  <a:gd name="T0" fmla="*/ 6 w 42"/>
                  <a:gd name="T1" fmla="*/ 150 h 72"/>
                  <a:gd name="T2" fmla="*/ 0 w 42"/>
                  <a:gd name="T3" fmla="*/ 77 h 72"/>
                  <a:gd name="T4" fmla="*/ 12 w 42"/>
                  <a:gd name="T5" fmla="*/ 26 h 72"/>
                  <a:gd name="T6" fmla="*/ 0 w 42"/>
                  <a:gd name="T7" fmla="*/ 26 h 72"/>
                  <a:gd name="T8" fmla="*/ 12 w 42"/>
                  <a:gd name="T9" fmla="*/ 26 h 72"/>
                  <a:gd name="T10" fmla="*/ 24 w 42"/>
                  <a:gd name="T11" fmla="*/ 26 h 72"/>
                  <a:gd name="T12" fmla="*/ 36 w 42"/>
                  <a:gd name="T13" fmla="*/ 26 h 72"/>
                  <a:gd name="T14" fmla="*/ 42 w 42"/>
                  <a:gd name="T15" fmla="*/ 0 h 72"/>
                  <a:gd name="T16" fmla="*/ 30 w 42"/>
                  <a:gd name="T17" fmla="*/ 77 h 72"/>
                  <a:gd name="T18" fmla="*/ 42 w 42"/>
                  <a:gd name="T19" fmla="*/ 201 h 72"/>
                  <a:gd name="T20" fmla="*/ 12 w 42"/>
                  <a:gd name="T21" fmla="*/ 294 h 72"/>
                  <a:gd name="T22" fmla="*/ 6 w 42"/>
                  <a:gd name="T23" fmla="*/ 150 h 72"/>
                  <a:gd name="T24" fmla="*/ 6 w 42"/>
                  <a:gd name="T25" fmla="*/ 15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4110" name="Freeform 14">
              <a:extLst>
                <a:ext uri="{FF2B5EF4-FFF2-40B4-BE49-F238E27FC236}">
                  <a16:creationId xmlns:a16="http://schemas.microsoft.com/office/drawing/2014/main" id="{56C802AB-313A-4720-AC80-249FDC682C03}"/>
                </a:ext>
              </a:extLst>
            </p:cNvPr>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a:defRPr/>
              </a:pPr>
              <a:endParaRPr lang="en-US">
                <a:latin typeface="Arial" charset="0"/>
                <a:ea typeface="+mn-ea"/>
              </a:endParaRPr>
            </a:p>
          </p:txBody>
        </p:sp>
      </p:grpSp>
      <p:grpSp>
        <p:nvGrpSpPr>
          <p:cNvPr id="1029" name="Group 15">
            <a:extLst>
              <a:ext uri="{FF2B5EF4-FFF2-40B4-BE49-F238E27FC236}">
                <a16:creationId xmlns:a16="http://schemas.microsoft.com/office/drawing/2014/main" id="{87ADCD69-0718-48FF-A011-D7B655296C17}"/>
              </a:ext>
            </a:extLst>
          </p:cNvPr>
          <p:cNvGrpSpPr>
            <a:grpSpLocks/>
          </p:cNvGrpSpPr>
          <p:nvPr/>
        </p:nvGrpSpPr>
        <p:grpSpPr bwMode="auto">
          <a:xfrm>
            <a:off x="836613" y="6021388"/>
            <a:ext cx="7578725" cy="849312"/>
            <a:chOff x="395" y="3793"/>
            <a:chExt cx="3581" cy="535"/>
          </a:xfrm>
        </p:grpSpPr>
        <p:sp>
          <p:nvSpPr>
            <p:cNvPr id="1035" name="Freeform 16">
              <a:extLst>
                <a:ext uri="{FF2B5EF4-FFF2-40B4-BE49-F238E27FC236}">
                  <a16:creationId xmlns:a16="http://schemas.microsoft.com/office/drawing/2014/main" id="{BEDC87EF-7F65-44B4-9434-5CABC46A54BE}"/>
                </a:ext>
              </a:extLst>
            </p:cNvPr>
            <p:cNvSpPr>
              <a:spLocks/>
            </p:cNvSpPr>
            <p:nvPr/>
          </p:nvSpPr>
          <p:spPr bwMode="auto">
            <a:xfrm>
              <a:off x="1196" y="3793"/>
              <a:ext cx="365" cy="291"/>
            </a:xfrm>
            <a:custGeom>
              <a:avLst/>
              <a:gdLst>
                <a:gd name="T0" fmla="*/ 24 w 365"/>
                <a:gd name="T1" fmla="*/ 24 h 287"/>
                <a:gd name="T2" fmla="*/ 0 w 365"/>
                <a:gd name="T3" fmla="*/ 72 h 287"/>
                <a:gd name="T4" fmla="*/ 66 w 365"/>
                <a:gd name="T5" fmla="*/ 132 h 287"/>
                <a:gd name="T6" fmla="*/ 143 w 365"/>
                <a:gd name="T7" fmla="*/ 216 h 287"/>
                <a:gd name="T8" fmla="*/ 191 w 365"/>
                <a:gd name="T9" fmla="*/ 198 h 287"/>
                <a:gd name="T10" fmla="*/ 341 w 365"/>
                <a:gd name="T11" fmla="*/ 338 h 287"/>
                <a:gd name="T12" fmla="*/ 305 w 365"/>
                <a:gd name="T13" fmla="*/ 207 h 287"/>
                <a:gd name="T14" fmla="*/ 365 w 365"/>
                <a:gd name="T15" fmla="*/ 156 h 287"/>
                <a:gd name="T16" fmla="*/ 359 w 365"/>
                <a:gd name="T17" fmla="*/ 150 h 287"/>
                <a:gd name="T18" fmla="*/ 335 w 365"/>
                <a:gd name="T19" fmla="*/ 138 h 287"/>
                <a:gd name="T20" fmla="*/ 299 w 365"/>
                <a:gd name="T21" fmla="*/ 102 h 287"/>
                <a:gd name="T22" fmla="*/ 257 w 365"/>
                <a:gd name="T23" fmla="*/ 84 h 287"/>
                <a:gd name="T24" fmla="*/ 215 w 365"/>
                <a:gd name="T25" fmla="*/ 66 h 287"/>
                <a:gd name="T26" fmla="*/ 173 w 365"/>
                <a:gd name="T27" fmla="*/ 48 h 287"/>
                <a:gd name="T28" fmla="*/ 143 w 365"/>
                <a:gd name="T29" fmla="*/ 24 h 287"/>
                <a:gd name="T30" fmla="*/ 131 w 365"/>
                <a:gd name="T31" fmla="*/ 18 h 287"/>
                <a:gd name="T32" fmla="*/ 107 w 365"/>
                <a:gd name="T33" fmla="*/ 18 h 287"/>
                <a:gd name="T34" fmla="*/ 95 w 365"/>
                <a:gd name="T35" fmla="*/ 18 h 287"/>
                <a:gd name="T36" fmla="*/ 72 w 365"/>
                <a:gd name="T37" fmla="*/ 12 h 287"/>
                <a:gd name="T38" fmla="*/ 66 w 365"/>
                <a:gd name="T39" fmla="*/ 12 h 287"/>
                <a:gd name="T40" fmla="*/ 54 w 365"/>
                <a:gd name="T41" fmla="*/ 6 h 287"/>
                <a:gd name="T42" fmla="*/ 42 w 365"/>
                <a:gd name="T43" fmla="*/ 0 h 287"/>
                <a:gd name="T44" fmla="*/ 30 w 365"/>
                <a:gd name="T45" fmla="*/ 0 h 287"/>
                <a:gd name="T46" fmla="*/ 24 w 365"/>
                <a:gd name="T47" fmla="*/ 24 h 287"/>
                <a:gd name="T48" fmla="*/ 24 w 365"/>
                <a:gd name="T49" fmla="*/ 24 h 28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6" name="Freeform 17">
              <a:extLst>
                <a:ext uri="{FF2B5EF4-FFF2-40B4-BE49-F238E27FC236}">
                  <a16:creationId xmlns:a16="http://schemas.microsoft.com/office/drawing/2014/main" id="{8B461184-43F0-49A0-BAA2-1F1198C5031E}"/>
                </a:ext>
              </a:extLst>
            </p:cNvPr>
            <p:cNvSpPr>
              <a:spLocks/>
            </p:cNvSpPr>
            <p:nvPr/>
          </p:nvSpPr>
          <p:spPr bwMode="auto">
            <a:xfrm>
              <a:off x="1943" y="3829"/>
              <a:ext cx="2033" cy="499"/>
            </a:xfrm>
            <a:custGeom>
              <a:avLst/>
              <a:gdLst>
                <a:gd name="T0" fmla="*/ 186 w 2033"/>
                <a:gd name="T1" fmla="*/ 18 h 499"/>
                <a:gd name="T2" fmla="*/ 138 w 2033"/>
                <a:gd name="T3" fmla="*/ 6 h 499"/>
                <a:gd name="T4" fmla="*/ 96 w 2033"/>
                <a:gd name="T5" fmla="*/ 0 h 499"/>
                <a:gd name="T6" fmla="*/ 36 w 2033"/>
                <a:gd name="T7" fmla="*/ 0 h 499"/>
                <a:gd name="T8" fmla="*/ 12 w 2033"/>
                <a:gd name="T9" fmla="*/ 25 h 499"/>
                <a:gd name="T10" fmla="*/ 0 w 2033"/>
                <a:gd name="T11" fmla="*/ 128 h 499"/>
                <a:gd name="T12" fmla="*/ 60 w 2033"/>
                <a:gd name="T13" fmla="*/ 104 h 499"/>
                <a:gd name="T14" fmla="*/ 90 w 2033"/>
                <a:gd name="T15" fmla="*/ 134 h 499"/>
                <a:gd name="T16" fmla="*/ 150 w 2033"/>
                <a:gd name="T17" fmla="*/ 153 h 499"/>
                <a:gd name="T18" fmla="*/ 209 w 2033"/>
                <a:gd name="T19" fmla="*/ 273 h 499"/>
                <a:gd name="T20" fmla="*/ 401 w 2033"/>
                <a:gd name="T21" fmla="*/ 359 h 499"/>
                <a:gd name="T22" fmla="*/ 777 w 2033"/>
                <a:gd name="T23" fmla="*/ 359 h 499"/>
                <a:gd name="T24" fmla="*/ 2033 w 2033"/>
                <a:gd name="T25" fmla="*/ 499 h 499"/>
                <a:gd name="T26" fmla="*/ 2033 w 2033"/>
                <a:gd name="T27" fmla="*/ 499 h 499"/>
                <a:gd name="T28" fmla="*/ 1991 w 2033"/>
                <a:gd name="T29" fmla="*/ 493 h 499"/>
                <a:gd name="T30" fmla="*/ 676 w 2033"/>
                <a:gd name="T31" fmla="*/ 243 h 499"/>
                <a:gd name="T32" fmla="*/ 514 w 2033"/>
                <a:gd name="T33" fmla="*/ 159 h 499"/>
                <a:gd name="T34" fmla="*/ 425 w 2033"/>
                <a:gd name="T35" fmla="*/ 110 h 499"/>
                <a:gd name="T36" fmla="*/ 365 w 2033"/>
                <a:gd name="T37" fmla="*/ 92 h 499"/>
                <a:gd name="T38" fmla="*/ 281 w 2033"/>
                <a:gd name="T39" fmla="*/ 61 h 499"/>
                <a:gd name="T40" fmla="*/ 186 w 2033"/>
                <a:gd name="T41" fmla="*/ 18 h 499"/>
                <a:gd name="T42" fmla="*/ 186 w 2033"/>
                <a:gd name="T43" fmla="*/ 18 h 49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1991" y="493"/>
                  </a:lnTo>
                  <a:lnTo>
                    <a:pt x="676" y="243"/>
                  </a:lnTo>
                  <a:lnTo>
                    <a:pt x="514" y="159"/>
                  </a:lnTo>
                  <a:lnTo>
                    <a:pt x="425" y="110"/>
                  </a:lnTo>
                  <a:lnTo>
                    <a:pt x="365" y="92"/>
                  </a:lnTo>
                  <a:lnTo>
                    <a:pt x="281" y="61"/>
                  </a:lnTo>
                  <a:lnTo>
                    <a:pt x="186"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7" name="Freeform 18">
              <a:extLst>
                <a:ext uri="{FF2B5EF4-FFF2-40B4-BE49-F238E27FC236}">
                  <a16:creationId xmlns:a16="http://schemas.microsoft.com/office/drawing/2014/main" id="{DE23A6F1-6605-4A87-ACD1-B1B6CD9B4675}"/>
                </a:ext>
              </a:extLst>
            </p:cNvPr>
            <p:cNvSpPr>
              <a:spLocks/>
            </p:cNvSpPr>
            <p:nvPr/>
          </p:nvSpPr>
          <p:spPr bwMode="auto">
            <a:xfrm>
              <a:off x="1830" y="3823"/>
              <a:ext cx="71" cy="61"/>
            </a:xfrm>
            <a:custGeom>
              <a:avLst/>
              <a:gdLst>
                <a:gd name="T0" fmla="*/ 0 w 71"/>
                <a:gd name="T1" fmla="*/ 18 h 60"/>
                <a:gd name="T2" fmla="*/ 6 w 71"/>
                <a:gd name="T3" fmla="*/ 18 h 60"/>
                <a:gd name="T4" fmla="*/ 12 w 71"/>
                <a:gd name="T5" fmla="*/ 12 h 60"/>
                <a:gd name="T6" fmla="*/ 6 w 71"/>
                <a:gd name="T7" fmla="*/ 6 h 60"/>
                <a:gd name="T8" fmla="*/ 0 w 71"/>
                <a:gd name="T9" fmla="*/ 0 h 60"/>
                <a:gd name="T10" fmla="*/ 29 w 71"/>
                <a:gd name="T11" fmla="*/ 18 h 60"/>
                <a:gd name="T12" fmla="*/ 53 w 71"/>
                <a:gd name="T13" fmla="*/ 18 h 60"/>
                <a:gd name="T14" fmla="*/ 59 w 71"/>
                <a:gd name="T15" fmla="*/ 42 h 60"/>
                <a:gd name="T16" fmla="*/ 65 w 71"/>
                <a:gd name="T17" fmla="*/ 54 h 60"/>
                <a:gd name="T18" fmla="*/ 71 w 71"/>
                <a:gd name="T19" fmla="*/ 66 h 60"/>
                <a:gd name="T20" fmla="*/ 71 w 71"/>
                <a:gd name="T21" fmla="*/ 72 h 60"/>
                <a:gd name="T22" fmla="*/ 59 w 71"/>
                <a:gd name="T23" fmla="*/ 66 h 60"/>
                <a:gd name="T24" fmla="*/ 47 w 71"/>
                <a:gd name="T25" fmla="*/ 54 h 60"/>
                <a:gd name="T26" fmla="*/ 23 w 71"/>
                <a:gd name="T27" fmla="*/ 42 h 60"/>
                <a:gd name="T28" fmla="*/ 23 w 71"/>
                <a:gd name="T29" fmla="*/ 48 h 60"/>
                <a:gd name="T30" fmla="*/ 18 w 71"/>
                <a:gd name="T31" fmla="*/ 54 h 60"/>
                <a:gd name="T32" fmla="*/ 12 w 71"/>
                <a:gd name="T33" fmla="*/ 60 h 60"/>
                <a:gd name="T34" fmla="*/ 6 w 71"/>
                <a:gd name="T35" fmla="*/ 60 h 60"/>
                <a:gd name="T36" fmla="*/ 6 w 71"/>
                <a:gd name="T37" fmla="*/ 60 h 60"/>
                <a:gd name="T38" fmla="*/ 6 w 71"/>
                <a:gd name="T39" fmla="*/ 48 h 60"/>
                <a:gd name="T40" fmla="*/ 0 w 71"/>
                <a:gd name="T41" fmla="*/ 18 h 60"/>
                <a:gd name="T42" fmla="*/ 0 w 71"/>
                <a:gd name="T43" fmla="*/ 18 h 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36"/>
                  </a:lnTo>
                  <a:lnTo>
                    <a:pt x="0"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8" name="Freeform 19">
              <a:extLst>
                <a:ext uri="{FF2B5EF4-FFF2-40B4-BE49-F238E27FC236}">
                  <a16:creationId xmlns:a16="http://schemas.microsoft.com/office/drawing/2014/main" id="{3A27C066-376B-472C-9030-961EC628DD96}"/>
                </a:ext>
              </a:extLst>
            </p:cNvPr>
            <p:cNvSpPr>
              <a:spLocks/>
            </p:cNvSpPr>
            <p:nvPr/>
          </p:nvSpPr>
          <p:spPr bwMode="auto">
            <a:xfrm>
              <a:off x="855" y="3842"/>
              <a:ext cx="161" cy="164"/>
            </a:xfrm>
            <a:custGeom>
              <a:avLst/>
              <a:gdLst>
                <a:gd name="T0" fmla="*/ 30 w 161"/>
                <a:gd name="T1" fmla="*/ 0 h 162"/>
                <a:gd name="T2" fmla="*/ 48 w 161"/>
                <a:gd name="T3" fmla="*/ 6 h 162"/>
                <a:gd name="T4" fmla="*/ 72 w 161"/>
                <a:gd name="T5" fmla="*/ 6 h 162"/>
                <a:gd name="T6" fmla="*/ 114 w 161"/>
                <a:gd name="T7" fmla="*/ 12 h 162"/>
                <a:gd name="T8" fmla="*/ 96 w 161"/>
                <a:gd name="T9" fmla="*/ 66 h 162"/>
                <a:gd name="T10" fmla="*/ 96 w 161"/>
                <a:gd name="T11" fmla="*/ 72 h 162"/>
                <a:gd name="T12" fmla="*/ 102 w 161"/>
                <a:gd name="T13" fmla="*/ 84 h 162"/>
                <a:gd name="T14" fmla="*/ 108 w 161"/>
                <a:gd name="T15" fmla="*/ 96 h 162"/>
                <a:gd name="T16" fmla="*/ 120 w 161"/>
                <a:gd name="T17" fmla="*/ 108 h 162"/>
                <a:gd name="T18" fmla="*/ 143 w 161"/>
                <a:gd name="T19" fmla="*/ 130 h 162"/>
                <a:gd name="T20" fmla="*/ 155 w 161"/>
                <a:gd name="T21" fmla="*/ 162 h 162"/>
                <a:gd name="T22" fmla="*/ 161 w 161"/>
                <a:gd name="T23" fmla="*/ 180 h 162"/>
                <a:gd name="T24" fmla="*/ 161 w 161"/>
                <a:gd name="T25" fmla="*/ 186 h 162"/>
                <a:gd name="T26" fmla="*/ 96 w 161"/>
                <a:gd name="T27" fmla="*/ 114 h 162"/>
                <a:gd name="T28" fmla="*/ 30 w 161"/>
                <a:gd name="T29" fmla="*/ 66 h 162"/>
                <a:gd name="T30" fmla="*/ 0 w 161"/>
                <a:gd name="T31" fmla="*/ 0 h 162"/>
                <a:gd name="T32" fmla="*/ 30 w 161"/>
                <a:gd name="T33" fmla="*/ 0 h 162"/>
                <a:gd name="T34" fmla="*/ 30 w 161"/>
                <a:gd name="T35" fmla="*/ 0 h 16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9" name="Freeform 20">
              <a:extLst>
                <a:ext uri="{FF2B5EF4-FFF2-40B4-BE49-F238E27FC236}">
                  <a16:creationId xmlns:a16="http://schemas.microsoft.com/office/drawing/2014/main" id="{7EE135BD-01D0-4A2B-869E-AEAC73C6C792}"/>
                </a:ext>
              </a:extLst>
            </p:cNvPr>
            <p:cNvSpPr>
              <a:spLocks/>
            </p:cNvSpPr>
            <p:nvPr/>
          </p:nvSpPr>
          <p:spPr bwMode="auto">
            <a:xfrm>
              <a:off x="706" y="3854"/>
              <a:ext cx="59" cy="61"/>
            </a:xfrm>
            <a:custGeom>
              <a:avLst/>
              <a:gdLst>
                <a:gd name="T0" fmla="*/ 59 w 59"/>
                <a:gd name="T1" fmla="*/ 6 h 60"/>
                <a:gd name="T2" fmla="*/ 41 w 59"/>
                <a:gd name="T3" fmla="*/ 42 h 60"/>
                <a:gd name="T4" fmla="*/ 41 w 59"/>
                <a:gd name="T5" fmla="*/ 48 h 60"/>
                <a:gd name="T6" fmla="*/ 47 w 59"/>
                <a:gd name="T7" fmla="*/ 54 h 60"/>
                <a:gd name="T8" fmla="*/ 53 w 59"/>
                <a:gd name="T9" fmla="*/ 66 h 60"/>
                <a:gd name="T10" fmla="*/ 53 w 59"/>
                <a:gd name="T11" fmla="*/ 72 h 60"/>
                <a:gd name="T12" fmla="*/ 47 w 59"/>
                <a:gd name="T13" fmla="*/ 66 h 60"/>
                <a:gd name="T14" fmla="*/ 35 w 59"/>
                <a:gd name="T15" fmla="*/ 60 h 60"/>
                <a:gd name="T16" fmla="*/ 23 w 59"/>
                <a:gd name="T17" fmla="*/ 48 h 60"/>
                <a:gd name="T18" fmla="*/ 17 w 59"/>
                <a:gd name="T19" fmla="*/ 42 h 60"/>
                <a:gd name="T20" fmla="*/ 0 w 59"/>
                <a:gd name="T21" fmla="*/ 0 h 60"/>
                <a:gd name="T22" fmla="*/ 59 w 59"/>
                <a:gd name="T23" fmla="*/ 6 h 60"/>
                <a:gd name="T24" fmla="*/ 59 w 59"/>
                <a:gd name="T25" fmla="*/ 6 h 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0" name="Freeform 21">
              <a:extLst>
                <a:ext uri="{FF2B5EF4-FFF2-40B4-BE49-F238E27FC236}">
                  <a16:creationId xmlns:a16="http://schemas.microsoft.com/office/drawing/2014/main" id="{2C547AC2-B950-45C1-B3B3-D08DD0BD9167}"/>
                </a:ext>
              </a:extLst>
            </p:cNvPr>
            <p:cNvSpPr>
              <a:spLocks/>
            </p:cNvSpPr>
            <p:nvPr/>
          </p:nvSpPr>
          <p:spPr bwMode="auto">
            <a:xfrm>
              <a:off x="395" y="3811"/>
              <a:ext cx="245" cy="207"/>
            </a:xfrm>
            <a:custGeom>
              <a:avLst/>
              <a:gdLst>
                <a:gd name="T0" fmla="*/ 233 w 245"/>
                <a:gd name="T1" fmla="*/ 48 h 204"/>
                <a:gd name="T2" fmla="*/ 245 w 245"/>
                <a:gd name="T3" fmla="*/ 54 h 204"/>
                <a:gd name="T4" fmla="*/ 209 w 245"/>
                <a:gd name="T5" fmla="*/ 96 h 204"/>
                <a:gd name="T6" fmla="*/ 143 w 245"/>
                <a:gd name="T7" fmla="*/ 156 h 204"/>
                <a:gd name="T8" fmla="*/ 167 w 245"/>
                <a:gd name="T9" fmla="*/ 185 h 204"/>
                <a:gd name="T10" fmla="*/ 179 w 245"/>
                <a:gd name="T11" fmla="*/ 240 h 204"/>
                <a:gd name="T12" fmla="*/ 77 w 245"/>
                <a:gd name="T13" fmla="*/ 156 h 204"/>
                <a:gd name="T14" fmla="*/ 47 w 245"/>
                <a:gd name="T15" fmla="*/ 96 h 204"/>
                <a:gd name="T16" fmla="*/ 89 w 245"/>
                <a:gd name="T17" fmla="*/ 78 h 204"/>
                <a:gd name="T18" fmla="*/ 59 w 245"/>
                <a:gd name="T19" fmla="*/ 48 h 204"/>
                <a:gd name="T20" fmla="*/ 0 w 245"/>
                <a:gd name="T21" fmla="*/ 12 h 204"/>
                <a:gd name="T22" fmla="*/ 0 w 245"/>
                <a:gd name="T23" fmla="*/ 0 h 204"/>
                <a:gd name="T24" fmla="*/ 6 w 245"/>
                <a:gd name="T25" fmla="*/ 0 h 204"/>
                <a:gd name="T26" fmla="*/ 12 w 245"/>
                <a:gd name="T27" fmla="*/ 0 h 204"/>
                <a:gd name="T28" fmla="*/ 47 w 245"/>
                <a:gd name="T29" fmla="*/ 6 h 204"/>
                <a:gd name="T30" fmla="*/ 77 w 245"/>
                <a:gd name="T31" fmla="*/ 6 h 204"/>
                <a:gd name="T32" fmla="*/ 83 w 245"/>
                <a:gd name="T33" fmla="*/ 6 h 204"/>
                <a:gd name="T34" fmla="*/ 89 w 245"/>
                <a:gd name="T35" fmla="*/ 6 h 204"/>
                <a:gd name="T36" fmla="*/ 101 w 245"/>
                <a:gd name="T37" fmla="*/ 12 h 204"/>
                <a:gd name="T38" fmla="*/ 125 w 245"/>
                <a:gd name="T39" fmla="*/ 12 h 204"/>
                <a:gd name="T40" fmla="*/ 143 w 245"/>
                <a:gd name="T41" fmla="*/ 18 h 204"/>
                <a:gd name="T42" fmla="*/ 149 w 245"/>
                <a:gd name="T43" fmla="*/ 18 h 204"/>
                <a:gd name="T44" fmla="*/ 149 w 245"/>
                <a:gd name="T45" fmla="*/ 18 h 204"/>
                <a:gd name="T46" fmla="*/ 203 w 245"/>
                <a:gd name="T47" fmla="*/ 24 h 204"/>
                <a:gd name="T48" fmla="*/ 233 w 245"/>
                <a:gd name="T49" fmla="*/ 48 h 204"/>
                <a:gd name="T50" fmla="*/ 233 w 245"/>
                <a:gd name="T51" fmla="*/ 48 h 20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203" y="24"/>
                  </a:lnTo>
                  <a:lnTo>
                    <a:pt x="233"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030" name="Rectangle 22">
            <a:extLst>
              <a:ext uri="{FF2B5EF4-FFF2-40B4-BE49-F238E27FC236}">
                <a16:creationId xmlns:a16="http://schemas.microsoft.com/office/drawing/2014/main" id="{29C88D7F-5837-4AA3-8AA1-C4D998BE8CBA}"/>
              </a:ext>
            </a:extLst>
          </p:cNvPr>
          <p:cNvSpPr>
            <a:spLocks noGrp="1" noChangeArrowheads="1"/>
          </p:cNvSpPr>
          <p:nvPr>
            <p:ph type="title"/>
          </p:nvPr>
        </p:nvSpPr>
        <p:spPr bwMode="auto">
          <a:xfrm>
            <a:off x="609600" y="228600"/>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31" name="Rectangle 23">
            <a:extLst>
              <a:ext uri="{FF2B5EF4-FFF2-40B4-BE49-F238E27FC236}">
                <a16:creationId xmlns:a16="http://schemas.microsoft.com/office/drawing/2014/main" id="{6BECBF08-9722-4985-8079-1DDE31687202}"/>
              </a:ext>
            </a:extLst>
          </p:cNvPr>
          <p:cNvSpPr>
            <a:spLocks noGrp="1" noChangeArrowheads="1"/>
          </p:cNvSpPr>
          <p:nvPr>
            <p:ph type="body" idx="1"/>
          </p:nvPr>
        </p:nvSpPr>
        <p:spPr bwMode="auto">
          <a:xfrm>
            <a:off x="609600" y="1600200"/>
            <a:ext cx="10972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p:txBody>
      </p:sp>
      <p:sp>
        <p:nvSpPr>
          <p:cNvPr id="4121" name="Rectangle 25">
            <a:extLst>
              <a:ext uri="{FF2B5EF4-FFF2-40B4-BE49-F238E27FC236}">
                <a16:creationId xmlns:a16="http://schemas.microsoft.com/office/drawing/2014/main" id="{573BBF7A-171C-4D7C-B547-0BD3DA394688}"/>
              </a:ext>
            </a:extLst>
          </p:cNvPr>
          <p:cNvSpPr>
            <a:spLocks noGrp="1" noChangeArrowheads="1"/>
          </p:cNvSpPr>
          <p:nvPr>
            <p:ph type="ftr" sz="quarter" idx="3"/>
          </p:nvPr>
        </p:nvSpPr>
        <p:spPr bwMode="auto">
          <a:xfrm>
            <a:off x="812800" y="6324600"/>
            <a:ext cx="8128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latin typeface="Arial" charset="0"/>
                <a:ea typeface="ＭＳ Ｐゴシック" charset="-128"/>
              </a:defRPr>
            </a:lvl1pPr>
          </a:lstStyle>
          <a:p>
            <a:pPr>
              <a:defRPr/>
            </a:pPr>
            <a:r>
              <a:rPr lang="en-US"/>
              <a:t>Burhansstipanov, Native American Cancer Initiatives (NACI); http://www.NatAmCancer.org/ and </a:t>
            </a:r>
            <a:r>
              <a:rPr lang="en-US" err="1"/>
              <a:t>NatAmCancerInitiatives</a:t>
            </a:r>
            <a:r>
              <a:rPr lang="en-US"/>
              <a:t>, Inc. </a:t>
            </a:r>
          </a:p>
        </p:txBody>
      </p:sp>
      <p:sp>
        <p:nvSpPr>
          <p:cNvPr id="4122" name="Rectangle 26">
            <a:extLst>
              <a:ext uri="{FF2B5EF4-FFF2-40B4-BE49-F238E27FC236}">
                <a16:creationId xmlns:a16="http://schemas.microsoft.com/office/drawing/2014/main" id="{278DB299-EAC7-447C-8465-1086454B6F71}"/>
              </a:ext>
            </a:extLst>
          </p:cNvPr>
          <p:cNvSpPr>
            <a:spLocks noGrp="1" noChangeArrowheads="1"/>
          </p:cNvSpPr>
          <p:nvPr>
            <p:ph type="sldNum" sz="quarter" idx="4"/>
          </p:nvPr>
        </p:nvSpPr>
        <p:spPr bwMode="auto">
          <a:xfrm>
            <a:off x="10058400" y="6248400"/>
            <a:ext cx="1524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rgbClr val="000000"/>
                </a:solidFill>
              </a:defRPr>
            </a:lvl1pPr>
          </a:lstStyle>
          <a:p>
            <a:fld id="{1E7DD8FC-1A3D-48EE-8D5A-DE1AF9ADE2AC}" type="slidenum">
              <a:rPr lang="en-US" altLang="en-US"/>
              <a:pPr/>
              <a:t>‹#›</a:t>
            </a:fld>
            <a:endParaRPr lang="en-US" altLang="en-US"/>
          </a:p>
        </p:txBody>
      </p:sp>
      <p:pic>
        <p:nvPicPr>
          <p:cNvPr id="1034" name="Picture 1">
            <a:extLst>
              <a:ext uri="{FF2B5EF4-FFF2-40B4-BE49-F238E27FC236}">
                <a16:creationId xmlns:a16="http://schemas.microsoft.com/office/drawing/2014/main" id="{0F12B3BC-CE20-4D1A-8AFE-A28DC96A19FC}"/>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6116638"/>
            <a:ext cx="685800"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157658"/>
      </p:ext>
    </p:extLst>
  </p:cSld>
  <p:clrMap bg1="dk2" tx1="lt1" bg2="dk1" tx2="lt2" accent1="accent1" accent2="accent2" accent3="accent3" accent4="accent4" accent5="accent5" accent6="accent6" hlink="hlink" folHlink="folHlink"/>
  <p:sldLayoutIdLst>
    <p:sldLayoutId id="2147483936" r:id="rId1"/>
    <p:sldLayoutId id="2147483937" r:id="rId2"/>
  </p:sldLayoutIdLst>
  <p:hf hdr="0" dt="0"/>
  <p:txStyles>
    <p:titleStyle>
      <a:lvl1pPr algn="ctr" rtl="0" eaLnBrk="0" fontAlgn="base" hangingPunct="0">
        <a:spcBef>
          <a:spcPct val="0"/>
        </a:spcBef>
        <a:spcAft>
          <a:spcPct val="0"/>
        </a:spcAft>
        <a:defRPr sz="2800">
          <a:solidFill>
            <a:srgbClr val="FFFF00"/>
          </a:solidFill>
          <a:latin typeface="+mj-lt"/>
          <a:ea typeface="ＭＳ Ｐゴシック" charset="-128"/>
          <a:cs typeface="ＭＳ Ｐゴシック" charset="-128"/>
        </a:defRPr>
      </a:lvl1pPr>
      <a:lvl2pPr algn="ctr" rtl="0" eaLnBrk="0" fontAlgn="base" hangingPunct="0">
        <a:spcBef>
          <a:spcPct val="0"/>
        </a:spcBef>
        <a:spcAft>
          <a:spcPct val="0"/>
        </a:spcAft>
        <a:defRPr sz="2800">
          <a:solidFill>
            <a:srgbClr val="FFFF00"/>
          </a:solidFill>
          <a:latin typeface="Arial" charset="0"/>
          <a:ea typeface="ＭＳ Ｐゴシック" charset="-128"/>
          <a:cs typeface="ＭＳ Ｐゴシック" charset="-128"/>
        </a:defRPr>
      </a:lvl2pPr>
      <a:lvl3pPr algn="ctr" rtl="0" eaLnBrk="0" fontAlgn="base" hangingPunct="0">
        <a:spcBef>
          <a:spcPct val="0"/>
        </a:spcBef>
        <a:spcAft>
          <a:spcPct val="0"/>
        </a:spcAft>
        <a:defRPr sz="2800">
          <a:solidFill>
            <a:srgbClr val="FFFF00"/>
          </a:solidFill>
          <a:latin typeface="Arial" charset="0"/>
          <a:ea typeface="ＭＳ Ｐゴシック" charset="-128"/>
          <a:cs typeface="ＭＳ Ｐゴシック" charset="-128"/>
        </a:defRPr>
      </a:lvl3pPr>
      <a:lvl4pPr algn="ctr" rtl="0" eaLnBrk="0" fontAlgn="base" hangingPunct="0">
        <a:spcBef>
          <a:spcPct val="0"/>
        </a:spcBef>
        <a:spcAft>
          <a:spcPct val="0"/>
        </a:spcAft>
        <a:defRPr sz="2800">
          <a:solidFill>
            <a:srgbClr val="FFFF00"/>
          </a:solidFill>
          <a:latin typeface="Arial" charset="0"/>
          <a:ea typeface="ＭＳ Ｐゴシック" charset="-128"/>
          <a:cs typeface="ＭＳ Ｐゴシック" charset="-128"/>
        </a:defRPr>
      </a:lvl4pPr>
      <a:lvl5pPr algn="ctr" rtl="0" eaLnBrk="0" fontAlgn="base" hangingPunct="0">
        <a:spcBef>
          <a:spcPct val="0"/>
        </a:spcBef>
        <a:spcAft>
          <a:spcPct val="0"/>
        </a:spcAft>
        <a:defRPr sz="2800">
          <a:solidFill>
            <a:srgbClr val="FFFF00"/>
          </a:solidFill>
          <a:latin typeface="Arial" charset="0"/>
          <a:ea typeface="ＭＳ Ｐゴシック" charset="-128"/>
          <a:cs typeface="ＭＳ Ｐゴシック" charset="-128"/>
        </a:defRPr>
      </a:lvl5pPr>
      <a:lvl6pPr marL="457200" algn="ctr" rtl="0" fontAlgn="base">
        <a:spcBef>
          <a:spcPct val="0"/>
        </a:spcBef>
        <a:spcAft>
          <a:spcPct val="0"/>
        </a:spcAft>
        <a:defRPr sz="3600">
          <a:solidFill>
            <a:srgbClr val="FFFF00"/>
          </a:solidFill>
          <a:latin typeface="Arial" charset="0"/>
        </a:defRPr>
      </a:lvl6pPr>
      <a:lvl7pPr marL="914400" algn="ctr" rtl="0" fontAlgn="base">
        <a:spcBef>
          <a:spcPct val="0"/>
        </a:spcBef>
        <a:spcAft>
          <a:spcPct val="0"/>
        </a:spcAft>
        <a:defRPr sz="3600">
          <a:solidFill>
            <a:srgbClr val="FFFF00"/>
          </a:solidFill>
          <a:latin typeface="Arial" charset="0"/>
        </a:defRPr>
      </a:lvl7pPr>
      <a:lvl8pPr marL="1371600" algn="ctr" rtl="0" fontAlgn="base">
        <a:spcBef>
          <a:spcPct val="0"/>
        </a:spcBef>
        <a:spcAft>
          <a:spcPct val="0"/>
        </a:spcAft>
        <a:defRPr sz="3600">
          <a:solidFill>
            <a:srgbClr val="FFFF00"/>
          </a:solidFill>
          <a:latin typeface="Arial" charset="0"/>
        </a:defRPr>
      </a:lvl8pPr>
      <a:lvl9pPr marL="1828800" algn="ctr" rtl="0" fontAlgn="base">
        <a:spcBef>
          <a:spcPct val="0"/>
        </a:spcBef>
        <a:spcAft>
          <a:spcPct val="0"/>
        </a:spcAft>
        <a:defRPr sz="3600">
          <a:solidFill>
            <a:srgbClr val="FFFF00"/>
          </a:solidFill>
          <a:latin typeface="Arial" charset="0"/>
        </a:defRPr>
      </a:lvl9pPr>
    </p:titleStyle>
    <p:bodyStyle>
      <a:lvl1pPr marL="342900" indent="-342900" algn="l" rtl="0" eaLnBrk="0" fontAlgn="base" hangingPunct="0">
        <a:spcBef>
          <a:spcPct val="20000"/>
        </a:spcBef>
        <a:spcAft>
          <a:spcPct val="0"/>
        </a:spcAft>
        <a:buClr>
          <a:schemeClr val="tx2"/>
        </a:buClr>
        <a:buBlip>
          <a:blip r:embed="rId5"/>
        </a:buBlip>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Blip>
          <a:blip r:embed="rId6"/>
        </a:buBlip>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tx2"/>
        </a:buClr>
        <a:buBlip>
          <a:blip r:embed="rId7"/>
        </a:buBlip>
        <a:defRPr sz="2800">
          <a:solidFill>
            <a:schemeClr val="tx1"/>
          </a:solidFill>
          <a:latin typeface="+mn-lt"/>
          <a:ea typeface="ＭＳ Ｐゴシック" charset="-128"/>
        </a:defRPr>
      </a:lvl3pPr>
      <a:lvl4pPr marL="1600200" indent="-228600" algn="l" rtl="0" eaLnBrk="0" fontAlgn="base" hangingPunct="0">
        <a:spcBef>
          <a:spcPct val="20000"/>
        </a:spcBef>
        <a:spcAft>
          <a:spcPct val="0"/>
        </a:spcAft>
        <a:buBlip>
          <a:blip r:embed="rId8"/>
        </a:buBlip>
        <a:defRPr sz="28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Char char="•"/>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interior_matrix.jp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09600" y="726559"/>
            <a:ext cx="10972800" cy="691079"/>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D446F0-B5EB-4BD0-BD39-9B1B9EA544C8}" type="datetime1">
              <a:rPr lang="en-US" smtClean="0"/>
              <a:t>12/6/2020</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DE63B1-7AC8-E144-A6E7-AC58FCFF4464}" type="slidenum">
              <a:rPr lang="en-US" smtClean="0"/>
              <a:t>‹#›</a:t>
            </a:fld>
            <a:endParaRPr lang="en-US" dirty="0"/>
          </a:p>
        </p:txBody>
      </p:sp>
    </p:spTree>
    <p:extLst>
      <p:ext uri="{BB962C8B-B14F-4D97-AF65-F5344CB8AC3E}">
        <p14:creationId xmlns:p14="http://schemas.microsoft.com/office/powerpoint/2010/main" val="3289847941"/>
      </p:ext>
    </p:extLst>
  </p:cSld>
  <p:clrMap bg1="lt1" tx1="dk1" bg2="lt2" tx2="dk2" accent1="accent1" accent2="accent2" accent3="accent3" accent4="accent4" accent5="accent5" accent6="accent6" hlink="hlink" folHlink="folHlink"/>
  <p:sldLayoutIdLst>
    <p:sldLayoutId id="2147483939" r:id="rId1"/>
    <p:sldLayoutId id="2147483940" r:id="rId2"/>
    <p:sldLayoutId id="2147483941" r:id="rId3"/>
    <p:sldLayoutId id="2147483942" r:id="rId4"/>
    <p:sldLayoutId id="2147483943" r:id="rId5"/>
    <p:sldLayoutId id="2147483944" r:id="rId6"/>
    <p:sldLayoutId id="2147483945" r:id="rId7"/>
    <p:sldLayoutId id="2147483946" r:id="rId8"/>
    <p:sldLayoutId id="2147483947" r:id="rId9"/>
    <p:sldLayoutId id="2147483948" r:id="rId10"/>
    <p:sldLayoutId id="2147483949" r:id="rId11"/>
  </p:sldLayoutIdLst>
  <p:transition/>
  <p:hf hdr="0" ftr="0" dt="0"/>
  <p:txStyles>
    <p:titleStyle>
      <a:lvl1pPr algn="l" defTabSz="457200" rtl="0" eaLnBrk="1" latinLnBrk="0" hangingPunct="1">
        <a:spcBef>
          <a:spcPct val="0"/>
        </a:spcBef>
        <a:buNone/>
        <a:defRPr sz="4000" b="0" i="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b="0" i="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b="0" i="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b="0" i="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b="0" i="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6.xml"/><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2" Type="http://schemas.openxmlformats.org/officeDocument/2006/relationships/hyperlink" Target="mailto:angelo.moore137@duke.edu" TargetMode="Externa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hyperlink" Target="http://www.pngall.com/vision-png" TargetMode="External"/><Relationship Id="rId2" Type="http://schemas.openxmlformats.org/officeDocument/2006/relationships/image" Target="../media/image26.png"/><Relationship Id="rId1" Type="http://schemas.openxmlformats.org/officeDocument/2006/relationships/slideLayout" Target="../slideLayouts/slideLayout6.xml"/><Relationship Id="rId5" Type="http://schemas.openxmlformats.org/officeDocument/2006/relationships/hyperlink" Target="http://www.pngall.com/mission-png" TargetMode="Externa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hyperlink" Target="https://temporaryservices.org/served/past-services/2013-2/" TargetMode="External"/><Relationship Id="rId2" Type="http://schemas.openxmlformats.org/officeDocument/2006/relationships/image" Target="../media/image28.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hyperlink" Target="mailto:kristen.wehling@cancer.org" TargetMode="External"/><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6.xml"/><Relationship Id="rId5" Type="http://schemas.openxmlformats.org/officeDocument/2006/relationships/image" Target="../media/image32.sv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g"/><Relationship Id="rId7" Type="http://schemas.openxmlformats.org/officeDocument/2006/relationships/hyperlink" Target="http://ludigitalcitizenship.weebly.com/digital-communication.html" TargetMode="External"/><Relationship Id="rId2" Type="http://schemas.openxmlformats.org/officeDocument/2006/relationships/image" Target="../media/image34.jpg"/><Relationship Id="rId1" Type="http://schemas.openxmlformats.org/officeDocument/2006/relationships/slideLayout" Target="../slideLayouts/slideLayout6.xml"/><Relationship Id="rId6" Type="http://schemas.openxmlformats.org/officeDocument/2006/relationships/image" Target="../media/image37.jpg"/><Relationship Id="rId5" Type="http://schemas.openxmlformats.org/officeDocument/2006/relationships/hyperlink" Target="http://fm-cab.blogspot.com/2012/03/impact-of-academic-research-on-policy.html" TargetMode="External"/><Relationship Id="rId4" Type="http://schemas.openxmlformats.org/officeDocument/2006/relationships/image" Target="../media/image36.jp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6.xml"/><Relationship Id="rId4" Type="http://schemas.openxmlformats.org/officeDocument/2006/relationships/chart" Target="../charts/chart1.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6.xml"/><Relationship Id="rId5" Type="http://schemas.openxmlformats.org/officeDocument/2006/relationships/image" Target="../media/image43.png"/><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6.xml"/><Relationship Id="rId5" Type="http://schemas.openxmlformats.org/officeDocument/2006/relationships/image" Target="../media/image43.png"/><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46.png"/><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6.xml"/><Relationship Id="rId5" Type="http://schemas.openxmlformats.org/officeDocument/2006/relationships/image" Target="../media/image43.png"/><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6.xml"/><Relationship Id="rId4" Type="http://schemas.openxmlformats.org/officeDocument/2006/relationships/chart" Target="../charts/chart3.xml"/></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6.xml"/><Relationship Id="rId4" Type="http://schemas.openxmlformats.org/officeDocument/2006/relationships/image" Target="../media/image54.jpeg"/></Relationships>
</file>

<file path=ppt/slides/_rels/slide3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hyperlink" Target="https://researchleap.com/product/data-collection-2/" TargetMode="External"/><Relationship Id="rId7" Type="http://schemas.openxmlformats.org/officeDocument/2006/relationships/hyperlink" Target="http://www.madisonadvisors.com/2014/10/21/volatility-represents-opportunity/" TargetMode="External"/><Relationship Id="rId2" Type="http://schemas.openxmlformats.org/officeDocument/2006/relationships/image" Target="../media/image56.png"/><Relationship Id="rId1" Type="http://schemas.openxmlformats.org/officeDocument/2006/relationships/slideLayout" Target="../slideLayouts/slideLayout6.xml"/><Relationship Id="rId6" Type="http://schemas.openxmlformats.org/officeDocument/2006/relationships/image" Target="../media/image58.jpg"/><Relationship Id="rId5" Type="http://schemas.openxmlformats.org/officeDocument/2006/relationships/hyperlink" Target="http://getmespark.com/getting-the-most-out-of-your-consulting-partnerships/" TargetMode="External"/><Relationship Id="rId4" Type="http://schemas.openxmlformats.org/officeDocument/2006/relationships/image" Target="../media/image57.jpg"/></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44.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63.emf"/><Relationship Id="rId7" Type="http://schemas.openxmlformats.org/officeDocument/2006/relationships/image" Target="../media/image7.wmf"/><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6.wmf"/><Relationship Id="rId5" Type="http://schemas.openxmlformats.org/officeDocument/2006/relationships/image" Target="../media/image5.png"/><Relationship Id="rId4" Type="http://schemas.openxmlformats.org/officeDocument/2006/relationships/image" Target="../media/image4.wmf"/></Relationships>
</file>

<file path=ppt/slides/_rels/slide45.xml.rels><?xml version="1.0" encoding="UTF-8" standalone="yes"?>
<Relationships xmlns="http://schemas.openxmlformats.org/package/2006/relationships"><Relationship Id="rId3" Type="http://schemas.openxmlformats.org/officeDocument/2006/relationships/image" Target="../media/image4.wmf"/><Relationship Id="rId7" Type="http://schemas.openxmlformats.org/officeDocument/2006/relationships/image" Target="../media/image65.jpe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7.wmf"/><Relationship Id="rId5" Type="http://schemas.openxmlformats.org/officeDocument/2006/relationships/image" Target="../media/image6.wmf"/><Relationship Id="rId4" Type="http://schemas.openxmlformats.org/officeDocument/2006/relationships/image" Target="../media/image5.png"/></Relationships>
</file>

<file path=ppt/slides/_rels/slide46.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63.emf"/><Relationship Id="rId7" Type="http://schemas.openxmlformats.org/officeDocument/2006/relationships/image" Target="../media/image7.wmf"/><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image" Target="../media/image6.wmf"/><Relationship Id="rId5" Type="http://schemas.openxmlformats.org/officeDocument/2006/relationships/image" Target="../media/image5.png"/><Relationship Id="rId4" Type="http://schemas.openxmlformats.org/officeDocument/2006/relationships/image" Target="../media/image4.wmf"/></Relationships>
</file>

<file path=ppt/slides/_rels/slide47.xml.rels><?xml version="1.0" encoding="UTF-8" standalone="yes"?>
<Relationships xmlns="http://schemas.openxmlformats.org/package/2006/relationships"><Relationship Id="rId8" Type="http://schemas.openxmlformats.org/officeDocument/2006/relationships/image" Target="../media/image6.wmf"/><Relationship Id="rId3" Type="http://schemas.openxmlformats.org/officeDocument/2006/relationships/image" Target="../media/image63.emf"/><Relationship Id="rId7" Type="http://schemas.openxmlformats.org/officeDocument/2006/relationships/image" Target="../media/image5.png"/><Relationship Id="rId2" Type="http://schemas.openxmlformats.org/officeDocument/2006/relationships/slideLayout" Target="../slideLayouts/slideLayout14.xml"/><Relationship Id="rId1" Type="http://schemas.openxmlformats.org/officeDocument/2006/relationships/tags" Target="../tags/tag1.xml"/><Relationship Id="rId6" Type="http://schemas.openxmlformats.org/officeDocument/2006/relationships/image" Target="../media/image4.wmf"/><Relationship Id="rId5" Type="http://schemas.openxmlformats.org/officeDocument/2006/relationships/hyperlink" Target="https://natamcancer.org/Overview" TargetMode="External"/><Relationship Id="rId10" Type="http://schemas.openxmlformats.org/officeDocument/2006/relationships/image" Target="../media/image67.jpeg"/><Relationship Id="rId4" Type="http://schemas.openxmlformats.org/officeDocument/2006/relationships/hyperlink" Target="https://natamcancer.org/Training" TargetMode="External"/><Relationship Id="rId9" Type="http://schemas.openxmlformats.org/officeDocument/2006/relationships/image" Target="../media/image7.wmf"/></Relationships>
</file>

<file path=ppt/slides/_rels/slide4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hyperlink" Target="https://navigationroundtable.org/membership-application/" TargetMode="Externa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hyperlink" Target="https://navigationroundtable.org/" TargetMode="External"/><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close up of a hand&#10;&#10;Description automatically generated">
            <a:extLst>
              <a:ext uri="{FF2B5EF4-FFF2-40B4-BE49-F238E27FC236}">
                <a16:creationId xmlns:a16="http://schemas.microsoft.com/office/drawing/2014/main" id="{759C646C-205F-084B-886F-A99C225931F5}"/>
              </a:ext>
            </a:extLst>
          </p:cNvPr>
          <p:cNvPicPr>
            <a:picLocks noGrp="1" noChangeAspect="1"/>
          </p:cNvPicPr>
          <p:nvPr>
            <p:ph type="pic" sz="quarter" idx="12"/>
          </p:nvPr>
        </p:nvPicPr>
        <p:blipFill rotWithShape="1">
          <a:blip r:embed="rId3"/>
          <a:srcRect l="-4273" t="35687" r="7198" b="1083"/>
          <a:stretch/>
        </p:blipFill>
        <p:spPr>
          <a:xfrm>
            <a:off x="596267" y="571500"/>
            <a:ext cx="11024233" cy="4876352"/>
          </a:xfrm>
        </p:spPr>
      </p:pic>
      <p:sp>
        <p:nvSpPr>
          <p:cNvPr id="10" name="Rectangle 9">
            <a:extLst>
              <a:ext uri="{FF2B5EF4-FFF2-40B4-BE49-F238E27FC236}">
                <a16:creationId xmlns:a16="http://schemas.microsoft.com/office/drawing/2014/main" id="{325DDEFE-14E9-3946-9B93-9A0AEFCC2AED}"/>
              </a:ext>
            </a:extLst>
          </p:cNvPr>
          <p:cNvSpPr/>
          <p:nvPr/>
        </p:nvSpPr>
        <p:spPr>
          <a:xfrm>
            <a:off x="571500" y="571500"/>
            <a:ext cx="11024233" cy="4876352"/>
          </a:xfrm>
          <a:prstGeom prst="rect">
            <a:avLst/>
          </a:prstGeom>
          <a:gradFill flip="none" rotWithShape="1">
            <a:gsLst>
              <a:gs pos="15000">
                <a:schemeClr val="tx1"/>
              </a:gs>
              <a:gs pos="100000">
                <a:srgbClr val="070707">
                  <a:alpha val="0"/>
                </a:srgbClr>
              </a:gs>
              <a:gs pos="78000">
                <a:schemeClr val="tx1">
                  <a:lumMod val="95000"/>
                  <a:lumOff val="5000"/>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 Placeholder 1">
            <a:extLst>
              <a:ext uri="{FF2B5EF4-FFF2-40B4-BE49-F238E27FC236}">
                <a16:creationId xmlns:a16="http://schemas.microsoft.com/office/drawing/2014/main" id="{E52CEC84-F23E-7C48-9546-114D4F3A5E00}"/>
              </a:ext>
            </a:extLst>
          </p:cNvPr>
          <p:cNvSpPr>
            <a:spLocks noGrp="1"/>
          </p:cNvSpPr>
          <p:nvPr>
            <p:ph type="body" sz="quarter" idx="10"/>
          </p:nvPr>
        </p:nvSpPr>
        <p:spPr>
          <a:xfrm>
            <a:off x="919827" y="4481151"/>
            <a:ext cx="10516110" cy="355032"/>
          </a:xfrm>
        </p:spPr>
        <p:txBody>
          <a:bodyPr>
            <a:normAutofit fontScale="92500" lnSpcReduction="20000"/>
          </a:bodyPr>
          <a:lstStyle/>
          <a:p>
            <a:r>
              <a:rPr lang="en-US" sz="1800" dirty="0">
                <a:solidFill>
                  <a:schemeClr val="bg1"/>
                </a:solidFill>
              </a:rPr>
              <a:t> </a:t>
            </a:r>
            <a:r>
              <a:rPr lang="en-US" sz="2400" dirty="0">
                <a:solidFill>
                  <a:schemeClr val="bg1"/>
                </a:solidFill>
              </a:rPr>
              <a:t>Meeting 2  •  December 7, 2020  •  2:00-4:30 PM ET</a:t>
            </a:r>
          </a:p>
          <a:p>
            <a:endParaRPr lang="en-US" sz="5200" dirty="0">
              <a:solidFill>
                <a:srgbClr val="13BDC6"/>
              </a:solidFill>
              <a:latin typeface="Dense" panose="02000000000000000000" pitchFamily="2" charset="77"/>
              <a:ea typeface="+mn-ea"/>
              <a:cs typeface="+mn-cs"/>
            </a:endParaRPr>
          </a:p>
        </p:txBody>
      </p:sp>
      <p:sp>
        <p:nvSpPr>
          <p:cNvPr id="3" name="Text Placeholder 2">
            <a:extLst>
              <a:ext uri="{FF2B5EF4-FFF2-40B4-BE49-F238E27FC236}">
                <a16:creationId xmlns:a16="http://schemas.microsoft.com/office/drawing/2014/main" id="{75D25678-2BFE-E14E-97D4-CB8D9A764520}"/>
              </a:ext>
            </a:extLst>
          </p:cNvPr>
          <p:cNvSpPr>
            <a:spLocks noGrp="1"/>
          </p:cNvSpPr>
          <p:nvPr>
            <p:ph type="body" sz="quarter" idx="11"/>
          </p:nvPr>
        </p:nvSpPr>
        <p:spPr>
          <a:xfrm>
            <a:off x="919827" y="2308284"/>
            <a:ext cx="4495321" cy="436083"/>
          </a:xfrm>
        </p:spPr>
        <p:txBody>
          <a:bodyPr anchor="b">
            <a:noAutofit/>
          </a:bodyPr>
          <a:lstStyle/>
          <a:p>
            <a:pPr>
              <a:lnSpc>
                <a:spcPct val="100000"/>
              </a:lnSpc>
            </a:pPr>
            <a:r>
              <a:rPr lang="en-US" sz="3200" dirty="0">
                <a:solidFill>
                  <a:schemeClr val="bg1"/>
                </a:solidFill>
                <a:latin typeface="Source Sans Pro Light" panose="020B0403030403020204" pitchFamily="34" charset="0"/>
                <a:ea typeface="Source Sans Pro Light" panose="020B0403030403020204" pitchFamily="34" charset="0"/>
              </a:rPr>
              <a:t>2020 Annual Meeting</a:t>
            </a:r>
          </a:p>
        </p:txBody>
      </p:sp>
      <p:pic>
        <p:nvPicPr>
          <p:cNvPr id="8" name="Picture 7">
            <a:extLst>
              <a:ext uri="{FF2B5EF4-FFF2-40B4-BE49-F238E27FC236}">
                <a16:creationId xmlns:a16="http://schemas.microsoft.com/office/drawing/2014/main" id="{8590AA12-4A22-AF40-9995-3B0BFF352824}"/>
              </a:ext>
            </a:extLst>
          </p:cNvPr>
          <p:cNvPicPr>
            <a:picLocks noChangeAspect="1"/>
          </p:cNvPicPr>
          <p:nvPr/>
        </p:nvPicPr>
        <p:blipFill>
          <a:blip r:embed="rId4"/>
          <a:srcRect/>
          <a:stretch/>
        </p:blipFill>
        <p:spPr>
          <a:xfrm>
            <a:off x="919827" y="905405"/>
            <a:ext cx="3622356" cy="1159080"/>
          </a:xfrm>
          <a:prstGeom prst="rect">
            <a:avLst/>
          </a:prstGeom>
        </p:spPr>
      </p:pic>
      <p:pic>
        <p:nvPicPr>
          <p:cNvPr id="4" name="Picture 3">
            <a:extLst>
              <a:ext uri="{FF2B5EF4-FFF2-40B4-BE49-F238E27FC236}">
                <a16:creationId xmlns:a16="http://schemas.microsoft.com/office/drawing/2014/main" id="{D1943865-3D2D-4381-9A2B-1A28E4D9EDA2}"/>
              </a:ext>
            </a:extLst>
          </p:cNvPr>
          <p:cNvPicPr>
            <a:picLocks noChangeAspect="1"/>
          </p:cNvPicPr>
          <p:nvPr/>
        </p:nvPicPr>
        <p:blipFill>
          <a:blip r:embed="rId5"/>
          <a:srcRect/>
          <a:stretch/>
        </p:blipFill>
        <p:spPr>
          <a:xfrm>
            <a:off x="2449541" y="5753182"/>
            <a:ext cx="1112810" cy="859899"/>
          </a:xfrm>
          <a:prstGeom prst="rect">
            <a:avLst/>
          </a:prstGeom>
        </p:spPr>
      </p:pic>
      <p:sp>
        <p:nvSpPr>
          <p:cNvPr id="5" name="Rectangle 4">
            <a:extLst>
              <a:ext uri="{FF2B5EF4-FFF2-40B4-BE49-F238E27FC236}">
                <a16:creationId xmlns:a16="http://schemas.microsoft.com/office/drawing/2014/main" id="{D3F4F1BD-264B-C849-A8C7-F5D4E0AF5345}"/>
              </a:ext>
            </a:extLst>
          </p:cNvPr>
          <p:cNvSpPr/>
          <p:nvPr/>
        </p:nvSpPr>
        <p:spPr>
          <a:xfrm>
            <a:off x="919827" y="2786350"/>
            <a:ext cx="7136153" cy="1376915"/>
          </a:xfrm>
          <a:prstGeom prst="rect">
            <a:avLst/>
          </a:prstGeom>
        </p:spPr>
        <p:txBody>
          <a:bodyPr wrap="square">
            <a:spAutoFit/>
          </a:bodyPr>
          <a:lstStyle/>
          <a:p>
            <a:pPr>
              <a:lnSpc>
                <a:spcPts val="5000"/>
              </a:lnSpc>
              <a:tabLst>
                <a:tab pos="446088" algn="l"/>
              </a:tabLst>
            </a:pPr>
            <a:r>
              <a:rPr lang="en-US" sz="4800" dirty="0">
                <a:solidFill>
                  <a:srgbClr val="13BDC6"/>
                </a:solidFill>
                <a:latin typeface="Dense" panose="02000000000000000000" pitchFamily="2" charset="77"/>
              </a:rPr>
              <a:t>Navigation in a New Era:</a:t>
            </a:r>
          </a:p>
          <a:p>
            <a:pPr>
              <a:lnSpc>
                <a:spcPts val="5000"/>
              </a:lnSpc>
              <a:tabLst>
                <a:tab pos="446088" algn="l"/>
              </a:tabLst>
            </a:pPr>
            <a:r>
              <a:rPr lang="en-US" sz="4800" dirty="0">
                <a:solidFill>
                  <a:srgbClr val="13BDC6"/>
                </a:solidFill>
                <a:latin typeface="Dense" panose="02000000000000000000" pitchFamily="2" charset="77"/>
              </a:rPr>
              <a:t>Crisis &amp; Opportunity </a:t>
            </a:r>
          </a:p>
        </p:txBody>
      </p:sp>
      <p:pic>
        <p:nvPicPr>
          <p:cNvPr id="12" name="Picture 11">
            <a:extLst>
              <a:ext uri="{FF2B5EF4-FFF2-40B4-BE49-F238E27FC236}">
                <a16:creationId xmlns:a16="http://schemas.microsoft.com/office/drawing/2014/main" id="{CC850F9C-858F-A340-AFEF-30DA42C79AD6}"/>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68000" contrast="100000"/>
                    </a14:imgEffect>
                  </a14:imgLayer>
                </a14:imgProps>
              </a:ext>
            </a:extLst>
          </a:blip>
          <a:srcRect/>
          <a:stretch/>
        </p:blipFill>
        <p:spPr>
          <a:xfrm>
            <a:off x="919827" y="5753182"/>
            <a:ext cx="1208059" cy="805373"/>
          </a:xfrm>
          <a:prstGeom prst="rect">
            <a:avLst/>
          </a:prstGeom>
        </p:spPr>
      </p:pic>
    </p:spTree>
    <p:extLst>
      <p:ext uri="{BB962C8B-B14F-4D97-AF65-F5344CB8AC3E}">
        <p14:creationId xmlns:p14="http://schemas.microsoft.com/office/powerpoint/2010/main" val="19774599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latin typeface="Georgia"/>
                <a:cs typeface="Georgia"/>
              </a:rPr>
              <a:t>OHE Community-Facing Navigation</a:t>
            </a:r>
          </a:p>
        </p:txBody>
      </p:sp>
      <p:sp>
        <p:nvSpPr>
          <p:cNvPr id="3" name="Content Placeholder 2"/>
          <p:cNvSpPr>
            <a:spLocks noGrp="1"/>
          </p:cNvSpPr>
          <p:nvPr>
            <p:ph idx="1"/>
          </p:nvPr>
        </p:nvSpPr>
        <p:spPr>
          <a:xfrm>
            <a:off x="1981200" y="1947029"/>
            <a:ext cx="8229600" cy="4517941"/>
          </a:xfrm>
        </p:spPr>
        <p:txBody>
          <a:bodyPr>
            <a:normAutofit fontScale="77500" lnSpcReduction="20000"/>
          </a:bodyPr>
          <a:lstStyle/>
          <a:p>
            <a:r>
              <a:rPr lang="en-US" sz="2600" dirty="0">
                <a:latin typeface="Georgia"/>
                <a:cs typeface="Georgia"/>
              </a:rPr>
              <a:t>Duke Cancer Institute has officially adopted Patient Navigation (PN) as a system-wide program housed in the Office of Health Equity to provide education and resources to community members and patients who seek cancer screenings, diagnoses and treatment.</a:t>
            </a:r>
          </a:p>
          <a:p>
            <a:pPr marL="0" indent="0">
              <a:buNone/>
            </a:pPr>
            <a:endParaRPr lang="en-US" sz="2600" dirty="0">
              <a:latin typeface="Georgia"/>
              <a:cs typeface="Georgia"/>
            </a:endParaRPr>
          </a:p>
          <a:p>
            <a:r>
              <a:rPr lang="en-US" sz="2600" dirty="0">
                <a:latin typeface="Georgia"/>
                <a:cs typeface="Georgia"/>
              </a:rPr>
              <a:t>Patient Navigations services include, but are not limited to:  </a:t>
            </a:r>
          </a:p>
          <a:p>
            <a:pPr lvl="1"/>
            <a:r>
              <a:rPr lang="en-US" sz="2200" dirty="0">
                <a:latin typeface="Georgia"/>
                <a:cs typeface="Georgia"/>
              </a:rPr>
              <a:t>Bilingual education</a:t>
            </a:r>
            <a:r>
              <a:rPr lang="en-US" sz="2200" strike="sngStrike" dirty="0">
                <a:latin typeface="Georgia"/>
                <a:cs typeface="Georgia"/>
              </a:rPr>
              <a:t> </a:t>
            </a:r>
            <a:r>
              <a:rPr lang="en-US" sz="2200" dirty="0">
                <a:latin typeface="Georgia"/>
                <a:cs typeface="Georgia"/>
              </a:rPr>
              <a:t>to community members on cancer risks and screening guidelines</a:t>
            </a:r>
          </a:p>
          <a:p>
            <a:pPr lvl="1"/>
            <a:r>
              <a:rPr lang="en-US" sz="2200" dirty="0">
                <a:latin typeface="Georgia"/>
                <a:cs typeface="Georgia"/>
              </a:rPr>
              <a:t>Assisting patients in establishing a medical home</a:t>
            </a:r>
          </a:p>
          <a:p>
            <a:pPr lvl="1"/>
            <a:r>
              <a:rPr lang="en-US" sz="2200" dirty="0">
                <a:latin typeface="Georgia"/>
                <a:cs typeface="Georgia"/>
              </a:rPr>
              <a:t>Assisting patients in obtaining financial help for their medical care</a:t>
            </a:r>
          </a:p>
          <a:p>
            <a:pPr lvl="1"/>
            <a:r>
              <a:rPr lang="en-US" sz="2200" dirty="0">
                <a:latin typeface="Georgia"/>
                <a:cs typeface="Georgia"/>
              </a:rPr>
              <a:t>Helping patients complete insurance paperwork</a:t>
            </a:r>
          </a:p>
          <a:p>
            <a:pPr lvl="1"/>
            <a:r>
              <a:rPr lang="en-US" sz="2200" dirty="0">
                <a:latin typeface="Georgia"/>
                <a:cs typeface="Georgia"/>
              </a:rPr>
              <a:t>Directing patients to healthcare services for further diagnosis and referral for Treatment Navigation</a:t>
            </a:r>
          </a:p>
          <a:p>
            <a:pPr lvl="1"/>
            <a:r>
              <a:rPr lang="en-US" sz="2200" dirty="0">
                <a:latin typeface="Georgia"/>
                <a:cs typeface="Georgia"/>
              </a:rPr>
              <a:t>Providing navigation guidance </a:t>
            </a:r>
            <a:r>
              <a:rPr lang="en-US" sz="2200" b="1" dirty="0">
                <a:solidFill>
                  <a:srgbClr val="FF0000"/>
                </a:solidFill>
                <a:latin typeface="Georgia"/>
                <a:cs typeface="Georgia"/>
              </a:rPr>
              <a:t>in and through </a:t>
            </a:r>
            <a:r>
              <a:rPr lang="en-US" sz="2200" dirty="0">
                <a:latin typeface="Georgia"/>
                <a:cs typeface="Georgia"/>
              </a:rPr>
              <a:t>the healthcare system by</a:t>
            </a:r>
          </a:p>
          <a:p>
            <a:pPr lvl="2"/>
            <a:r>
              <a:rPr lang="en-US" sz="2200" dirty="0">
                <a:latin typeface="Georgia"/>
                <a:cs typeface="Georgia"/>
              </a:rPr>
              <a:t>Keeping track of and helping patients get to their medical appointments </a:t>
            </a:r>
          </a:p>
          <a:p>
            <a:pPr lvl="2"/>
            <a:r>
              <a:rPr lang="en-US" sz="2200" dirty="0">
                <a:latin typeface="Georgia"/>
                <a:cs typeface="Georgia"/>
              </a:rPr>
              <a:t>Talking to patients' medical teams</a:t>
            </a:r>
            <a:endParaRPr lang="en-US" sz="2600" dirty="0">
              <a:latin typeface="Georgia"/>
              <a:cs typeface="Georgia"/>
            </a:endParaRPr>
          </a:p>
          <a:p>
            <a:pPr marL="0" indent="0">
              <a:buNone/>
            </a:pPr>
            <a:endParaRPr lang="en-US" sz="2600" dirty="0">
              <a:latin typeface="Georgia"/>
              <a:cs typeface="Georgia"/>
            </a:endParaRPr>
          </a:p>
        </p:txBody>
      </p:sp>
      <p:sp>
        <p:nvSpPr>
          <p:cNvPr id="4" name="Slide Number Placeholder 3"/>
          <p:cNvSpPr>
            <a:spLocks noGrp="1"/>
          </p:cNvSpPr>
          <p:nvPr>
            <p:ph type="sldNum" sz="quarter" idx="12"/>
          </p:nvPr>
        </p:nvSpPr>
        <p:spPr/>
        <p:txBody>
          <a:bodyPr/>
          <a:lstStyle/>
          <a:p>
            <a:pPr defTabSz="457200"/>
            <a:fld id="{15DE63B1-7AC8-E144-A6E7-AC58FCFF4464}" type="slidenum">
              <a:rPr lang="en-US">
                <a:solidFill>
                  <a:prstClr val="black">
                    <a:tint val="75000"/>
                  </a:prstClr>
                </a:solidFill>
                <a:latin typeface="Calibri"/>
                <a:cs typeface="Arial"/>
              </a:rPr>
              <a:pPr defTabSz="457200"/>
              <a:t>10</a:t>
            </a:fld>
            <a:endParaRPr lang="en-US" dirty="0">
              <a:solidFill>
                <a:prstClr val="black">
                  <a:tint val="75000"/>
                </a:prstClr>
              </a:solidFill>
              <a:latin typeface="Calibri"/>
              <a:cs typeface="Arial"/>
            </a:endParaRPr>
          </a:p>
        </p:txBody>
      </p:sp>
    </p:spTree>
    <p:extLst>
      <p:ext uri="{BB962C8B-B14F-4D97-AF65-F5344CB8AC3E}">
        <p14:creationId xmlns:p14="http://schemas.microsoft.com/office/powerpoint/2010/main" val="537131351"/>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39C7D0-E267-E64B-8C35-571E5D1C9212}"/>
              </a:ext>
            </a:extLst>
          </p:cNvPr>
          <p:cNvPicPr/>
          <p:nvPr/>
        </p:nvPicPr>
        <p:blipFill>
          <a:blip r:embed="rId2"/>
          <a:stretch>
            <a:fillRect/>
          </a:stretch>
        </p:blipFill>
        <p:spPr>
          <a:xfrm>
            <a:off x="1813250" y="1315616"/>
            <a:ext cx="8702351" cy="5466183"/>
          </a:xfrm>
          <a:prstGeom prst="rect">
            <a:avLst/>
          </a:prstGeom>
        </p:spPr>
      </p:pic>
      <p:sp>
        <p:nvSpPr>
          <p:cNvPr id="4" name="Title 3"/>
          <p:cNvSpPr>
            <a:spLocks noGrp="1"/>
          </p:cNvSpPr>
          <p:nvPr>
            <p:ph type="title"/>
          </p:nvPr>
        </p:nvSpPr>
        <p:spPr/>
        <p:txBody>
          <a:bodyPr>
            <a:normAutofit fontScale="90000"/>
          </a:bodyPr>
          <a:lstStyle/>
          <a:p>
            <a:pPr algn="ctr"/>
            <a:r>
              <a:rPr lang="en-US" dirty="0">
                <a:latin typeface="Georgia" panose="02040502050405020303" pitchFamily="18" charset="0"/>
              </a:rPr>
              <a:t>DCI Patient Navigation</a:t>
            </a:r>
          </a:p>
        </p:txBody>
      </p:sp>
      <p:sp>
        <p:nvSpPr>
          <p:cNvPr id="2" name="Slide Number Placeholder 1"/>
          <p:cNvSpPr>
            <a:spLocks noGrp="1"/>
          </p:cNvSpPr>
          <p:nvPr>
            <p:ph type="sldNum" sz="quarter" idx="12"/>
          </p:nvPr>
        </p:nvSpPr>
        <p:spPr/>
        <p:txBody>
          <a:bodyPr/>
          <a:lstStyle/>
          <a:p>
            <a:pPr defTabSz="457200"/>
            <a:fld id="{15DE63B1-7AC8-E144-A6E7-AC58FCFF4464}" type="slidenum">
              <a:rPr lang="en-US">
                <a:solidFill>
                  <a:prstClr val="black">
                    <a:tint val="75000"/>
                  </a:prstClr>
                </a:solidFill>
                <a:latin typeface="Calibri"/>
                <a:cs typeface="Arial"/>
              </a:rPr>
              <a:pPr defTabSz="457200"/>
              <a:t>11</a:t>
            </a:fld>
            <a:endParaRPr lang="en-US" dirty="0">
              <a:solidFill>
                <a:prstClr val="black">
                  <a:tint val="75000"/>
                </a:prstClr>
              </a:solidFill>
              <a:latin typeface="Calibri"/>
              <a:cs typeface="Arial"/>
            </a:endParaRPr>
          </a:p>
        </p:txBody>
      </p:sp>
    </p:spTree>
    <p:extLst>
      <p:ext uri="{BB962C8B-B14F-4D97-AF65-F5344CB8AC3E}">
        <p14:creationId xmlns:p14="http://schemas.microsoft.com/office/powerpoint/2010/main" val="3266678600"/>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26558"/>
            <a:ext cx="8229600" cy="1071762"/>
          </a:xfrm>
        </p:spPr>
        <p:txBody>
          <a:bodyPr>
            <a:normAutofit/>
          </a:bodyPr>
          <a:lstStyle/>
          <a:p>
            <a:pPr algn="ctr"/>
            <a:r>
              <a:rPr lang="en-US" sz="3200" dirty="0">
                <a:latin typeface="Georgia"/>
                <a:cs typeface="Georgia"/>
              </a:rPr>
              <a:t>Key Annual Community Outreach Events</a:t>
            </a:r>
          </a:p>
        </p:txBody>
      </p:sp>
      <p:sp>
        <p:nvSpPr>
          <p:cNvPr id="3" name="Content Placeholder 2"/>
          <p:cNvSpPr>
            <a:spLocks noGrp="1"/>
          </p:cNvSpPr>
          <p:nvPr>
            <p:ph idx="1"/>
          </p:nvPr>
        </p:nvSpPr>
        <p:spPr>
          <a:xfrm>
            <a:off x="1981200" y="1417638"/>
            <a:ext cx="8229600" cy="5180913"/>
          </a:xfrm>
        </p:spPr>
        <p:txBody>
          <a:bodyPr>
            <a:normAutofit fontScale="92500" lnSpcReduction="10000"/>
          </a:bodyPr>
          <a:lstStyle/>
          <a:p>
            <a:pPr marL="0" indent="0">
              <a:buNone/>
            </a:pPr>
            <a:r>
              <a:rPr lang="en-US" sz="2200" b="1" dirty="0">
                <a:latin typeface="Georgia"/>
                <a:cs typeface="Georgia"/>
              </a:rPr>
              <a:t>Men’s Health Screening: </a:t>
            </a:r>
            <a:r>
              <a:rPr lang="en-US" sz="2200" dirty="0">
                <a:latin typeface="Georgia"/>
                <a:cs typeface="Georgia"/>
              </a:rPr>
              <a:t>Free community screening program between DCI, LCHC and DPC </a:t>
            </a:r>
            <a:r>
              <a:rPr lang="en-US" sz="2200" dirty="0" err="1">
                <a:latin typeface="Georgia"/>
                <a:cs typeface="Georgia"/>
              </a:rPr>
              <a:t>Croasdaile</a:t>
            </a:r>
            <a:r>
              <a:rPr lang="en-US" sz="2200" dirty="0">
                <a:latin typeface="Georgia"/>
                <a:cs typeface="Georgia"/>
              </a:rPr>
              <a:t> </a:t>
            </a:r>
          </a:p>
          <a:p>
            <a:pPr marL="457200" lvl="1" indent="0">
              <a:buNone/>
            </a:pPr>
            <a:endParaRPr lang="en-US" sz="2200" dirty="0">
              <a:latin typeface="Georgia"/>
              <a:cs typeface="Georgia"/>
            </a:endParaRPr>
          </a:p>
          <a:p>
            <a:pPr marL="0" indent="0">
              <a:buNone/>
            </a:pPr>
            <a:endParaRPr lang="en-US" sz="2200" b="1" dirty="0">
              <a:latin typeface="Georgia"/>
              <a:cs typeface="Georgia"/>
            </a:endParaRPr>
          </a:p>
          <a:p>
            <a:pPr marL="0" indent="0">
              <a:buNone/>
            </a:pPr>
            <a:endParaRPr lang="en-US" sz="2200" b="1" dirty="0">
              <a:latin typeface="Georgia"/>
              <a:cs typeface="Georgia"/>
            </a:endParaRPr>
          </a:p>
          <a:p>
            <a:pPr marL="0" indent="0">
              <a:buNone/>
            </a:pPr>
            <a:endParaRPr lang="en-US" sz="2200" b="1" dirty="0">
              <a:latin typeface="Georgia"/>
              <a:cs typeface="Georgia"/>
            </a:endParaRPr>
          </a:p>
          <a:p>
            <a:pPr marL="0" indent="0">
              <a:buNone/>
            </a:pPr>
            <a:endParaRPr lang="en-US" sz="2200" b="1" dirty="0">
              <a:latin typeface="Georgia"/>
              <a:cs typeface="Georgia"/>
            </a:endParaRPr>
          </a:p>
          <a:p>
            <a:pPr marL="0" indent="0">
              <a:buNone/>
            </a:pPr>
            <a:endParaRPr lang="en-US" sz="2200" b="1" dirty="0">
              <a:latin typeface="Georgia"/>
              <a:cs typeface="Georgia"/>
            </a:endParaRPr>
          </a:p>
          <a:p>
            <a:pPr marL="0" indent="0">
              <a:buNone/>
            </a:pPr>
            <a:endParaRPr lang="en-US" sz="2200" b="1" dirty="0">
              <a:latin typeface="Georgia"/>
              <a:cs typeface="Georgia"/>
            </a:endParaRPr>
          </a:p>
          <a:p>
            <a:pPr marL="0" indent="0">
              <a:buNone/>
            </a:pPr>
            <a:r>
              <a:rPr lang="en-US" sz="2200" b="1" dirty="0">
                <a:latin typeface="Georgia"/>
                <a:cs typeface="Georgia"/>
              </a:rPr>
              <a:t>NIEHS Women’s Health Awareness Day: </a:t>
            </a:r>
            <a:r>
              <a:rPr lang="en-US" sz="2200" dirty="0">
                <a:latin typeface="Georgia"/>
                <a:cs typeface="Georgia"/>
              </a:rPr>
              <a:t>Annual program reaching ~600-800 women, DCI leads the cancer track</a:t>
            </a:r>
          </a:p>
          <a:p>
            <a:pPr lvl="1" indent="-342900">
              <a:buFont typeface="Wingdings" panose="05000000000000000000" pitchFamily="2" charset="2"/>
              <a:buChar char="§"/>
            </a:pPr>
            <a:r>
              <a:rPr lang="en-US" sz="2100" dirty="0">
                <a:latin typeface="Georgia"/>
                <a:cs typeface="Georgia"/>
              </a:rPr>
              <a:t>Educated over 300 women in cancer risks, symptoms, and screenings.  </a:t>
            </a:r>
          </a:p>
          <a:p>
            <a:pPr lvl="1" indent="-342900">
              <a:buFont typeface="Wingdings" panose="05000000000000000000" pitchFamily="2" charset="2"/>
              <a:buChar char="§"/>
            </a:pPr>
            <a:r>
              <a:rPr lang="en-US" sz="2100" dirty="0">
                <a:latin typeface="Georgia"/>
                <a:cs typeface="Georgia"/>
              </a:rPr>
              <a:t>Provided thyroid screening  = 106, Lung cancer assessments = 108, Radon kit testing with follow-up = 272.</a:t>
            </a:r>
          </a:p>
          <a:p>
            <a:pPr lvl="1" indent="-342900">
              <a:buFont typeface="Wingdings" panose="05000000000000000000" pitchFamily="2" charset="2"/>
              <a:buChar char="§"/>
            </a:pPr>
            <a:r>
              <a:rPr lang="en-US" sz="2100" dirty="0">
                <a:latin typeface="Georgia"/>
                <a:cs typeface="Georgia"/>
              </a:rPr>
              <a:t>Held in April</a:t>
            </a:r>
          </a:p>
          <a:p>
            <a:pPr lvl="1" indent="-342900">
              <a:buFontTx/>
              <a:buChar char="-"/>
            </a:pPr>
            <a:endParaRPr lang="en-US" sz="2200" b="1" dirty="0">
              <a:latin typeface="Georgia"/>
              <a:cs typeface="Georgia"/>
            </a:endParaRPr>
          </a:p>
          <a:p>
            <a:pPr marL="0" indent="0">
              <a:buNone/>
            </a:pPr>
            <a:endParaRPr lang="en-US" sz="2200" dirty="0">
              <a:latin typeface="Georgia"/>
              <a:cs typeface="Georgia"/>
            </a:endParaRPr>
          </a:p>
          <a:p>
            <a:pPr marL="857250" lvl="1" indent="-457200">
              <a:buFontTx/>
              <a:buChar char="-"/>
            </a:pPr>
            <a:endParaRPr lang="en-US" sz="2200" dirty="0">
              <a:latin typeface="Georgia"/>
              <a:cs typeface="Georgia"/>
            </a:endParaRPr>
          </a:p>
          <a:p>
            <a:pPr marL="857250" lvl="1" indent="-457200">
              <a:buFontTx/>
              <a:buChar char="-"/>
            </a:pPr>
            <a:endParaRPr lang="en-US" sz="2600" dirty="0">
              <a:latin typeface="Georgia"/>
              <a:cs typeface="Georgia"/>
            </a:endParaRPr>
          </a:p>
          <a:p>
            <a:pPr marL="0" indent="0">
              <a:buNone/>
            </a:pPr>
            <a:endParaRPr lang="en-US" dirty="0"/>
          </a:p>
        </p:txBody>
      </p:sp>
      <p:sp>
        <p:nvSpPr>
          <p:cNvPr id="4" name="Slide Number Placeholder 3"/>
          <p:cNvSpPr>
            <a:spLocks noGrp="1"/>
          </p:cNvSpPr>
          <p:nvPr>
            <p:ph type="sldNum" sz="quarter" idx="12"/>
          </p:nvPr>
        </p:nvSpPr>
        <p:spPr/>
        <p:txBody>
          <a:bodyPr/>
          <a:lstStyle/>
          <a:p>
            <a:pPr defTabSz="457200"/>
            <a:fld id="{15DE63B1-7AC8-E144-A6E7-AC58FCFF4464}" type="slidenum">
              <a:rPr lang="en-US">
                <a:solidFill>
                  <a:prstClr val="black">
                    <a:tint val="75000"/>
                  </a:prstClr>
                </a:solidFill>
                <a:latin typeface="Calibri"/>
                <a:cs typeface="Arial"/>
              </a:rPr>
              <a:pPr defTabSz="457200"/>
              <a:t>12</a:t>
            </a:fld>
            <a:endParaRPr lang="en-US" dirty="0">
              <a:solidFill>
                <a:prstClr val="black">
                  <a:tint val="75000"/>
                </a:prstClr>
              </a:solidFill>
              <a:latin typeface="Calibri"/>
              <a:cs typeface="Arial"/>
            </a:endParaRPr>
          </a:p>
        </p:txBody>
      </p:sp>
      <p:graphicFrame>
        <p:nvGraphicFramePr>
          <p:cNvPr id="5" name="Table 4"/>
          <p:cNvGraphicFramePr>
            <a:graphicFrameLocks noGrp="1"/>
          </p:cNvGraphicFramePr>
          <p:nvPr/>
        </p:nvGraphicFramePr>
        <p:xfrm>
          <a:off x="4118279" y="2102936"/>
          <a:ext cx="3593579" cy="2249805"/>
        </p:xfrm>
        <a:graphic>
          <a:graphicData uri="http://schemas.openxmlformats.org/drawingml/2006/table">
            <a:tbl>
              <a:tblPr>
                <a:tableStyleId>{5C22544A-7EE6-4342-B048-85BDC9FD1C3A}</a:tableStyleId>
              </a:tblPr>
              <a:tblGrid>
                <a:gridCol w="634161">
                  <a:extLst>
                    <a:ext uri="{9D8B030D-6E8A-4147-A177-3AD203B41FA5}">
                      <a16:colId xmlns:a16="http://schemas.microsoft.com/office/drawing/2014/main" val="424451583"/>
                    </a:ext>
                  </a:extLst>
                </a:gridCol>
                <a:gridCol w="634161">
                  <a:extLst>
                    <a:ext uri="{9D8B030D-6E8A-4147-A177-3AD203B41FA5}">
                      <a16:colId xmlns:a16="http://schemas.microsoft.com/office/drawing/2014/main" val="2244110781"/>
                    </a:ext>
                  </a:extLst>
                </a:gridCol>
                <a:gridCol w="634161">
                  <a:extLst>
                    <a:ext uri="{9D8B030D-6E8A-4147-A177-3AD203B41FA5}">
                      <a16:colId xmlns:a16="http://schemas.microsoft.com/office/drawing/2014/main" val="3490206788"/>
                    </a:ext>
                  </a:extLst>
                </a:gridCol>
                <a:gridCol w="634161">
                  <a:extLst>
                    <a:ext uri="{9D8B030D-6E8A-4147-A177-3AD203B41FA5}">
                      <a16:colId xmlns:a16="http://schemas.microsoft.com/office/drawing/2014/main" val="119893688"/>
                    </a:ext>
                  </a:extLst>
                </a:gridCol>
                <a:gridCol w="1056935">
                  <a:extLst>
                    <a:ext uri="{9D8B030D-6E8A-4147-A177-3AD203B41FA5}">
                      <a16:colId xmlns:a16="http://schemas.microsoft.com/office/drawing/2014/main" val="406882560"/>
                    </a:ext>
                  </a:extLst>
                </a:gridCol>
              </a:tblGrid>
              <a:tr h="190500">
                <a:tc gridSpan="3">
                  <a:txBody>
                    <a:bodyPr/>
                    <a:lstStyle/>
                    <a:p>
                      <a:pPr algn="l" fontAlgn="b"/>
                      <a:r>
                        <a:rPr lang="en-US" sz="1100" b="1" u="none" strike="noStrike" dirty="0">
                          <a:effectLst/>
                        </a:rPr>
                        <a:t>2019 MHS = </a:t>
                      </a:r>
                      <a:r>
                        <a:rPr lang="en-US" sz="1100" b="1" u="none" strike="noStrike" dirty="0">
                          <a:solidFill>
                            <a:srgbClr val="FF0000"/>
                          </a:solidFill>
                          <a:effectLst/>
                        </a:rPr>
                        <a:t>321</a:t>
                      </a:r>
                      <a:r>
                        <a:rPr lang="en-US" sz="1100" b="1" u="none" strike="noStrike" dirty="0">
                          <a:effectLst/>
                        </a:rPr>
                        <a:t> Men</a:t>
                      </a:r>
                      <a:endParaRPr lang="en-US" sz="1100" b="1" i="0" u="none" strike="noStrike" dirty="0">
                        <a:solidFill>
                          <a:srgbClr val="000000"/>
                        </a:solidFill>
                        <a:effectLst/>
                        <a:latin typeface="Calibri" panose="020F0502020204030204" pitchFamily="34" charset="0"/>
                      </a:endParaRPr>
                    </a:p>
                  </a:txBody>
                  <a:tcPr marL="9525" marR="9525" marT="9525" marB="0" anchor="b"/>
                </a:tc>
                <a:tc hMerge="1">
                  <a:txBody>
                    <a:bodyPr/>
                    <a:lstStyle/>
                    <a:p>
                      <a:endParaRPr lang="en-US"/>
                    </a:p>
                  </a:txBody>
                  <a:tcPr/>
                </a:tc>
                <a:tc hMerge="1">
                  <a:txBody>
                    <a:bodyPr/>
                    <a:lstStyle/>
                    <a:p>
                      <a:endParaRPr lang="en-US"/>
                    </a:p>
                  </a:txBody>
                  <a:tcPr/>
                </a:tc>
                <a:tc>
                  <a:txBody>
                    <a:body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896029695"/>
                  </a:ext>
                </a:extLst>
              </a:tr>
              <a:tr h="190500">
                <a:tc>
                  <a:txBody>
                    <a:bodyPr/>
                    <a:lstStyle/>
                    <a:p>
                      <a:pPr algn="ctr" fontAlgn="b"/>
                      <a:endParaRPr lang="en-US" sz="11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Total</a:t>
                      </a:r>
                      <a:endParaRPr lang="en-US" sz="11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Normal</a:t>
                      </a:r>
                      <a:endParaRPr lang="en-US" sz="11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F/U Needed</a:t>
                      </a:r>
                      <a:endParaRPr lang="en-US"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Range</a:t>
                      </a:r>
                      <a:endParaRPr lang="en-US" sz="1100" b="1"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255320906"/>
                  </a:ext>
                </a:extLst>
              </a:tr>
              <a:tr h="190500">
                <a:tc>
                  <a:txBody>
                    <a:bodyPr/>
                    <a:lstStyle/>
                    <a:p>
                      <a:pPr algn="l" fontAlgn="b"/>
                      <a:r>
                        <a:rPr lang="en-US" sz="1100" b="1" u="none" strike="noStrike" dirty="0">
                          <a:effectLst/>
                        </a:rPr>
                        <a:t>PSA</a:t>
                      </a:r>
                      <a:endParaRPr lang="en-US"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297</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250</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47</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0.08-31.95ng/ml</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891562587"/>
                  </a:ext>
                </a:extLst>
              </a:tr>
              <a:tr h="190500">
                <a:tc>
                  <a:txBody>
                    <a:bodyPr/>
                    <a:lstStyle/>
                    <a:p>
                      <a:pPr algn="l" fontAlgn="b"/>
                      <a:r>
                        <a:rPr lang="en-US" sz="1100" b="1" u="none" strike="noStrike" dirty="0">
                          <a:effectLst/>
                        </a:rPr>
                        <a:t>DRE</a:t>
                      </a:r>
                      <a:endParaRPr lang="en-US"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204</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192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12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956346589"/>
                  </a:ext>
                </a:extLst>
              </a:tr>
              <a:tr h="190500">
                <a:tc>
                  <a:txBody>
                    <a:bodyPr/>
                    <a:lstStyle/>
                    <a:p>
                      <a:pPr algn="l" fontAlgn="b"/>
                      <a:r>
                        <a:rPr lang="en-US" sz="1100" b="1" u="none" strike="noStrike" dirty="0">
                          <a:effectLst/>
                        </a:rPr>
                        <a:t>Skin</a:t>
                      </a:r>
                      <a:endParaRPr lang="en-US"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100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93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7</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365347737"/>
                  </a:ext>
                </a:extLst>
              </a:tr>
              <a:tr h="190500">
                <a:tc>
                  <a:txBody>
                    <a:bodyPr/>
                    <a:lstStyle/>
                    <a:p>
                      <a:pPr algn="l" fontAlgn="b"/>
                      <a:r>
                        <a:rPr lang="en-US" sz="1100" b="1" u="none" strike="noStrike" dirty="0">
                          <a:effectLst/>
                        </a:rPr>
                        <a:t>CRC</a:t>
                      </a:r>
                      <a:endParaRPr lang="en-US"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79</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56% Return Rate</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183121879"/>
                  </a:ext>
                </a:extLst>
              </a:tr>
              <a:tr h="190500">
                <a:tc>
                  <a:txBody>
                    <a:bodyPr/>
                    <a:lstStyle/>
                    <a:p>
                      <a:pPr algn="l" fontAlgn="b"/>
                      <a:r>
                        <a:rPr lang="en-US" sz="1100" b="1" u="none" strike="noStrike" dirty="0">
                          <a:effectLst/>
                        </a:rPr>
                        <a:t>BP</a:t>
                      </a:r>
                      <a:endParaRPr lang="en-US"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286</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74</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212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187 = Stage 1&amp;2</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391064335"/>
                  </a:ext>
                </a:extLst>
              </a:tr>
              <a:tr h="190500">
                <a:tc>
                  <a:txBody>
                    <a:bodyPr/>
                    <a:lstStyle/>
                    <a:p>
                      <a:pPr algn="l" fontAlgn="b"/>
                      <a:r>
                        <a:rPr lang="en-US" sz="1100" b="1" u="none" strike="noStrike" dirty="0">
                          <a:effectLst/>
                        </a:rPr>
                        <a:t>DM</a:t>
                      </a:r>
                      <a:endParaRPr lang="en-US"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193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112</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b="0" i="0" u="none" strike="noStrike" dirty="0">
                          <a:solidFill>
                            <a:schemeClr val="dk1"/>
                          </a:solidFill>
                          <a:effectLst/>
                          <a:latin typeface="+mn-lt"/>
                        </a:rPr>
                        <a:t>81</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4 = HbgA1C &gt;12</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281750602"/>
                  </a:ext>
                </a:extLst>
              </a:tr>
              <a:tr h="190500">
                <a:tc>
                  <a:txBody>
                    <a:bodyPr/>
                    <a:lstStyle/>
                    <a:p>
                      <a:pPr algn="l" fontAlgn="b"/>
                      <a:r>
                        <a:rPr lang="en-US" sz="1100" b="1" u="none" strike="noStrike" dirty="0">
                          <a:effectLst/>
                        </a:rPr>
                        <a:t>HIV</a:t>
                      </a:r>
                      <a:endParaRPr lang="en-US"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220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217</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91812776"/>
                  </a:ext>
                </a:extLst>
              </a:tr>
              <a:tr h="190500">
                <a:tc>
                  <a:txBody>
                    <a:bodyPr/>
                    <a:lstStyle/>
                    <a:p>
                      <a:pPr algn="l" fontAlgn="b"/>
                      <a:r>
                        <a:rPr lang="en-US" sz="1100" b="1" u="none" strike="noStrike" dirty="0">
                          <a:effectLst/>
                        </a:rPr>
                        <a:t>HEP C</a:t>
                      </a:r>
                      <a:endParaRPr lang="en-US"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220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218</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938653241"/>
                  </a:ext>
                </a:extLst>
              </a:tr>
              <a:tr h="190500">
                <a:tc>
                  <a:txBody>
                    <a:bodyPr/>
                    <a:lstStyle/>
                    <a:p>
                      <a:pPr algn="l" fontAlgn="b"/>
                      <a:r>
                        <a:rPr lang="en-US" sz="1100" b="1" u="none" strike="noStrike" dirty="0">
                          <a:effectLst/>
                        </a:rPr>
                        <a:t>Radon</a:t>
                      </a:r>
                      <a:endParaRPr lang="en-US"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91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649150110"/>
                  </a:ext>
                </a:extLst>
              </a:tr>
            </a:tbl>
          </a:graphicData>
        </a:graphic>
      </p:graphicFrame>
    </p:spTree>
    <p:extLst>
      <p:ext uri="{BB962C8B-B14F-4D97-AF65-F5344CB8AC3E}">
        <p14:creationId xmlns:p14="http://schemas.microsoft.com/office/powerpoint/2010/main" val="1931713440"/>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latin typeface="Georgia" panose="02040502050405020303" pitchFamily="18" charset="0"/>
              </a:rPr>
              <a:t>Community Navigation Examples</a:t>
            </a:r>
          </a:p>
        </p:txBody>
      </p:sp>
      <p:sp>
        <p:nvSpPr>
          <p:cNvPr id="3" name="Content Placeholder 2"/>
          <p:cNvSpPr>
            <a:spLocks noGrp="1"/>
          </p:cNvSpPr>
          <p:nvPr>
            <p:ph idx="1"/>
          </p:nvPr>
        </p:nvSpPr>
        <p:spPr/>
        <p:txBody>
          <a:bodyPr/>
          <a:lstStyle/>
          <a:p>
            <a:r>
              <a:rPr lang="en-US" dirty="0">
                <a:latin typeface="Georgia" panose="02040502050405020303" pitchFamily="18" charset="0"/>
              </a:rPr>
              <a:t>47 </a:t>
            </a:r>
            <a:r>
              <a:rPr lang="en-US" dirty="0" err="1">
                <a:latin typeface="Georgia" panose="02040502050405020303" pitchFamily="18" charset="0"/>
              </a:rPr>
              <a:t>y.o</a:t>
            </a:r>
            <a:r>
              <a:rPr lang="en-US" dirty="0">
                <a:latin typeface="Georgia" panose="02040502050405020303" pitchFamily="18" charset="0"/>
              </a:rPr>
              <a:t>. AAM homeless with renal cancer</a:t>
            </a:r>
          </a:p>
          <a:p>
            <a:r>
              <a:rPr lang="en-US" dirty="0">
                <a:latin typeface="Georgia" panose="02040502050405020303" pitchFamily="18" charset="0"/>
              </a:rPr>
              <a:t>20 </a:t>
            </a:r>
            <a:r>
              <a:rPr lang="en-US" dirty="0" err="1">
                <a:latin typeface="Georgia" panose="02040502050405020303" pitchFamily="18" charset="0"/>
              </a:rPr>
              <a:t>y.o</a:t>
            </a:r>
            <a:r>
              <a:rPr lang="en-US" dirty="0">
                <a:latin typeface="Georgia" panose="02040502050405020303" pitchFamily="18" charset="0"/>
              </a:rPr>
              <a:t>. Latina twins with thyroid cancer</a:t>
            </a:r>
          </a:p>
          <a:p>
            <a:r>
              <a:rPr lang="en-US" dirty="0">
                <a:latin typeface="Georgia" panose="02040502050405020303" pitchFamily="18" charset="0"/>
              </a:rPr>
              <a:t>50 </a:t>
            </a:r>
            <a:r>
              <a:rPr lang="en-US" dirty="0" err="1">
                <a:latin typeface="Georgia" panose="02040502050405020303" pitchFamily="18" charset="0"/>
              </a:rPr>
              <a:t>y.o</a:t>
            </a:r>
            <a:r>
              <a:rPr lang="en-US" dirty="0">
                <a:latin typeface="Georgia" panose="02040502050405020303" pitchFamily="18" charset="0"/>
              </a:rPr>
              <a:t>. AAM with prostate cancer</a:t>
            </a:r>
          </a:p>
        </p:txBody>
      </p:sp>
      <p:sp>
        <p:nvSpPr>
          <p:cNvPr id="4" name="Slide Number Placeholder 3"/>
          <p:cNvSpPr>
            <a:spLocks noGrp="1"/>
          </p:cNvSpPr>
          <p:nvPr>
            <p:ph type="sldNum" sz="quarter" idx="12"/>
          </p:nvPr>
        </p:nvSpPr>
        <p:spPr/>
        <p:txBody>
          <a:bodyPr/>
          <a:lstStyle/>
          <a:p>
            <a:pPr defTabSz="457200"/>
            <a:fld id="{15DE63B1-7AC8-E144-A6E7-AC58FCFF4464}" type="slidenum">
              <a:rPr lang="en-US">
                <a:solidFill>
                  <a:prstClr val="black">
                    <a:tint val="75000"/>
                  </a:prstClr>
                </a:solidFill>
                <a:latin typeface="Calibri"/>
                <a:cs typeface="Arial"/>
              </a:rPr>
              <a:pPr defTabSz="457200"/>
              <a:t>13</a:t>
            </a:fld>
            <a:endParaRPr lang="en-US" dirty="0">
              <a:solidFill>
                <a:prstClr val="black">
                  <a:tint val="75000"/>
                </a:prstClr>
              </a:solidFill>
              <a:latin typeface="Calibri"/>
              <a:cs typeface="Arial"/>
            </a:endParaRPr>
          </a:p>
        </p:txBody>
      </p:sp>
    </p:spTree>
    <p:extLst>
      <p:ext uri="{BB962C8B-B14F-4D97-AF65-F5344CB8AC3E}">
        <p14:creationId xmlns:p14="http://schemas.microsoft.com/office/powerpoint/2010/main" val="1875419244"/>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Straight Connector 25"/>
          <p:cNvCxnSpPr/>
          <p:nvPr/>
        </p:nvCxnSpPr>
        <p:spPr>
          <a:xfrm flipV="1">
            <a:off x="3952875" y="3505576"/>
            <a:ext cx="4286250" cy="999"/>
          </a:xfrm>
          <a:prstGeom prst="line">
            <a:avLst/>
          </a:prstGeom>
          <a:ln w="53975"/>
        </p:spPr>
        <p:style>
          <a:lnRef idx="2">
            <a:schemeClr val="accent1"/>
          </a:lnRef>
          <a:fillRef idx="0">
            <a:schemeClr val="accent1"/>
          </a:fillRef>
          <a:effectRef idx="1">
            <a:schemeClr val="accent1"/>
          </a:effectRef>
          <a:fontRef idx="minor">
            <a:schemeClr val="tx1"/>
          </a:fontRef>
        </p:style>
      </p:cxnSp>
      <p:cxnSp>
        <p:nvCxnSpPr>
          <p:cNvPr id="27" name="Straight Connector 26"/>
          <p:cNvCxnSpPr>
            <a:cxnSpLocks/>
          </p:cNvCxnSpPr>
          <p:nvPr/>
        </p:nvCxnSpPr>
        <p:spPr>
          <a:xfrm flipH="1" flipV="1">
            <a:off x="5612129" y="4978159"/>
            <a:ext cx="948474" cy="836744"/>
          </a:xfrm>
          <a:prstGeom prst="line">
            <a:avLst/>
          </a:prstGeom>
          <a:ln w="53975"/>
        </p:spPr>
        <p:style>
          <a:lnRef idx="2">
            <a:schemeClr val="accent1"/>
          </a:lnRef>
          <a:fillRef idx="0">
            <a:schemeClr val="accent1"/>
          </a:fillRef>
          <a:effectRef idx="1">
            <a:schemeClr val="accent1"/>
          </a:effectRef>
          <a:fontRef idx="minor">
            <a:schemeClr val="tx1"/>
          </a:fontRef>
        </p:style>
      </p:cxnSp>
      <p:cxnSp>
        <p:nvCxnSpPr>
          <p:cNvPr id="28" name="Straight Connector 27"/>
          <p:cNvCxnSpPr>
            <a:cxnSpLocks/>
          </p:cNvCxnSpPr>
          <p:nvPr/>
        </p:nvCxnSpPr>
        <p:spPr>
          <a:xfrm flipH="1" flipV="1">
            <a:off x="4416450" y="5044089"/>
            <a:ext cx="977753" cy="14915"/>
          </a:xfrm>
          <a:prstGeom prst="line">
            <a:avLst/>
          </a:prstGeom>
          <a:ln w="53975"/>
        </p:spPr>
        <p:style>
          <a:lnRef idx="2">
            <a:schemeClr val="accent1"/>
          </a:lnRef>
          <a:fillRef idx="0">
            <a:schemeClr val="accent1"/>
          </a:fillRef>
          <a:effectRef idx="1">
            <a:schemeClr val="accent1"/>
          </a:effectRef>
          <a:fontRef idx="minor">
            <a:schemeClr val="tx1"/>
          </a:fontRef>
        </p:style>
      </p:cxnSp>
      <p:sp>
        <p:nvSpPr>
          <p:cNvPr id="12" name="Freeform 11"/>
          <p:cNvSpPr/>
          <p:nvPr/>
        </p:nvSpPr>
        <p:spPr>
          <a:xfrm>
            <a:off x="6856326" y="4172682"/>
            <a:ext cx="267772" cy="217267"/>
          </a:xfrm>
          <a:custGeom>
            <a:avLst/>
            <a:gdLst>
              <a:gd name="connsiteX0" fmla="*/ 11247 w 357029"/>
              <a:gd name="connsiteY0" fmla="*/ 59864 h 289689"/>
              <a:gd name="connsiteX1" fmla="*/ 11247 w 357029"/>
              <a:gd name="connsiteY1" fmla="*/ 229471 h 289689"/>
              <a:gd name="connsiteX2" fmla="*/ 33369 w 357029"/>
              <a:gd name="connsiteY2" fmla="*/ 281090 h 289689"/>
              <a:gd name="connsiteX3" fmla="*/ 129234 w 357029"/>
              <a:gd name="connsiteY3" fmla="*/ 266342 h 289689"/>
              <a:gd name="connsiteX4" fmla="*/ 151357 w 357029"/>
              <a:gd name="connsiteY4" fmla="*/ 288464 h 289689"/>
              <a:gd name="connsiteX5" fmla="*/ 343086 w 357029"/>
              <a:gd name="connsiteY5" fmla="*/ 222096 h 289689"/>
              <a:gd name="connsiteX6" fmla="*/ 320963 w 357029"/>
              <a:gd name="connsiteY6" fmla="*/ 133606 h 289689"/>
              <a:gd name="connsiteX7" fmla="*/ 151357 w 357029"/>
              <a:gd name="connsiteY7" fmla="*/ 871 h 289689"/>
              <a:gd name="connsiteX8" fmla="*/ 11247 w 357029"/>
              <a:gd name="connsiteY8" fmla="*/ 59864 h 28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029" h="289689">
                <a:moveTo>
                  <a:pt x="11247" y="59864"/>
                </a:moveTo>
                <a:cubicBezTo>
                  <a:pt x="-12105" y="97964"/>
                  <a:pt x="7560" y="192600"/>
                  <a:pt x="11247" y="229471"/>
                </a:cubicBezTo>
                <a:cubicBezTo>
                  <a:pt x="14934" y="266342"/>
                  <a:pt x="13705" y="274945"/>
                  <a:pt x="33369" y="281090"/>
                </a:cubicBezTo>
                <a:cubicBezTo>
                  <a:pt x="53033" y="287235"/>
                  <a:pt x="129234" y="266342"/>
                  <a:pt x="129234" y="266342"/>
                </a:cubicBezTo>
                <a:cubicBezTo>
                  <a:pt x="148899" y="267571"/>
                  <a:pt x="115715" y="295838"/>
                  <a:pt x="151357" y="288464"/>
                </a:cubicBezTo>
                <a:cubicBezTo>
                  <a:pt x="186999" y="281090"/>
                  <a:pt x="314818" y="247906"/>
                  <a:pt x="343086" y="222096"/>
                </a:cubicBezTo>
                <a:cubicBezTo>
                  <a:pt x="371354" y="196286"/>
                  <a:pt x="352918" y="170477"/>
                  <a:pt x="320963" y="133606"/>
                </a:cubicBezTo>
                <a:cubicBezTo>
                  <a:pt x="289008" y="96735"/>
                  <a:pt x="204205" y="7016"/>
                  <a:pt x="151357" y="871"/>
                </a:cubicBezTo>
                <a:cubicBezTo>
                  <a:pt x="98509" y="-5274"/>
                  <a:pt x="34599" y="21764"/>
                  <a:pt x="11247" y="59864"/>
                </a:cubicBezTo>
                <a:close/>
              </a:path>
            </a:pathLst>
          </a:custGeom>
          <a:ln w="381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350" dirty="0">
              <a:solidFill>
                <a:prstClr val="white"/>
              </a:solidFill>
              <a:latin typeface="Calibri"/>
              <a:cs typeface="Arial"/>
            </a:endParaRPr>
          </a:p>
        </p:txBody>
      </p:sp>
      <p:sp>
        <p:nvSpPr>
          <p:cNvPr id="13" name="TextBox 12"/>
          <p:cNvSpPr txBox="1"/>
          <p:nvPr/>
        </p:nvSpPr>
        <p:spPr>
          <a:xfrm>
            <a:off x="6821465" y="4172681"/>
            <a:ext cx="535724" cy="230832"/>
          </a:xfrm>
          <a:prstGeom prst="rect">
            <a:avLst/>
          </a:prstGeom>
          <a:noFill/>
        </p:spPr>
        <p:txBody>
          <a:bodyPr wrap="none" rtlCol="0">
            <a:spAutoFit/>
          </a:bodyPr>
          <a:lstStyle/>
          <a:p>
            <a:pPr defTabSz="457200"/>
            <a:r>
              <a:rPr lang="en-US" sz="900" b="1" dirty="0">
                <a:solidFill>
                  <a:prstClr val="black"/>
                </a:solidFill>
                <a:latin typeface="Calibri"/>
                <a:cs typeface="Arial"/>
              </a:rPr>
              <a:t>Greene</a:t>
            </a:r>
          </a:p>
        </p:txBody>
      </p:sp>
      <p:sp>
        <p:nvSpPr>
          <p:cNvPr id="6" name="TextBox 5">
            <a:extLst>
              <a:ext uri="{FF2B5EF4-FFF2-40B4-BE49-F238E27FC236}">
                <a16:creationId xmlns:a16="http://schemas.microsoft.com/office/drawing/2014/main" id="{DAFD8AF1-50E0-2B4E-8CBC-CEFAD30BE971}"/>
              </a:ext>
            </a:extLst>
          </p:cNvPr>
          <p:cNvSpPr txBox="1"/>
          <p:nvPr/>
        </p:nvSpPr>
        <p:spPr>
          <a:xfrm>
            <a:off x="4741129" y="4679330"/>
            <a:ext cx="250903" cy="300082"/>
          </a:xfrm>
          <a:prstGeom prst="rect">
            <a:avLst/>
          </a:prstGeom>
          <a:noFill/>
        </p:spPr>
        <p:txBody>
          <a:bodyPr wrap="square" rtlCol="0">
            <a:spAutoFit/>
          </a:bodyPr>
          <a:lstStyle/>
          <a:p>
            <a:pPr defTabSz="457200"/>
            <a:r>
              <a:rPr lang="en-US" sz="1350" b="1" dirty="0">
                <a:solidFill>
                  <a:prstClr val="black"/>
                </a:solidFill>
                <a:latin typeface="Calibri"/>
                <a:cs typeface="Arial"/>
              </a:rPr>
              <a:t>x</a:t>
            </a:r>
          </a:p>
        </p:txBody>
      </p:sp>
      <p:sp>
        <p:nvSpPr>
          <p:cNvPr id="23" name="TextBox 22">
            <a:extLst>
              <a:ext uri="{FF2B5EF4-FFF2-40B4-BE49-F238E27FC236}">
                <a16:creationId xmlns:a16="http://schemas.microsoft.com/office/drawing/2014/main" id="{82D3DEA4-272D-AF44-A8FE-677C1CB74B97}"/>
              </a:ext>
            </a:extLst>
          </p:cNvPr>
          <p:cNvSpPr txBox="1"/>
          <p:nvPr/>
        </p:nvSpPr>
        <p:spPr>
          <a:xfrm>
            <a:off x="5758678" y="3806749"/>
            <a:ext cx="250903" cy="300082"/>
          </a:xfrm>
          <a:prstGeom prst="rect">
            <a:avLst/>
          </a:prstGeom>
          <a:noFill/>
        </p:spPr>
        <p:txBody>
          <a:bodyPr wrap="square" rtlCol="0">
            <a:spAutoFit/>
          </a:bodyPr>
          <a:lstStyle/>
          <a:p>
            <a:pPr defTabSz="457200"/>
            <a:r>
              <a:rPr lang="en-US" sz="1350" b="1" dirty="0">
                <a:solidFill>
                  <a:prstClr val="black"/>
                </a:solidFill>
                <a:latin typeface="Calibri"/>
                <a:cs typeface="Arial"/>
              </a:rPr>
              <a:t>x</a:t>
            </a:r>
          </a:p>
        </p:txBody>
      </p:sp>
      <p:sp>
        <p:nvSpPr>
          <p:cNvPr id="24" name="TextBox 23">
            <a:extLst>
              <a:ext uri="{FF2B5EF4-FFF2-40B4-BE49-F238E27FC236}">
                <a16:creationId xmlns:a16="http://schemas.microsoft.com/office/drawing/2014/main" id="{6455D902-EFFC-C04E-A09A-AE3A8E36B4E9}"/>
              </a:ext>
            </a:extLst>
          </p:cNvPr>
          <p:cNvSpPr txBox="1"/>
          <p:nvPr/>
        </p:nvSpPr>
        <p:spPr>
          <a:xfrm>
            <a:off x="6996461" y="5052894"/>
            <a:ext cx="250903" cy="300082"/>
          </a:xfrm>
          <a:prstGeom prst="rect">
            <a:avLst/>
          </a:prstGeom>
          <a:noFill/>
        </p:spPr>
        <p:txBody>
          <a:bodyPr wrap="square" rtlCol="0">
            <a:spAutoFit/>
          </a:bodyPr>
          <a:lstStyle/>
          <a:p>
            <a:pPr defTabSz="457200"/>
            <a:r>
              <a:rPr lang="en-US" sz="1350" b="1" dirty="0">
                <a:solidFill>
                  <a:prstClr val="black"/>
                </a:solidFill>
                <a:latin typeface="Calibri"/>
                <a:cs typeface="Arial"/>
              </a:rPr>
              <a:t>x</a:t>
            </a:r>
          </a:p>
        </p:txBody>
      </p:sp>
      <p:sp>
        <p:nvSpPr>
          <p:cNvPr id="30" name="TextBox 29">
            <a:extLst>
              <a:ext uri="{FF2B5EF4-FFF2-40B4-BE49-F238E27FC236}">
                <a16:creationId xmlns:a16="http://schemas.microsoft.com/office/drawing/2014/main" id="{C27D88F8-0D0E-B14F-8DEC-D587E15332AB}"/>
              </a:ext>
            </a:extLst>
          </p:cNvPr>
          <p:cNvSpPr txBox="1"/>
          <p:nvPr/>
        </p:nvSpPr>
        <p:spPr>
          <a:xfrm>
            <a:off x="7305909" y="3873655"/>
            <a:ext cx="250903" cy="300082"/>
          </a:xfrm>
          <a:prstGeom prst="rect">
            <a:avLst/>
          </a:prstGeom>
          <a:noFill/>
        </p:spPr>
        <p:txBody>
          <a:bodyPr wrap="square" rtlCol="0">
            <a:spAutoFit/>
          </a:bodyPr>
          <a:lstStyle/>
          <a:p>
            <a:pPr defTabSz="457200"/>
            <a:r>
              <a:rPr lang="en-US" sz="1350" b="1" dirty="0">
                <a:solidFill>
                  <a:prstClr val="black"/>
                </a:solidFill>
                <a:latin typeface="Calibri"/>
                <a:cs typeface="Arial"/>
              </a:rPr>
              <a:t>x</a:t>
            </a:r>
          </a:p>
        </p:txBody>
      </p:sp>
      <p:sp>
        <p:nvSpPr>
          <p:cNvPr id="31" name="TextBox 30">
            <a:extLst>
              <a:ext uri="{FF2B5EF4-FFF2-40B4-BE49-F238E27FC236}">
                <a16:creationId xmlns:a16="http://schemas.microsoft.com/office/drawing/2014/main" id="{18D6DEC9-233C-3B40-A66C-D989B913B081}"/>
              </a:ext>
            </a:extLst>
          </p:cNvPr>
          <p:cNvSpPr txBox="1"/>
          <p:nvPr/>
        </p:nvSpPr>
        <p:spPr>
          <a:xfrm>
            <a:off x="7464811" y="4183103"/>
            <a:ext cx="250903" cy="300082"/>
          </a:xfrm>
          <a:prstGeom prst="rect">
            <a:avLst/>
          </a:prstGeom>
          <a:noFill/>
        </p:spPr>
        <p:txBody>
          <a:bodyPr wrap="square" rtlCol="0">
            <a:spAutoFit/>
          </a:bodyPr>
          <a:lstStyle/>
          <a:p>
            <a:pPr defTabSz="457200"/>
            <a:r>
              <a:rPr lang="en-US" sz="1350" b="1" dirty="0">
                <a:solidFill>
                  <a:prstClr val="black"/>
                </a:solidFill>
                <a:latin typeface="Calibri"/>
                <a:cs typeface="Arial"/>
              </a:rPr>
              <a:t>x</a:t>
            </a:r>
          </a:p>
        </p:txBody>
      </p:sp>
      <p:pic>
        <p:nvPicPr>
          <p:cNvPr id="17" name="Content Placeholder 14">
            <a:extLst>
              <a:ext uri="{FF2B5EF4-FFF2-40B4-BE49-F238E27FC236}">
                <a16:creationId xmlns:a16="http://schemas.microsoft.com/office/drawing/2014/main" id="{603502C1-57D5-4849-A8FD-DE17551322E6}"/>
              </a:ext>
            </a:extLst>
          </p:cNvPr>
          <p:cNvPicPr>
            <a:picLocks noChangeAspect="1"/>
          </p:cNvPicPr>
          <p:nvPr/>
        </p:nvPicPr>
        <p:blipFill rotWithShape="1">
          <a:blip r:embed="rId3"/>
          <a:srcRect l="19012" r="6627" b="8026"/>
          <a:stretch/>
        </p:blipFill>
        <p:spPr>
          <a:xfrm>
            <a:off x="1748652" y="2128579"/>
            <a:ext cx="8694698" cy="4322326"/>
          </a:xfrm>
          <a:prstGeom prst="rect">
            <a:avLst/>
          </a:prstGeom>
        </p:spPr>
      </p:pic>
      <p:sp>
        <p:nvSpPr>
          <p:cNvPr id="38" name="Title 11">
            <a:extLst>
              <a:ext uri="{FF2B5EF4-FFF2-40B4-BE49-F238E27FC236}">
                <a16:creationId xmlns:a16="http://schemas.microsoft.com/office/drawing/2014/main" id="{08922491-F4FB-DE48-96CF-F74CCBAD33D4}"/>
              </a:ext>
            </a:extLst>
          </p:cNvPr>
          <p:cNvSpPr txBox="1">
            <a:spLocks/>
          </p:cNvSpPr>
          <p:nvPr/>
        </p:nvSpPr>
        <p:spPr>
          <a:xfrm>
            <a:off x="1914216" y="1387731"/>
            <a:ext cx="8709660" cy="617958"/>
          </a:xfrm>
          <a:prstGeom prst="rect">
            <a:avLst/>
          </a:prstGeom>
        </p:spPr>
        <p:txBody>
          <a:bodyPr vert="horz" lIns="68576" tIns="34288" rIns="68576" bIns="34288" rtlCol="0" anchor="t">
            <a:noAutofit/>
          </a:bodyPr>
          <a:lstStyle>
            <a:lvl1pPr algn="l" defTabSz="457170" rtl="0" eaLnBrk="1" latinLnBrk="0" hangingPunct="1">
              <a:spcBef>
                <a:spcPct val="0"/>
              </a:spcBef>
              <a:buNone/>
              <a:defRPr sz="4000" b="0" i="0" kern="1200">
                <a:solidFill>
                  <a:schemeClr val="tx1"/>
                </a:solidFill>
                <a:latin typeface="TheSans B3 Light"/>
                <a:ea typeface="+mj-ea"/>
                <a:cs typeface="TheSans B3 Light"/>
              </a:defRPr>
            </a:lvl1pPr>
          </a:lstStyle>
          <a:p>
            <a:r>
              <a:rPr lang="en-US" sz="1200" dirty="0">
                <a:solidFill>
                  <a:prstClr val="black"/>
                </a:solidFill>
                <a:latin typeface="Georgia" panose="02040502050405020303" pitchFamily="18" charset="0"/>
                <a:ea typeface="Verdana" panose="020B0604030504040204" pitchFamily="34" charset="0"/>
                <a:cs typeface="Arial" panose="020B0604020202020204" pitchFamily="34" charset="0"/>
              </a:rPr>
              <a:t>Wake, Alamance, Orange, Scotland, Brunswick, Pitt, Lenoir, Edgecombe, Guilford, Franklin, Robeson, Cleveland, Gaston, Nash, New Hanover, Durham, Vance, and Granville Counties</a:t>
            </a:r>
          </a:p>
        </p:txBody>
      </p:sp>
      <p:sp>
        <p:nvSpPr>
          <p:cNvPr id="25" name="TextBox 24">
            <a:extLst>
              <a:ext uri="{FF2B5EF4-FFF2-40B4-BE49-F238E27FC236}">
                <a16:creationId xmlns:a16="http://schemas.microsoft.com/office/drawing/2014/main" id="{2AA6BD69-46D6-8E45-9371-536AF03BFC3F}"/>
              </a:ext>
            </a:extLst>
          </p:cNvPr>
          <p:cNvSpPr txBox="1"/>
          <p:nvPr/>
        </p:nvSpPr>
        <p:spPr>
          <a:xfrm>
            <a:off x="6838304" y="3983257"/>
            <a:ext cx="250903" cy="323165"/>
          </a:xfrm>
          <a:prstGeom prst="rect">
            <a:avLst/>
          </a:prstGeom>
          <a:noFill/>
        </p:spPr>
        <p:txBody>
          <a:bodyPr wrap="square" rtlCol="0">
            <a:spAutoFit/>
          </a:bodyPr>
          <a:lstStyle/>
          <a:p>
            <a:pPr defTabSz="457200"/>
            <a:r>
              <a:rPr lang="en-US" sz="1500" b="1" dirty="0">
                <a:solidFill>
                  <a:prstClr val="black"/>
                </a:solidFill>
                <a:latin typeface="Calibri"/>
                <a:cs typeface="Arial"/>
              </a:rPr>
              <a:t>x</a:t>
            </a:r>
          </a:p>
        </p:txBody>
      </p:sp>
      <p:sp>
        <p:nvSpPr>
          <p:cNvPr id="32" name="TextBox 31">
            <a:extLst>
              <a:ext uri="{FF2B5EF4-FFF2-40B4-BE49-F238E27FC236}">
                <a16:creationId xmlns:a16="http://schemas.microsoft.com/office/drawing/2014/main" id="{CE341EB4-6899-AE49-9B63-26CD46530E45}"/>
              </a:ext>
            </a:extLst>
          </p:cNvPr>
          <p:cNvSpPr txBox="1"/>
          <p:nvPr/>
        </p:nvSpPr>
        <p:spPr>
          <a:xfrm>
            <a:off x="5929846" y="5774867"/>
            <a:ext cx="250903" cy="323165"/>
          </a:xfrm>
          <a:prstGeom prst="rect">
            <a:avLst/>
          </a:prstGeom>
          <a:noFill/>
        </p:spPr>
        <p:txBody>
          <a:bodyPr wrap="square" rtlCol="0">
            <a:spAutoFit/>
          </a:bodyPr>
          <a:lstStyle/>
          <a:p>
            <a:pPr defTabSz="457200"/>
            <a:r>
              <a:rPr lang="en-US" sz="1500" b="1" dirty="0">
                <a:solidFill>
                  <a:prstClr val="black"/>
                </a:solidFill>
                <a:latin typeface="Calibri"/>
                <a:cs typeface="Arial"/>
              </a:rPr>
              <a:t>x</a:t>
            </a:r>
          </a:p>
        </p:txBody>
      </p:sp>
      <p:sp>
        <p:nvSpPr>
          <p:cNvPr id="34" name="TextBox 33">
            <a:extLst>
              <a:ext uri="{FF2B5EF4-FFF2-40B4-BE49-F238E27FC236}">
                <a16:creationId xmlns:a16="http://schemas.microsoft.com/office/drawing/2014/main" id="{99D031AE-B486-9044-87AD-01389F5F58A8}"/>
              </a:ext>
            </a:extLst>
          </p:cNvPr>
          <p:cNvSpPr txBox="1"/>
          <p:nvPr/>
        </p:nvSpPr>
        <p:spPr>
          <a:xfrm>
            <a:off x="4976336" y="5137102"/>
            <a:ext cx="250903" cy="323165"/>
          </a:xfrm>
          <a:prstGeom prst="rect">
            <a:avLst/>
          </a:prstGeom>
          <a:noFill/>
        </p:spPr>
        <p:txBody>
          <a:bodyPr wrap="square" rtlCol="0">
            <a:spAutoFit/>
          </a:bodyPr>
          <a:lstStyle/>
          <a:p>
            <a:pPr defTabSz="457200"/>
            <a:r>
              <a:rPr lang="en-US" sz="1500" b="1" dirty="0">
                <a:solidFill>
                  <a:prstClr val="black"/>
                </a:solidFill>
                <a:latin typeface="Calibri"/>
                <a:cs typeface="Arial"/>
              </a:rPr>
              <a:t>x</a:t>
            </a:r>
          </a:p>
        </p:txBody>
      </p:sp>
      <p:sp>
        <p:nvSpPr>
          <p:cNvPr id="35" name="TextBox 34">
            <a:extLst>
              <a:ext uri="{FF2B5EF4-FFF2-40B4-BE49-F238E27FC236}">
                <a16:creationId xmlns:a16="http://schemas.microsoft.com/office/drawing/2014/main" id="{B048275B-110E-9C47-A389-D4B4343A7D04}"/>
              </a:ext>
            </a:extLst>
          </p:cNvPr>
          <p:cNvSpPr txBox="1"/>
          <p:nvPr/>
        </p:nvSpPr>
        <p:spPr>
          <a:xfrm>
            <a:off x="6314607" y="4974714"/>
            <a:ext cx="250903" cy="323165"/>
          </a:xfrm>
          <a:prstGeom prst="rect">
            <a:avLst/>
          </a:prstGeom>
          <a:noFill/>
        </p:spPr>
        <p:txBody>
          <a:bodyPr wrap="square" rtlCol="0">
            <a:spAutoFit/>
          </a:bodyPr>
          <a:lstStyle/>
          <a:p>
            <a:pPr defTabSz="457200"/>
            <a:r>
              <a:rPr lang="en-US" sz="1500" b="1" dirty="0">
                <a:solidFill>
                  <a:prstClr val="black"/>
                </a:solidFill>
                <a:latin typeface="Calibri"/>
                <a:cs typeface="Arial"/>
              </a:rPr>
              <a:t>x</a:t>
            </a:r>
          </a:p>
        </p:txBody>
      </p:sp>
      <p:sp>
        <p:nvSpPr>
          <p:cNvPr id="36" name="TextBox 35">
            <a:extLst>
              <a:ext uri="{FF2B5EF4-FFF2-40B4-BE49-F238E27FC236}">
                <a16:creationId xmlns:a16="http://schemas.microsoft.com/office/drawing/2014/main" id="{6E9D807D-36C1-F643-BACA-EA57DFD9EECF}"/>
              </a:ext>
            </a:extLst>
          </p:cNvPr>
          <p:cNvSpPr txBox="1"/>
          <p:nvPr/>
        </p:nvSpPr>
        <p:spPr>
          <a:xfrm>
            <a:off x="5429064" y="5341244"/>
            <a:ext cx="250903" cy="323165"/>
          </a:xfrm>
          <a:prstGeom prst="rect">
            <a:avLst/>
          </a:prstGeom>
          <a:noFill/>
        </p:spPr>
        <p:txBody>
          <a:bodyPr wrap="square" rtlCol="0">
            <a:spAutoFit/>
          </a:bodyPr>
          <a:lstStyle/>
          <a:p>
            <a:pPr defTabSz="457200"/>
            <a:r>
              <a:rPr lang="en-US" sz="1500" b="1" dirty="0">
                <a:solidFill>
                  <a:prstClr val="black"/>
                </a:solidFill>
                <a:latin typeface="Calibri"/>
                <a:cs typeface="Arial"/>
              </a:rPr>
              <a:t>x</a:t>
            </a:r>
          </a:p>
        </p:txBody>
      </p:sp>
      <p:sp>
        <p:nvSpPr>
          <p:cNvPr id="37" name="TextBox 36">
            <a:extLst>
              <a:ext uri="{FF2B5EF4-FFF2-40B4-BE49-F238E27FC236}">
                <a16:creationId xmlns:a16="http://schemas.microsoft.com/office/drawing/2014/main" id="{8FF1E1CC-CBC9-2E45-9C2B-1F9A5817037E}"/>
              </a:ext>
            </a:extLst>
          </p:cNvPr>
          <p:cNvSpPr txBox="1"/>
          <p:nvPr/>
        </p:nvSpPr>
        <p:spPr>
          <a:xfrm>
            <a:off x="5044607" y="3931370"/>
            <a:ext cx="250903" cy="323165"/>
          </a:xfrm>
          <a:prstGeom prst="rect">
            <a:avLst/>
          </a:prstGeom>
          <a:noFill/>
        </p:spPr>
        <p:txBody>
          <a:bodyPr wrap="square" rtlCol="0">
            <a:spAutoFit/>
          </a:bodyPr>
          <a:lstStyle/>
          <a:p>
            <a:pPr defTabSz="457200"/>
            <a:r>
              <a:rPr lang="en-US" sz="1500" b="1" dirty="0">
                <a:solidFill>
                  <a:prstClr val="black"/>
                </a:solidFill>
                <a:latin typeface="Calibri"/>
                <a:cs typeface="Arial"/>
              </a:rPr>
              <a:t>x</a:t>
            </a:r>
          </a:p>
        </p:txBody>
      </p:sp>
      <p:sp>
        <p:nvSpPr>
          <p:cNvPr id="40" name="TextBox 39">
            <a:extLst>
              <a:ext uri="{FF2B5EF4-FFF2-40B4-BE49-F238E27FC236}">
                <a16:creationId xmlns:a16="http://schemas.microsoft.com/office/drawing/2014/main" id="{34281618-3474-7E41-AB40-FBEB0F357A3E}"/>
              </a:ext>
            </a:extLst>
          </p:cNvPr>
          <p:cNvSpPr txBox="1"/>
          <p:nvPr/>
        </p:nvSpPr>
        <p:spPr>
          <a:xfrm>
            <a:off x="4549915" y="3849517"/>
            <a:ext cx="250903" cy="323165"/>
          </a:xfrm>
          <a:prstGeom prst="rect">
            <a:avLst/>
          </a:prstGeom>
          <a:noFill/>
        </p:spPr>
        <p:txBody>
          <a:bodyPr wrap="square" rtlCol="0">
            <a:spAutoFit/>
          </a:bodyPr>
          <a:lstStyle/>
          <a:p>
            <a:pPr defTabSz="457200"/>
            <a:r>
              <a:rPr lang="en-US" sz="1500" b="1" dirty="0">
                <a:solidFill>
                  <a:prstClr val="black"/>
                </a:solidFill>
                <a:latin typeface="Calibri"/>
                <a:cs typeface="Arial"/>
              </a:rPr>
              <a:t>x</a:t>
            </a:r>
          </a:p>
        </p:txBody>
      </p:sp>
      <p:sp>
        <p:nvSpPr>
          <p:cNvPr id="41" name="Title 1">
            <a:extLst>
              <a:ext uri="{FF2B5EF4-FFF2-40B4-BE49-F238E27FC236}">
                <a16:creationId xmlns:a16="http://schemas.microsoft.com/office/drawing/2014/main" id="{76F85DCF-F4D1-B740-8C9C-0F6A3D54CF97}"/>
              </a:ext>
            </a:extLst>
          </p:cNvPr>
          <p:cNvSpPr txBox="1">
            <a:spLocks/>
          </p:cNvSpPr>
          <p:nvPr/>
        </p:nvSpPr>
        <p:spPr>
          <a:xfrm>
            <a:off x="1690555" y="743569"/>
            <a:ext cx="8791623" cy="514350"/>
          </a:xfrm>
          <a:prstGeom prst="rect">
            <a:avLst/>
          </a:prstGeom>
          <a:noFill/>
          <a:ln w="12700">
            <a:miter lim="400000"/>
          </a:ln>
          <a:extLst>
            <a:ext uri="{C572A759-6A51-4108-AA02-DFA0A04FC94B}">
              <ma14:wrappingTextBoxFlag xmlns:ma14="http://schemas.microsoft.com/office/mac/drawingml/2011/main" xmlns="" val="1"/>
            </a:ext>
          </a:extLst>
        </p:spPr>
        <p:txBody>
          <a:bodyPr lIns="34289" rIns="34289">
            <a:noAutofit/>
          </a:bodyPr>
          <a:lstStyle>
            <a:lvl1pPr marL="0" marR="0" indent="0" algn="l" defTabSz="457200" rtl="0" latinLnBrk="0">
              <a:lnSpc>
                <a:spcPct val="100000"/>
              </a:lnSpc>
              <a:spcBef>
                <a:spcPts val="0"/>
              </a:spcBef>
              <a:spcAft>
                <a:spcPts val="0"/>
              </a:spcAft>
              <a:buClrTx/>
              <a:buSzTx/>
              <a:buFontTx/>
              <a:buNone/>
              <a:tabLst/>
              <a:defRPr sz="3600" b="1" i="0" u="none" strike="noStrike" cap="all" spc="479" baseline="0">
                <a:ln>
                  <a:noFill/>
                </a:ln>
                <a:solidFill>
                  <a:schemeClr val="tx2">
                    <a:lumMod val="75000"/>
                  </a:schemeClr>
                </a:solidFill>
                <a:effectLst>
                  <a:outerShdw blurRad="50800" dist="88900" dir="2700000" rotWithShape="0">
                    <a:srgbClr val="051A52"/>
                  </a:outerShdw>
                </a:effectLst>
                <a:uFillTx/>
                <a:latin typeface="Verdana"/>
                <a:ea typeface="Verdana"/>
                <a:cs typeface="Verdana"/>
                <a:sym typeface="Verdana"/>
              </a:defRPr>
            </a:lvl1pPr>
            <a:lvl2pPr marL="0" marR="0" indent="0" algn="l" defTabSz="457200" rtl="0" latinLnBrk="0">
              <a:lnSpc>
                <a:spcPct val="100000"/>
              </a:lnSpc>
              <a:spcBef>
                <a:spcPts val="0"/>
              </a:spcBef>
              <a:spcAft>
                <a:spcPts val="0"/>
              </a:spcAft>
              <a:buClrTx/>
              <a:buSzTx/>
              <a:buFontTx/>
              <a:buNone/>
              <a:tabLst/>
              <a:defRPr sz="3000" b="1" i="0" u="none" strike="noStrike" cap="all" spc="479" baseline="0">
                <a:ln>
                  <a:noFill/>
                </a:ln>
                <a:solidFill>
                  <a:srgbClr val="FFFFFF"/>
                </a:solidFill>
                <a:effectLst>
                  <a:outerShdw blurRad="76200" dist="63500" dir="2340000" rotWithShape="0">
                    <a:srgbClr val="000000"/>
                  </a:outerShdw>
                </a:effectLst>
                <a:uFillTx/>
                <a:latin typeface="Verdana"/>
                <a:ea typeface="Verdana"/>
                <a:cs typeface="Verdana"/>
                <a:sym typeface="Verdana"/>
              </a:defRPr>
            </a:lvl2pPr>
            <a:lvl3pPr marL="0" marR="0" indent="0" algn="l" defTabSz="457200" rtl="0" latinLnBrk="0">
              <a:lnSpc>
                <a:spcPct val="100000"/>
              </a:lnSpc>
              <a:spcBef>
                <a:spcPts val="0"/>
              </a:spcBef>
              <a:spcAft>
                <a:spcPts val="0"/>
              </a:spcAft>
              <a:buClrTx/>
              <a:buSzTx/>
              <a:buFontTx/>
              <a:buNone/>
              <a:tabLst/>
              <a:defRPr sz="3000" b="1" i="0" u="none" strike="noStrike" cap="all" spc="479" baseline="0">
                <a:ln>
                  <a:noFill/>
                </a:ln>
                <a:solidFill>
                  <a:srgbClr val="FFFFFF"/>
                </a:solidFill>
                <a:effectLst>
                  <a:outerShdw blurRad="76200" dist="63500" dir="2340000" rotWithShape="0">
                    <a:srgbClr val="000000"/>
                  </a:outerShdw>
                </a:effectLst>
                <a:uFillTx/>
                <a:latin typeface="Verdana"/>
                <a:ea typeface="Verdana"/>
                <a:cs typeface="Verdana"/>
                <a:sym typeface="Verdana"/>
              </a:defRPr>
            </a:lvl3pPr>
            <a:lvl4pPr marL="0" marR="0" indent="0" algn="l" defTabSz="457200" rtl="0" latinLnBrk="0">
              <a:lnSpc>
                <a:spcPct val="100000"/>
              </a:lnSpc>
              <a:spcBef>
                <a:spcPts val="0"/>
              </a:spcBef>
              <a:spcAft>
                <a:spcPts val="0"/>
              </a:spcAft>
              <a:buClrTx/>
              <a:buSzTx/>
              <a:buFontTx/>
              <a:buNone/>
              <a:tabLst/>
              <a:defRPr sz="3000" b="1" i="0" u="none" strike="noStrike" cap="all" spc="479" baseline="0">
                <a:ln>
                  <a:noFill/>
                </a:ln>
                <a:solidFill>
                  <a:srgbClr val="FFFFFF"/>
                </a:solidFill>
                <a:effectLst>
                  <a:outerShdw blurRad="76200" dist="63500" dir="2340000" rotWithShape="0">
                    <a:srgbClr val="000000"/>
                  </a:outerShdw>
                </a:effectLst>
                <a:uFillTx/>
                <a:latin typeface="Verdana"/>
                <a:ea typeface="Verdana"/>
                <a:cs typeface="Verdana"/>
                <a:sym typeface="Verdana"/>
              </a:defRPr>
            </a:lvl4pPr>
            <a:lvl5pPr marL="0" marR="0" indent="0" algn="l" defTabSz="457200" rtl="0" latinLnBrk="0">
              <a:lnSpc>
                <a:spcPct val="100000"/>
              </a:lnSpc>
              <a:spcBef>
                <a:spcPts val="0"/>
              </a:spcBef>
              <a:spcAft>
                <a:spcPts val="0"/>
              </a:spcAft>
              <a:buClrTx/>
              <a:buSzTx/>
              <a:buFontTx/>
              <a:buNone/>
              <a:tabLst/>
              <a:defRPr sz="3000" b="1" i="0" u="none" strike="noStrike" cap="all" spc="479" baseline="0">
                <a:ln>
                  <a:noFill/>
                </a:ln>
                <a:solidFill>
                  <a:srgbClr val="FFFFFF"/>
                </a:solidFill>
                <a:effectLst>
                  <a:outerShdw blurRad="76200" dist="63500" dir="2340000" rotWithShape="0">
                    <a:srgbClr val="000000"/>
                  </a:outerShdw>
                </a:effectLst>
                <a:uFillTx/>
                <a:latin typeface="Verdana"/>
                <a:ea typeface="Verdana"/>
                <a:cs typeface="Verdana"/>
                <a:sym typeface="Verdana"/>
              </a:defRPr>
            </a:lvl5pPr>
            <a:lvl6pPr marL="0" marR="0" indent="0" algn="l" defTabSz="457200" rtl="0" latinLnBrk="0">
              <a:lnSpc>
                <a:spcPct val="100000"/>
              </a:lnSpc>
              <a:spcBef>
                <a:spcPts val="0"/>
              </a:spcBef>
              <a:spcAft>
                <a:spcPts val="0"/>
              </a:spcAft>
              <a:buClrTx/>
              <a:buSzTx/>
              <a:buFontTx/>
              <a:buNone/>
              <a:tabLst/>
              <a:defRPr sz="3000" b="1" i="0" u="none" strike="noStrike" cap="all" spc="479" baseline="0">
                <a:ln>
                  <a:noFill/>
                </a:ln>
                <a:solidFill>
                  <a:srgbClr val="FFFFFF"/>
                </a:solidFill>
                <a:effectLst>
                  <a:outerShdw blurRad="76200" dist="63500" dir="2340000" rotWithShape="0">
                    <a:srgbClr val="000000"/>
                  </a:outerShdw>
                </a:effectLst>
                <a:uFillTx/>
                <a:latin typeface="Verdana"/>
                <a:ea typeface="Verdana"/>
                <a:cs typeface="Verdana"/>
                <a:sym typeface="Verdana"/>
              </a:defRPr>
            </a:lvl6pPr>
            <a:lvl7pPr marL="0" marR="0" indent="0" algn="l" defTabSz="457200" rtl="0" latinLnBrk="0">
              <a:lnSpc>
                <a:spcPct val="100000"/>
              </a:lnSpc>
              <a:spcBef>
                <a:spcPts val="0"/>
              </a:spcBef>
              <a:spcAft>
                <a:spcPts val="0"/>
              </a:spcAft>
              <a:buClrTx/>
              <a:buSzTx/>
              <a:buFontTx/>
              <a:buNone/>
              <a:tabLst/>
              <a:defRPr sz="3000" b="1" i="0" u="none" strike="noStrike" cap="all" spc="479" baseline="0">
                <a:ln>
                  <a:noFill/>
                </a:ln>
                <a:solidFill>
                  <a:srgbClr val="FFFFFF"/>
                </a:solidFill>
                <a:effectLst>
                  <a:outerShdw blurRad="76200" dist="63500" dir="2340000" rotWithShape="0">
                    <a:srgbClr val="000000"/>
                  </a:outerShdw>
                </a:effectLst>
                <a:uFillTx/>
                <a:latin typeface="Verdana"/>
                <a:ea typeface="Verdana"/>
                <a:cs typeface="Verdana"/>
                <a:sym typeface="Verdana"/>
              </a:defRPr>
            </a:lvl7pPr>
            <a:lvl8pPr marL="0" marR="0" indent="0" algn="l" defTabSz="457200" rtl="0" latinLnBrk="0">
              <a:lnSpc>
                <a:spcPct val="100000"/>
              </a:lnSpc>
              <a:spcBef>
                <a:spcPts val="0"/>
              </a:spcBef>
              <a:spcAft>
                <a:spcPts val="0"/>
              </a:spcAft>
              <a:buClrTx/>
              <a:buSzTx/>
              <a:buFontTx/>
              <a:buNone/>
              <a:tabLst/>
              <a:defRPr sz="3000" b="1" i="0" u="none" strike="noStrike" cap="all" spc="479" baseline="0">
                <a:ln>
                  <a:noFill/>
                </a:ln>
                <a:solidFill>
                  <a:srgbClr val="FFFFFF"/>
                </a:solidFill>
                <a:effectLst>
                  <a:outerShdw blurRad="76200" dist="63500" dir="2340000" rotWithShape="0">
                    <a:srgbClr val="000000"/>
                  </a:outerShdw>
                </a:effectLst>
                <a:uFillTx/>
                <a:latin typeface="Verdana"/>
                <a:ea typeface="Verdana"/>
                <a:cs typeface="Verdana"/>
                <a:sym typeface="Verdana"/>
              </a:defRPr>
            </a:lvl8pPr>
            <a:lvl9pPr marL="0" marR="0" indent="0" algn="l" defTabSz="457200" rtl="0" latinLnBrk="0">
              <a:lnSpc>
                <a:spcPct val="100000"/>
              </a:lnSpc>
              <a:spcBef>
                <a:spcPts val="0"/>
              </a:spcBef>
              <a:spcAft>
                <a:spcPts val="0"/>
              </a:spcAft>
              <a:buClrTx/>
              <a:buSzTx/>
              <a:buFontTx/>
              <a:buNone/>
              <a:tabLst/>
              <a:defRPr sz="3000" b="1" i="0" u="none" strike="noStrike" cap="all" spc="479" baseline="0">
                <a:ln>
                  <a:noFill/>
                </a:ln>
                <a:solidFill>
                  <a:srgbClr val="FFFFFF"/>
                </a:solidFill>
                <a:effectLst>
                  <a:outerShdw blurRad="76200" dist="63500" dir="2340000" rotWithShape="0">
                    <a:srgbClr val="000000"/>
                  </a:outerShdw>
                </a:effectLst>
                <a:uFillTx/>
                <a:latin typeface="Verdana"/>
                <a:ea typeface="Verdana"/>
                <a:cs typeface="Verdana"/>
                <a:sym typeface="Verdana"/>
              </a:defRPr>
            </a:lvl9pPr>
          </a:lstStyle>
          <a:p>
            <a:pPr algn="ctr"/>
            <a:r>
              <a:rPr lang="en-US" sz="2400" b="0" cap="none" spc="0" dirty="0">
                <a:solidFill>
                  <a:prstClr val="black"/>
                </a:solidFill>
                <a:effectLst/>
                <a:latin typeface="Georgia" panose="02040502050405020303" pitchFamily="18" charset="0"/>
                <a:cs typeface="Arial"/>
              </a:rPr>
              <a:t>DCI Cancer Burden Catchment Area: CHA Program Reach</a:t>
            </a:r>
            <a:endParaRPr lang="en-US" sz="1800" spc="0" dirty="0">
              <a:solidFill>
                <a:prstClr val="white"/>
              </a:solidFill>
              <a:latin typeface="Georgia" panose="02040502050405020303" pitchFamily="18" charset="0"/>
              <a:ea typeface="Verdana" panose="020B0604030504040204" pitchFamily="34" charset="0"/>
              <a:cs typeface="Arial" panose="020B0604020202020204" pitchFamily="34" charset="0"/>
            </a:endParaRPr>
          </a:p>
        </p:txBody>
      </p:sp>
      <p:sp>
        <p:nvSpPr>
          <p:cNvPr id="39" name="TextBox 38">
            <a:extLst>
              <a:ext uri="{FF2B5EF4-FFF2-40B4-BE49-F238E27FC236}">
                <a16:creationId xmlns:a16="http://schemas.microsoft.com/office/drawing/2014/main" id="{784DBFCC-CAEA-404C-AB8B-2765DAE39185}"/>
              </a:ext>
            </a:extLst>
          </p:cNvPr>
          <p:cNvSpPr txBox="1"/>
          <p:nvPr/>
        </p:nvSpPr>
        <p:spPr>
          <a:xfrm>
            <a:off x="5728345" y="3998283"/>
            <a:ext cx="250903" cy="323165"/>
          </a:xfrm>
          <a:prstGeom prst="rect">
            <a:avLst/>
          </a:prstGeom>
          <a:noFill/>
        </p:spPr>
        <p:txBody>
          <a:bodyPr wrap="square" rtlCol="0">
            <a:spAutoFit/>
          </a:bodyPr>
          <a:lstStyle/>
          <a:p>
            <a:pPr defTabSz="457200"/>
            <a:r>
              <a:rPr lang="en-US" sz="1500" b="1" dirty="0">
                <a:solidFill>
                  <a:prstClr val="black"/>
                </a:solidFill>
                <a:latin typeface="Calibri"/>
                <a:cs typeface="Arial"/>
              </a:rPr>
              <a:t>x</a:t>
            </a:r>
          </a:p>
        </p:txBody>
      </p:sp>
      <p:sp>
        <p:nvSpPr>
          <p:cNvPr id="42" name="TextBox 41">
            <a:extLst>
              <a:ext uri="{FF2B5EF4-FFF2-40B4-BE49-F238E27FC236}">
                <a16:creationId xmlns:a16="http://schemas.microsoft.com/office/drawing/2014/main" id="{A7365E93-CBB7-BF4C-AACD-73FD9DBEF805}"/>
              </a:ext>
            </a:extLst>
          </p:cNvPr>
          <p:cNvSpPr txBox="1"/>
          <p:nvPr/>
        </p:nvSpPr>
        <p:spPr>
          <a:xfrm>
            <a:off x="6334276" y="3956059"/>
            <a:ext cx="250903" cy="323165"/>
          </a:xfrm>
          <a:prstGeom prst="rect">
            <a:avLst/>
          </a:prstGeom>
          <a:noFill/>
        </p:spPr>
        <p:txBody>
          <a:bodyPr wrap="square" rtlCol="0">
            <a:spAutoFit/>
          </a:bodyPr>
          <a:lstStyle/>
          <a:p>
            <a:pPr defTabSz="457200"/>
            <a:r>
              <a:rPr lang="en-US" sz="1500" b="1" dirty="0">
                <a:solidFill>
                  <a:prstClr val="black"/>
                </a:solidFill>
                <a:latin typeface="Calibri"/>
                <a:cs typeface="Arial"/>
              </a:rPr>
              <a:t>x</a:t>
            </a:r>
          </a:p>
        </p:txBody>
      </p:sp>
      <p:sp>
        <p:nvSpPr>
          <p:cNvPr id="43" name="TextBox 42">
            <a:extLst>
              <a:ext uri="{FF2B5EF4-FFF2-40B4-BE49-F238E27FC236}">
                <a16:creationId xmlns:a16="http://schemas.microsoft.com/office/drawing/2014/main" id="{14D36D2F-C7B8-4841-944A-1ED787403931}"/>
              </a:ext>
            </a:extLst>
          </p:cNvPr>
          <p:cNvSpPr txBox="1"/>
          <p:nvPr/>
        </p:nvSpPr>
        <p:spPr>
          <a:xfrm>
            <a:off x="6611359" y="5860486"/>
            <a:ext cx="250903" cy="323165"/>
          </a:xfrm>
          <a:prstGeom prst="rect">
            <a:avLst/>
          </a:prstGeom>
          <a:noFill/>
        </p:spPr>
        <p:txBody>
          <a:bodyPr wrap="square" rtlCol="0">
            <a:spAutoFit/>
          </a:bodyPr>
          <a:lstStyle/>
          <a:p>
            <a:pPr defTabSz="457200"/>
            <a:r>
              <a:rPr lang="en-US" sz="1500" b="1" dirty="0">
                <a:solidFill>
                  <a:prstClr val="black"/>
                </a:solidFill>
                <a:latin typeface="Calibri"/>
                <a:cs typeface="Arial"/>
              </a:rPr>
              <a:t>x</a:t>
            </a:r>
          </a:p>
        </p:txBody>
      </p:sp>
      <p:sp>
        <p:nvSpPr>
          <p:cNvPr id="47" name="TextBox 46">
            <a:extLst>
              <a:ext uri="{FF2B5EF4-FFF2-40B4-BE49-F238E27FC236}">
                <a16:creationId xmlns:a16="http://schemas.microsoft.com/office/drawing/2014/main" id="{29E3F43E-C4A6-6E44-9F8D-EE8EDF304618}"/>
              </a:ext>
            </a:extLst>
          </p:cNvPr>
          <p:cNvSpPr txBox="1"/>
          <p:nvPr/>
        </p:nvSpPr>
        <p:spPr>
          <a:xfrm>
            <a:off x="5970341" y="3673348"/>
            <a:ext cx="250903" cy="323165"/>
          </a:xfrm>
          <a:prstGeom prst="rect">
            <a:avLst/>
          </a:prstGeom>
          <a:noFill/>
        </p:spPr>
        <p:txBody>
          <a:bodyPr wrap="square" rtlCol="0">
            <a:spAutoFit/>
          </a:bodyPr>
          <a:lstStyle/>
          <a:p>
            <a:pPr defTabSz="457200"/>
            <a:r>
              <a:rPr lang="en-US" sz="1500" b="1" dirty="0">
                <a:solidFill>
                  <a:prstClr val="black"/>
                </a:solidFill>
                <a:latin typeface="Calibri"/>
                <a:cs typeface="Arial"/>
              </a:rPr>
              <a:t>x</a:t>
            </a:r>
          </a:p>
        </p:txBody>
      </p:sp>
      <p:sp>
        <p:nvSpPr>
          <p:cNvPr id="48" name="TextBox 47">
            <a:extLst>
              <a:ext uri="{FF2B5EF4-FFF2-40B4-BE49-F238E27FC236}">
                <a16:creationId xmlns:a16="http://schemas.microsoft.com/office/drawing/2014/main" id="{AB0CD513-A954-734A-A46B-F233453D0723}"/>
              </a:ext>
            </a:extLst>
          </p:cNvPr>
          <p:cNvSpPr txBox="1"/>
          <p:nvPr/>
        </p:nvSpPr>
        <p:spPr>
          <a:xfrm>
            <a:off x="6254723" y="3660092"/>
            <a:ext cx="250903" cy="323165"/>
          </a:xfrm>
          <a:prstGeom prst="rect">
            <a:avLst/>
          </a:prstGeom>
          <a:noFill/>
        </p:spPr>
        <p:txBody>
          <a:bodyPr wrap="square" rtlCol="0">
            <a:spAutoFit/>
          </a:bodyPr>
          <a:lstStyle/>
          <a:p>
            <a:pPr defTabSz="457200"/>
            <a:r>
              <a:rPr lang="en-US" sz="1500" b="1" dirty="0">
                <a:solidFill>
                  <a:prstClr val="black"/>
                </a:solidFill>
                <a:latin typeface="Calibri"/>
                <a:cs typeface="Arial"/>
              </a:rPr>
              <a:t>x</a:t>
            </a:r>
          </a:p>
        </p:txBody>
      </p:sp>
      <p:sp>
        <p:nvSpPr>
          <p:cNvPr id="49" name="TextBox 48">
            <a:extLst>
              <a:ext uri="{FF2B5EF4-FFF2-40B4-BE49-F238E27FC236}">
                <a16:creationId xmlns:a16="http://schemas.microsoft.com/office/drawing/2014/main" id="{06933FD8-B742-6A46-96CE-61C4B73CB20F}"/>
              </a:ext>
            </a:extLst>
          </p:cNvPr>
          <p:cNvSpPr txBox="1"/>
          <p:nvPr/>
        </p:nvSpPr>
        <p:spPr>
          <a:xfrm>
            <a:off x="7231738" y="4151440"/>
            <a:ext cx="250903" cy="323165"/>
          </a:xfrm>
          <a:prstGeom prst="rect">
            <a:avLst/>
          </a:prstGeom>
          <a:noFill/>
        </p:spPr>
        <p:txBody>
          <a:bodyPr wrap="square" rtlCol="0">
            <a:spAutoFit/>
          </a:bodyPr>
          <a:lstStyle/>
          <a:p>
            <a:pPr defTabSz="457200"/>
            <a:r>
              <a:rPr lang="en-US" sz="1500" b="1" dirty="0">
                <a:solidFill>
                  <a:prstClr val="black"/>
                </a:solidFill>
                <a:latin typeface="Calibri"/>
                <a:cs typeface="Arial"/>
              </a:rPr>
              <a:t>x</a:t>
            </a:r>
          </a:p>
        </p:txBody>
      </p:sp>
      <p:sp>
        <p:nvSpPr>
          <p:cNvPr id="50" name="TextBox 49">
            <a:extLst>
              <a:ext uri="{FF2B5EF4-FFF2-40B4-BE49-F238E27FC236}">
                <a16:creationId xmlns:a16="http://schemas.microsoft.com/office/drawing/2014/main" id="{6FC06094-EE03-6B4D-9060-F66ADFAD6127}"/>
              </a:ext>
            </a:extLst>
          </p:cNvPr>
          <p:cNvSpPr txBox="1"/>
          <p:nvPr/>
        </p:nvSpPr>
        <p:spPr>
          <a:xfrm>
            <a:off x="7572103" y="4486026"/>
            <a:ext cx="250903" cy="323165"/>
          </a:xfrm>
          <a:prstGeom prst="rect">
            <a:avLst/>
          </a:prstGeom>
          <a:noFill/>
        </p:spPr>
        <p:txBody>
          <a:bodyPr wrap="square" rtlCol="0">
            <a:spAutoFit/>
          </a:bodyPr>
          <a:lstStyle/>
          <a:p>
            <a:pPr defTabSz="457200"/>
            <a:r>
              <a:rPr lang="en-US" sz="1500" b="1" dirty="0">
                <a:solidFill>
                  <a:prstClr val="black"/>
                </a:solidFill>
                <a:latin typeface="Calibri"/>
                <a:cs typeface="Arial"/>
              </a:rPr>
              <a:t>x</a:t>
            </a:r>
          </a:p>
        </p:txBody>
      </p:sp>
      <p:pic>
        <p:nvPicPr>
          <p:cNvPr id="2" name="Picture 1"/>
          <p:cNvPicPr>
            <a:picLocks noChangeAspect="1"/>
          </p:cNvPicPr>
          <p:nvPr/>
        </p:nvPicPr>
        <p:blipFill>
          <a:blip r:embed="rId4"/>
          <a:stretch>
            <a:fillRect/>
          </a:stretch>
        </p:blipFill>
        <p:spPr>
          <a:xfrm>
            <a:off x="5977986" y="4123314"/>
            <a:ext cx="315495" cy="379416"/>
          </a:xfrm>
          <a:prstGeom prst="rect">
            <a:avLst/>
          </a:prstGeom>
        </p:spPr>
      </p:pic>
      <p:pic>
        <p:nvPicPr>
          <p:cNvPr id="3" name="Picture 2"/>
          <p:cNvPicPr>
            <a:picLocks noChangeAspect="1"/>
          </p:cNvPicPr>
          <p:nvPr/>
        </p:nvPicPr>
        <p:blipFill>
          <a:blip r:embed="rId5"/>
          <a:stretch>
            <a:fillRect/>
          </a:stretch>
        </p:blipFill>
        <p:spPr>
          <a:xfrm>
            <a:off x="5333630" y="3895056"/>
            <a:ext cx="315495" cy="423550"/>
          </a:xfrm>
          <a:prstGeom prst="rect">
            <a:avLst/>
          </a:prstGeom>
        </p:spPr>
      </p:pic>
      <p:pic>
        <p:nvPicPr>
          <p:cNvPr id="4" name="Picture 3"/>
          <p:cNvPicPr>
            <a:picLocks noChangeAspect="1"/>
          </p:cNvPicPr>
          <p:nvPr/>
        </p:nvPicPr>
        <p:blipFill>
          <a:blip r:embed="rId5"/>
          <a:stretch>
            <a:fillRect/>
          </a:stretch>
        </p:blipFill>
        <p:spPr>
          <a:xfrm>
            <a:off x="2312657" y="4598651"/>
            <a:ext cx="315495" cy="379509"/>
          </a:xfrm>
          <a:prstGeom prst="rect">
            <a:avLst/>
          </a:prstGeom>
        </p:spPr>
      </p:pic>
      <p:pic>
        <p:nvPicPr>
          <p:cNvPr id="5" name="Picture 4"/>
          <p:cNvPicPr>
            <a:picLocks noChangeAspect="1"/>
          </p:cNvPicPr>
          <p:nvPr/>
        </p:nvPicPr>
        <p:blipFill>
          <a:blip r:embed="rId5"/>
          <a:stretch>
            <a:fillRect/>
          </a:stretch>
        </p:blipFill>
        <p:spPr>
          <a:xfrm>
            <a:off x="2876661" y="4575197"/>
            <a:ext cx="315495" cy="379509"/>
          </a:xfrm>
          <a:prstGeom prst="rect">
            <a:avLst/>
          </a:prstGeom>
        </p:spPr>
      </p:pic>
    </p:spTree>
    <p:extLst>
      <p:ext uri="{BB962C8B-B14F-4D97-AF65-F5344CB8AC3E}">
        <p14:creationId xmlns:p14="http://schemas.microsoft.com/office/powerpoint/2010/main" val="16100361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981200" y="2715779"/>
            <a:ext cx="8229600" cy="1711842"/>
          </a:xfrm>
        </p:spPr>
        <p:txBody>
          <a:bodyPr>
            <a:normAutofit fontScale="90000"/>
          </a:bodyPr>
          <a:lstStyle/>
          <a:p>
            <a:pPr algn="ctr"/>
            <a:r>
              <a:rPr lang="en-US" sz="4800" dirty="0">
                <a:latin typeface="Georgia" panose="02040502050405020303" pitchFamily="18" charset="0"/>
              </a:rPr>
              <a:t>Questions?</a:t>
            </a:r>
            <a:br>
              <a:rPr lang="en-US" sz="4800" dirty="0">
                <a:latin typeface="Georgia" panose="02040502050405020303" pitchFamily="18" charset="0"/>
              </a:rPr>
            </a:br>
            <a:r>
              <a:rPr lang="en-US" sz="4800" dirty="0">
                <a:latin typeface="Georgia" panose="02040502050405020303" pitchFamily="18" charset="0"/>
              </a:rPr>
              <a:t>Submit them through the                 Chat Function in Zoom</a:t>
            </a:r>
          </a:p>
        </p:txBody>
      </p:sp>
      <p:sp>
        <p:nvSpPr>
          <p:cNvPr id="2" name="Slide Number Placeholder 1"/>
          <p:cNvSpPr>
            <a:spLocks noGrp="1"/>
          </p:cNvSpPr>
          <p:nvPr>
            <p:ph type="sldNum" sz="quarter" idx="12"/>
          </p:nvPr>
        </p:nvSpPr>
        <p:spPr/>
        <p:txBody>
          <a:bodyPr/>
          <a:lstStyle/>
          <a:p>
            <a:pPr defTabSz="457200"/>
            <a:fld id="{15DE63B1-7AC8-E144-A6E7-AC58FCFF4464}" type="slidenum">
              <a:rPr lang="en-US">
                <a:solidFill>
                  <a:prstClr val="black">
                    <a:tint val="75000"/>
                  </a:prstClr>
                </a:solidFill>
                <a:latin typeface="Calibri"/>
                <a:cs typeface="Arial"/>
              </a:rPr>
              <a:pPr defTabSz="457200"/>
              <a:t>15</a:t>
            </a:fld>
            <a:endParaRPr lang="en-US" dirty="0">
              <a:solidFill>
                <a:prstClr val="black">
                  <a:tint val="75000"/>
                </a:prstClr>
              </a:solidFill>
              <a:latin typeface="Calibri"/>
              <a:cs typeface="Arial"/>
            </a:endParaRPr>
          </a:p>
        </p:txBody>
      </p:sp>
      <p:sp>
        <p:nvSpPr>
          <p:cNvPr id="4" name="TextBox 3"/>
          <p:cNvSpPr txBox="1"/>
          <p:nvPr/>
        </p:nvSpPr>
        <p:spPr>
          <a:xfrm>
            <a:off x="4482013" y="4786604"/>
            <a:ext cx="3812262" cy="923330"/>
          </a:xfrm>
          <a:prstGeom prst="rect">
            <a:avLst/>
          </a:prstGeom>
          <a:noFill/>
        </p:spPr>
        <p:txBody>
          <a:bodyPr wrap="none" rtlCol="0">
            <a:spAutoFit/>
          </a:bodyPr>
          <a:lstStyle/>
          <a:p>
            <a:pPr algn="ctr" defTabSz="457200"/>
            <a:r>
              <a:rPr lang="en-US" dirty="0">
                <a:solidFill>
                  <a:prstClr val="black"/>
                </a:solidFill>
                <a:latin typeface="Georgia" panose="02040502050405020303" pitchFamily="18" charset="0"/>
                <a:cs typeface="Arial"/>
              </a:rPr>
              <a:t>Contact: </a:t>
            </a:r>
          </a:p>
          <a:p>
            <a:pPr defTabSz="457200"/>
            <a:r>
              <a:rPr lang="en-US" dirty="0">
                <a:solidFill>
                  <a:prstClr val="black"/>
                </a:solidFill>
                <a:latin typeface="Georgia" panose="02040502050405020303" pitchFamily="18" charset="0"/>
                <a:cs typeface="Arial"/>
              </a:rPr>
              <a:t>Email: </a:t>
            </a:r>
            <a:r>
              <a:rPr lang="en-US" dirty="0">
                <a:solidFill>
                  <a:prstClr val="black"/>
                </a:solidFill>
                <a:latin typeface="Georgia" panose="02040502050405020303" pitchFamily="18" charset="0"/>
                <a:cs typeface="Arial"/>
                <a:hlinkClick r:id="rId2"/>
              </a:rPr>
              <a:t>angelo.moore137@duke.edu</a:t>
            </a:r>
            <a:endParaRPr lang="en-US" dirty="0">
              <a:solidFill>
                <a:prstClr val="black"/>
              </a:solidFill>
              <a:latin typeface="Georgia" panose="02040502050405020303" pitchFamily="18" charset="0"/>
              <a:cs typeface="Arial"/>
            </a:endParaRPr>
          </a:p>
          <a:p>
            <a:pPr defTabSz="457200"/>
            <a:r>
              <a:rPr lang="en-US" dirty="0">
                <a:solidFill>
                  <a:prstClr val="black"/>
                </a:solidFill>
                <a:latin typeface="Georgia" panose="02040502050405020303" pitchFamily="18" charset="0"/>
                <a:cs typeface="Arial"/>
              </a:rPr>
              <a:t>Phone: (919) 668-7946</a:t>
            </a:r>
          </a:p>
        </p:txBody>
      </p:sp>
    </p:spTree>
    <p:extLst>
      <p:ext uri="{BB962C8B-B14F-4D97-AF65-F5344CB8AC3E}">
        <p14:creationId xmlns:p14="http://schemas.microsoft.com/office/powerpoint/2010/main" val="1721423038"/>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large body of water&#10;&#10;Description automatically generated">
            <a:extLst>
              <a:ext uri="{FF2B5EF4-FFF2-40B4-BE49-F238E27FC236}">
                <a16:creationId xmlns:a16="http://schemas.microsoft.com/office/drawing/2014/main" id="{BC730C17-B65F-694A-8738-67ABCE28E24B}"/>
              </a:ext>
            </a:extLst>
          </p:cNvPr>
          <p:cNvPicPr>
            <a:picLocks noGrp="1" noChangeAspect="1"/>
          </p:cNvPicPr>
          <p:nvPr>
            <p:ph type="pic" sz="quarter" idx="10"/>
          </p:nvPr>
        </p:nvPicPr>
        <p:blipFill>
          <a:blip r:embed="rId3"/>
          <a:srcRect t="11207" b="11207"/>
          <a:stretch>
            <a:fillRect/>
          </a:stretch>
        </p:blipFill>
        <p:spPr/>
      </p:pic>
      <p:sp>
        <p:nvSpPr>
          <p:cNvPr id="9" name="Rectangle 8">
            <a:extLst>
              <a:ext uri="{FF2B5EF4-FFF2-40B4-BE49-F238E27FC236}">
                <a16:creationId xmlns:a16="http://schemas.microsoft.com/office/drawing/2014/main" id="{7B1A716C-984B-4C40-A4DB-13419CC9FAA5}"/>
              </a:ext>
            </a:extLst>
          </p:cNvPr>
          <p:cNvSpPr/>
          <p:nvPr/>
        </p:nvSpPr>
        <p:spPr>
          <a:xfrm>
            <a:off x="5186150" y="1808327"/>
            <a:ext cx="7005850" cy="3234520"/>
          </a:xfrm>
          <a:prstGeom prst="rect">
            <a:avLst/>
          </a:prstGeom>
          <a:solidFill>
            <a:srgbClr val="13BD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endParaRPr>
          </a:p>
        </p:txBody>
      </p:sp>
      <p:sp>
        <p:nvSpPr>
          <p:cNvPr id="4" name="Title 3">
            <a:extLst>
              <a:ext uri="{FF2B5EF4-FFF2-40B4-BE49-F238E27FC236}">
                <a16:creationId xmlns:a16="http://schemas.microsoft.com/office/drawing/2014/main" id="{41331522-C1EE-5044-ACB1-DA59C822AA44}"/>
              </a:ext>
            </a:extLst>
          </p:cNvPr>
          <p:cNvSpPr>
            <a:spLocks noGrp="1"/>
          </p:cNvSpPr>
          <p:nvPr>
            <p:ph type="title"/>
          </p:nvPr>
        </p:nvSpPr>
        <p:spPr>
          <a:xfrm>
            <a:off x="5456583" y="2266122"/>
            <a:ext cx="6639339" cy="2285999"/>
          </a:xfrm>
        </p:spPr>
        <p:txBody>
          <a:bodyPr>
            <a:noAutofit/>
          </a:bodyPr>
          <a:lstStyle/>
          <a:p>
            <a:r>
              <a:rPr lang="en-US" sz="3200" dirty="0"/>
              <a:t>2020-2022</a:t>
            </a:r>
            <a:br>
              <a:rPr lang="en-US" sz="3200" dirty="0"/>
            </a:br>
            <a:r>
              <a:rPr lang="en-US" sz="3200" dirty="0"/>
              <a:t>Strategic Plan Overview &amp; </a:t>
            </a:r>
            <a:br>
              <a:rPr lang="en-US" sz="3200" dirty="0"/>
            </a:br>
            <a:r>
              <a:rPr lang="en-US" sz="3200" dirty="0"/>
              <a:t>Task Group Review/Alignment</a:t>
            </a:r>
          </a:p>
        </p:txBody>
      </p:sp>
    </p:spTree>
    <p:extLst>
      <p:ext uri="{BB962C8B-B14F-4D97-AF65-F5344CB8AC3E}">
        <p14:creationId xmlns:p14="http://schemas.microsoft.com/office/powerpoint/2010/main" val="7862207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5640F-AE44-46A5-9D76-DBEE3560C159}"/>
              </a:ext>
            </a:extLst>
          </p:cNvPr>
          <p:cNvSpPr>
            <a:spLocks noGrp="1"/>
          </p:cNvSpPr>
          <p:nvPr>
            <p:ph type="title"/>
          </p:nvPr>
        </p:nvSpPr>
        <p:spPr/>
        <p:txBody>
          <a:bodyPr/>
          <a:lstStyle/>
          <a:p>
            <a:r>
              <a:rPr lang="en-US" dirty="0">
                <a:solidFill>
                  <a:srgbClr val="44B8C4"/>
                </a:solidFill>
              </a:rPr>
              <a:t>Who is the NNRT?</a:t>
            </a:r>
          </a:p>
        </p:txBody>
      </p:sp>
      <p:sp>
        <p:nvSpPr>
          <p:cNvPr id="3" name="Content Placeholder 2">
            <a:extLst>
              <a:ext uri="{FF2B5EF4-FFF2-40B4-BE49-F238E27FC236}">
                <a16:creationId xmlns:a16="http://schemas.microsoft.com/office/drawing/2014/main" id="{9BC2DBDB-6D82-4385-B584-0878D1A29C20}"/>
              </a:ext>
            </a:extLst>
          </p:cNvPr>
          <p:cNvSpPr>
            <a:spLocks noGrp="1"/>
          </p:cNvSpPr>
          <p:nvPr>
            <p:ph sz="quarter" idx="10"/>
          </p:nvPr>
        </p:nvSpPr>
        <p:spPr>
          <a:xfrm>
            <a:off x="571500" y="1766638"/>
            <a:ext cx="11049000" cy="4085521"/>
          </a:xfrm>
        </p:spPr>
        <p:txBody>
          <a:bodyPr/>
          <a:lstStyle/>
          <a:p>
            <a:r>
              <a:rPr lang="en-US" b="0" i="1" dirty="0">
                <a:solidFill>
                  <a:schemeClr val="tx1"/>
                </a:solidFill>
                <a:latin typeface="Dense" panose="02000000000000000000"/>
              </a:rPr>
              <a:t>The NNRT is made up of members from over 80 organizations (130 individual members) representing: </a:t>
            </a:r>
          </a:p>
          <a:p>
            <a:pPr lvl="1"/>
            <a:r>
              <a:rPr lang="en-US" b="0" i="1" dirty="0">
                <a:solidFill>
                  <a:schemeClr val="tx1"/>
                </a:solidFill>
                <a:latin typeface="Dense" panose="02000000000000000000"/>
              </a:rPr>
              <a:t>health systems</a:t>
            </a:r>
          </a:p>
          <a:p>
            <a:pPr lvl="1"/>
            <a:r>
              <a:rPr lang="en-US" b="0" i="1" dirty="0">
                <a:solidFill>
                  <a:schemeClr val="tx1"/>
                </a:solidFill>
                <a:latin typeface="Dense" panose="02000000000000000000"/>
              </a:rPr>
              <a:t>cancer centers</a:t>
            </a:r>
          </a:p>
          <a:p>
            <a:pPr lvl="1"/>
            <a:r>
              <a:rPr lang="en-US" b="0" i="1" dirty="0">
                <a:solidFill>
                  <a:schemeClr val="tx1"/>
                </a:solidFill>
                <a:latin typeface="Dense" panose="02000000000000000000"/>
              </a:rPr>
              <a:t>academic institutions</a:t>
            </a:r>
          </a:p>
          <a:p>
            <a:pPr lvl="1"/>
            <a:r>
              <a:rPr lang="en-US" i="1" dirty="0">
                <a:solidFill>
                  <a:schemeClr val="tx1"/>
                </a:solidFill>
                <a:latin typeface="Dense" panose="02000000000000000000"/>
              </a:rPr>
              <a:t>cancer and health related non-profits</a:t>
            </a:r>
          </a:p>
          <a:p>
            <a:pPr lvl="1"/>
            <a:r>
              <a:rPr lang="en-US" b="0" i="1" dirty="0">
                <a:solidFill>
                  <a:schemeClr val="tx1"/>
                </a:solidFill>
                <a:latin typeface="Dense" panose="02000000000000000000"/>
              </a:rPr>
              <a:t>state and federal government organizations</a:t>
            </a:r>
            <a:endParaRPr lang="en-US" i="1" dirty="0">
              <a:solidFill>
                <a:schemeClr val="tx1"/>
              </a:solidFill>
              <a:latin typeface="Dense" panose="02000000000000000000"/>
            </a:endParaRPr>
          </a:p>
          <a:p>
            <a:pPr lvl="1"/>
            <a:r>
              <a:rPr lang="en-US" b="0" i="1" dirty="0">
                <a:solidFill>
                  <a:schemeClr val="tx1"/>
                </a:solidFill>
                <a:latin typeface="Dense" panose="02000000000000000000"/>
              </a:rPr>
              <a:t>health plans</a:t>
            </a:r>
            <a:endParaRPr lang="en-US" i="1" dirty="0">
              <a:solidFill>
                <a:schemeClr val="tx1"/>
              </a:solidFill>
              <a:latin typeface="Dense" panose="02000000000000000000"/>
            </a:endParaRPr>
          </a:p>
          <a:p>
            <a:pPr lvl="1"/>
            <a:r>
              <a:rPr lang="en-US" b="0" i="1" dirty="0">
                <a:solidFill>
                  <a:schemeClr val="tx1"/>
                </a:solidFill>
                <a:latin typeface="Dense" panose="02000000000000000000"/>
              </a:rPr>
              <a:t>private industry</a:t>
            </a:r>
          </a:p>
          <a:p>
            <a:pPr marL="0" indent="0">
              <a:buNone/>
            </a:pPr>
            <a:endParaRPr lang="en-US" dirty="0"/>
          </a:p>
        </p:txBody>
      </p:sp>
      <p:pic>
        <p:nvPicPr>
          <p:cNvPr id="4" name="Picture 3">
            <a:extLst>
              <a:ext uri="{FF2B5EF4-FFF2-40B4-BE49-F238E27FC236}">
                <a16:creationId xmlns:a16="http://schemas.microsoft.com/office/drawing/2014/main" id="{01AF3EFD-02D2-45FE-BA98-702073E49187}"/>
              </a:ext>
            </a:extLst>
          </p:cNvPr>
          <p:cNvPicPr>
            <a:picLocks noChangeAspect="1"/>
          </p:cNvPicPr>
          <p:nvPr/>
        </p:nvPicPr>
        <p:blipFill>
          <a:blip r:embed="rId2"/>
          <a:stretch>
            <a:fillRect/>
          </a:stretch>
        </p:blipFill>
        <p:spPr>
          <a:xfrm>
            <a:off x="6339840" y="2861214"/>
            <a:ext cx="5139690" cy="2709006"/>
          </a:xfrm>
          <a:prstGeom prst="rect">
            <a:avLst/>
          </a:prstGeom>
        </p:spPr>
      </p:pic>
    </p:spTree>
    <p:extLst>
      <p:ext uri="{BB962C8B-B14F-4D97-AF65-F5344CB8AC3E}">
        <p14:creationId xmlns:p14="http://schemas.microsoft.com/office/powerpoint/2010/main" val="35937928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55016-AFE5-48E4-85C9-48AC8FF7389B}"/>
              </a:ext>
            </a:extLst>
          </p:cNvPr>
          <p:cNvSpPr>
            <a:spLocks noGrp="1"/>
          </p:cNvSpPr>
          <p:nvPr>
            <p:ph type="title"/>
          </p:nvPr>
        </p:nvSpPr>
        <p:spPr>
          <a:xfrm>
            <a:off x="464820" y="487112"/>
            <a:ext cx="11048999" cy="1325563"/>
          </a:xfrm>
        </p:spPr>
        <p:txBody>
          <a:bodyPr/>
          <a:lstStyle/>
          <a:p>
            <a:r>
              <a:rPr lang="en-US" dirty="0">
                <a:solidFill>
                  <a:srgbClr val="13BDC6"/>
                </a:solidFill>
              </a:rPr>
              <a:t>What we do…….</a:t>
            </a:r>
            <a:endParaRPr lang="en-US" dirty="0"/>
          </a:p>
        </p:txBody>
      </p:sp>
      <p:graphicFrame>
        <p:nvGraphicFramePr>
          <p:cNvPr id="8" name="Table 8">
            <a:extLst>
              <a:ext uri="{FF2B5EF4-FFF2-40B4-BE49-F238E27FC236}">
                <a16:creationId xmlns:a16="http://schemas.microsoft.com/office/drawing/2014/main" id="{E5889654-6195-4FDC-A868-646AC54AAD15}"/>
              </a:ext>
            </a:extLst>
          </p:cNvPr>
          <p:cNvGraphicFramePr>
            <a:graphicFrameLocks noGrp="1"/>
          </p:cNvGraphicFramePr>
          <p:nvPr>
            <p:ph sz="quarter" idx="10"/>
            <p:extLst>
              <p:ext uri="{D42A27DB-BD31-4B8C-83A1-F6EECF244321}">
                <p14:modId xmlns:p14="http://schemas.microsoft.com/office/powerpoint/2010/main" val="1220892645"/>
              </p:ext>
            </p:extLst>
          </p:nvPr>
        </p:nvGraphicFramePr>
        <p:xfrm>
          <a:off x="571500" y="1620402"/>
          <a:ext cx="11048999" cy="5008997"/>
        </p:xfrm>
        <a:graphic>
          <a:graphicData uri="http://schemas.openxmlformats.org/drawingml/2006/table">
            <a:tbl>
              <a:tblPr firstRow="1" bandRow="1">
                <a:tableStyleId>{5C22544A-7EE6-4342-B048-85BDC9FD1C3A}</a:tableStyleId>
              </a:tblPr>
              <a:tblGrid>
                <a:gridCol w="2462130">
                  <a:extLst>
                    <a:ext uri="{9D8B030D-6E8A-4147-A177-3AD203B41FA5}">
                      <a16:colId xmlns:a16="http://schemas.microsoft.com/office/drawing/2014/main" val="4277762506"/>
                    </a:ext>
                  </a:extLst>
                </a:gridCol>
                <a:gridCol w="8586869">
                  <a:extLst>
                    <a:ext uri="{9D8B030D-6E8A-4147-A177-3AD203B41FA5}">
                      <a16:colId xmlns:a16="http://schemas.microsoft.com/office/drawing/2014/main" val="2790167323"/>
                    </a:ext>
                  </a:extLst>
                </a:gridCol>
              </a:tblGrid>
              <a:tr h="1119984">
                <a:tc>
                  <a:txBody>
                    <a:bodyPr/>
                    <a:lstStyle/>
                    <a:p>
                      <a:pPr algn="ctr"/>
                      <a:r>
                        <a:rPr lang="en-US" sz="2800" b="1" dirty="0">
                          <a:solidFill>
                            <a:schemeClr val="tx1"/>
                          </a:solidFill>
                        </a:rPr>
                        <a:t>Vision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i="0" dirty="0">
                          <a:solidFill>
                            <a:schemeClr val="tx1"/>
                          </a:solidFill>
                          <a:latin typeface="Dense" panose="02000000000000000000"/>
                        </a:rPr>
                        <a:t>High quality cancer care for all through evidence-based navigation.</a:t>
                      </a:r>
                    </a:p>
                    <a:p>
                      <a:endParaRPr lang="en-US" sz="2000" b="1" i="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3902886"/>
                  </a:ext>
                </a:extLst>
              </a:tr>
              <a:tr h="1168415">
                <a:tc>
                  <a:txBody>
                    <a:bodyPr/>
                    <a:lstStyle/>
                    <a:p>
                      <a:pPr algn="ctr"/>
                      <a:r>
                        <a:rPr lang="en-US" sz="2800" b="1" dirty="0"/>
                        <a:t>Mission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i="0" dirty="0">
                          <a:solidFill>
                            <a:schemeClr val="tx1"/>
                          </a:solidFill>
                          <a:latin typeface="Dense" panose="02000000000000000000"/>
                        </a:rPr>
                        <a:t>A </a:t>
                      </a:r>
                      <a:r>
                        <a:rPr lang="en-US" sz="2000" b="1" i="0" u="none" dirty="0">
                          <a:solidFill>
                            <a:schemeClr val="tx1"/>
                          </a:solidFill>
                          <a:latin typeface="Dense" panose="02000000000000000000"/>
                        </a:rPr>
                        <a:t>collaborative advancing </a:t>
                      </a:r>
                      <a:r>
                        <a:rPr lang="en-US" sz="2000" b="1" i="0" u="sng" dirty="0">
                          <a:solidFill>
                            <a:schemeClr val="tx1"/>
                          </a:solidFill>
                          <a:latin typeface="Dense" panose="02000000000000000000"/>
                        </a:rPr>
                        <a:t>navigation</a:t>
                      </a:r>
                      <a:r>
                        <a:rPr lang="en-US" sz="2000" b="1" i="0" dirty="0">
                          <a:solidFill>
                            <a:schemeClr val="tx1"/>
                          </a:solidFill>
                          <a:latin typeface="Dense" panose="02000000000000000000"/>
                        </a:rPr>
                        <a:t> efforts that </a:t>
                      </a:r>
                      <a:r>
                        <a:rPr lang="en-US" sz="2000" b="1" i="0" u="sng" dirty="0">
                          <a:solidFill>
                            <a:schemeClr val="tx1"/>
                          </a:solidFill>
                          <a:latin typeface="Dense" panose="02000000000000000000"/>
                        </a:rPr>
                        <a:t>eliminate barriers</a:t>
                      </a:r>
                      <a:r>
                        <a:rPr lang="en-US" sz="2000" b="1" i="0" dirty="0">
                          <a:solidFill>
                            <a:schemeClr val="tx1"/>
                          </a:solidFill>
                          <a:latin typeface="Dense" panose="02000000000000000000"/>
                        </a:rPr>
                        <a:t> to </a:t>
                      </a:r>
                      <a:r>
                        <a:rPr lang="en-US" sz="2000" b="1" i="0" u="sng" dirty="0">
                          <a:solidFill>
                            <a:schemeClr val="tx1"/>
                          </a:solidFill>
                          <a:latin typeface="Dense" panose="02000000000000000000"/>
                        </a:rPr>
                        <a:t>quality care</a:t>
                      </a:r>
                      <a:r>
                        <a:rPr lang="en-US" sz="2000" b="1" i="0" dirty="0">
                          <a:solidFill>
                            <a:schemeClr val="tx1"/>
                          </a:solidFill>
                          <a:latin typeface="Dense" panose="02000000000000000000"/>
                        </a:rPr>
                        <a:t>, </a:t>
                      </a:r>
                      <a:r>
                        <a:rPr lang="en-US" sz="2000" b="1" i="0" u="sng" dirty="0">
                          <a:solidFill>
                            <a:schemeClr val="tx1"/>
                          </a:solidFill>
                          <a:latin typeface="Dense" panose="02000000000000000000"/>
                        </a:rPr>
                        <a:t>reduce disparities</a:t>
                      </a:r>
                      <a:r>
                        <a:rPr lang="en-US" sz="2000" b="1" i="0" dirty="0">
                          <a:solidFill>
                            <a:schemeClr val="tx1"/>
                          </a:solidFill>
                          <a:latin typeface="Dense" panose="02000000000000000000"/>
                        </a:rPr>
                        <a:t> in health </a:t>
                      </a:r>
                      <a:r>
                        <a:rPr lang="en-US" sz="2000" b="1" i="0" u="sng" dirty="0">
                          <a:solidFill>
                            <a:schemeClr val="tx1"/>
                          </a:solidFill>
                          <a:latin typeface="Dense" panose="02000000000000000000"/>
                        </a:rPr>
                        <a:t>outcomes</a:t>
                      </a:r>
                      <a:r>
                        <a:rPr lang="en-US" sz="2000" b="1" i="0" dirty="0">
                          <a:solidFill>
                            <a:schemeClr val="tx1"/>
                          </a:solidFill>
                          <a:latin typeface="Dense" panose="02000000000000000000"/>
                        </a:rPr>
                        <a:t>, and </a:t>
                      </a:r>
                      <a:r>
                        <a:rPr lang="en-US" sz="2000" b="1" i="0" u="sng" dirty="0">
                          <a:solidFill>
                            <a:schemeClr val="tx1"/>
                          </a:solidFill>
                          <a:latin typeface="Dense" panose="02000000000000000000"/>
                        </a:rPr>
                        <a:t>foster ongoing health equity</a:t>
                      </a:r>
                      <a:r>
                        <a:rPr lang="en-US" sz="2000" b="1" i="0" dirty="0">
                          <a:solidFill>
                            <a:schemeClr val="tx1"/>
                          </a:solidFill>
                          <a:latin typeface="Dense" panose="02000000000000000000"/>
                        </a:rPr>
                        <a:t> across the </a:t>
                      </a:r>
                      <a:r>
                        <a:rPr lang="en-US" sz="2000" b="1" i="0" u="sng" dirty="0">
                          <a:solidFill>
                            <a:schemeClr val="tx1"/>
                          </a:solidFill>
                          <a:latin typeface="Dense" panose="02000000000000000000"/>
                        </a:rPr>
                        <a:t>cancer continuum.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688462167"/>
                  </a:ext>
                </a:extLst>
              </a:tr>
              <a:tr h="2720598">
                <a:tc gridSpan="2">
                  <a:txBody>
                    <a:bodyPr/>
                    <a:lstStyle/>
                    <a:p>
                      <a:endParaRPr lang="en-US" sz="2000" dirty="0"/>
                    </a:p>
                    <a:p>
                      <a:pPr marL="0" indent="0" algn="ctr">
                        <a:buNone/>
                      </a:pPr>
                      <a:r>
                        <a:rPr lang="en-US" sz="2000" b="0" i="1" dirty="0">
                          <a:solidFill>
                            <a:schemeClr val="tx1"/>
                          </a:solidFill>
                          <a:latin typeface="Dense" panose="02000000000000000000"/>
                        </a:rPr>
                        <a:t>People desperately need help to get quality, timely cancer services.  Patient navigation can provide such help. Unfortunately, there are barriers to moving patient navigation forward to all populations.                       </a:t>
                      </a:r>
                      <a:r>
                        <a:rPr lang="en-US" sz="2000" b="1" i="1" dirty="0">
                          <a:solidFill>
                            <a:schemeClr val="tx1"/>
                          </a:solidFill>
                          <a:latin typeface="Dense" panose="02000000000000000000"/>
                        </a:rPr>
                        <a:t>Action MUST be taken. </a:t>
                      </a:r>
                    </a:p>
                    <a:p>
                      <a:pPr marL="0" indent="0" algn="ctr">
                        <a:buNone/>
                      </a:pPr>
                      <a:r>
                        <a:rPr lang="en-US" sz="2000" b="0" i="1" dirty="0">
                          <a:solidFill>
                            <a:schemeClr val="tx1"/>
                          </a:solidFill>
                          <a:latin typeface="Dense" panose="02000000000000000000"/>
                        </a:rPr>
                        <a:t>This is the role of the NNRT – leveraging the voices of many organizations in the patient navigation field to take collective action to expand and sustain navigation programs and their highly skilled navigators.”</a:t>
                      </a:r>
                    </a:p>
                    <a:p>
                      <a:endParaRPr lang="en-US" dirty="0"/>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FDFE"/>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63493039"/>
                  </a:ext>
                </a:extLst>
              </a:tr>
            </a:tbl>
          </a:graphicData>
        </a:graphic>
      </p:graphicFrame>
      <p:pic>
        <p:nvPicPr>
          <p:cNvPr id="31" name="Picture 30" descr="Logo&#10;&#10;Description automatically generated">
            <a:extLst>
              <a:ext uri="{FF2B5EF4-FFF2-40B4-BE49-F238E27FC236}">
                <a16:creationId xmlns:a16="http://schemas.microsoft.com/office/drawing/2014/main" id="{3CE48F22-049B-451F-945F-4CC28384EB03}"/>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1078975" y="1797948"/>
            <a:ext cx="1315556" cy="982687"/>
          </a:xfrm>
          <a:prstGeom prst="rect">
            <a:avLst/>
          </a:prstGeom>
        </p:spPr>
      </p:pic>
      <p:pic>
        <p:nvPicPr>
          <p:cNvPr id="35" name="Picture 34">
            <a:extLst>
              <a:ext uri="{FF2B5EF4-FFF2-40B4-BE49-F238E27FC236}">
                <a16:creationId xmlns:a16="http://schemas.microsoft.com/office/drawing/2014/main" id="{D95A348D-80D7-4D0B-992A-A27ABA05DF19}"/>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1420544" y="3171192"/>
            <a:ext cx="973987" cy="742733"/>
          </a:xfrm>
          <a:prstGeom prst="rect">
            <a:avLst/>
          </a:prstGeom>
        </p:spPr>
      </p:pic>
    </p:spTree>
    <p:extLst>
      <p:ext uri="{BB962C8B-B14F-4D97-AF65-F5344CB8AC3E}">
        <p14:creationId xmlns:p14="http://schemas.microsoft.com/office/powerpoint/2010/main" val="6140633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E40CA-C9CA-4B1D-A15F-59BC09A94844}"/>
              </a:ext>
            </a:extLst>
          </p:cNvPr>
          <p:cNvSpPr>
            <a:spLocks noGrp="1"/>
          </p:cNvSpPr>
          <p:nvPr>
            <p:ph type="title"/>
          </p:nvPr>
        </p:nvSpPr>
        <p:spPr>
          <a:xfrm>
            <a:off x="464820" y="483735"/>
            <a:ext cx="11048999" cy="1325563"/>
          </a:xfrm>
        </p:spPr>
        <p:txBody>
          <a:bodyPr/>
          <a:lstStyle/>
          <a:p>
            <a:r>
              <a:rPr lang="en-US" dirty="0">
                <a:solidFill>
                  <a:srgbClr val="13BDC6"/>
                </a:solidFill>
              </a:rPr>
              <a:t>How do we do our work?</a:t>
            </a:r>
            <a:endParaRPr lang="en-US" dirty="0"/>
          </a:p>
        </p:txBody>
      </p:sp>
      <p:sp>
        <p:nvSpPr>
          <p:cNvPr id="3" name="Content Placeholder 2">
            <a:extLst>
              <a:ext uri="{FF2B5EF4-FFF2-40B4-BE49-F238E27FC236}">
                <a16:creationId xmlns:a16="http://schemas.microsoft.com/office/drawing/2014/main" id="{3CFD2D11-027A-435F-BC3D-6E49121D88DA}"/>
              </a:ext>
            </a:extLst>
          </p:cNvPr>
          <p:cNvSpPr>
            <a:spLocks noGrp="1"/>
          </p:cNvSpPr>
          <p:nvPr>
            <p:ph sz="quarter" idx="10"/>
          </p:nvPr>
        </p:nvSpPr>
        <p:spPr>
          <a:xfrm>
            <a:off x="571500" y="1600200"/>
            <a:ext cx="11049000" cy="4111283"/>
          </a:xfrm>
        </p:spPr>
        <p:txBody>
          <a:bodyPr/>
          <a:lstStyle/>
          <a:p>
            <a:pPr marL="0" indent="0">
              <a:buNone/>
            </a:pPr>
            <a:r>
              <a:rPr lang="en-US" dirty="0">
                <a:solidFill>
                  <a:schemeClr val="tx1"/>
                </a:solidFill>
              </a:rPr>
              <a:t>4 Primary Task Groups </a:t>
            </a:r>
          </a:p>
          <a:p>
            <a:pPr lvl="1"/>
            <a:r>
              <a:rPr lang="en-US" sz="2400" dirty="0">
                <a:solidFill>
                  <a:schemeClr val="tx1"/>
                </a:solidFill>
              </a:rPr>
              <a:t>Evidence Based Best Practices Task Group</a:t>
            </a:r>
          </a:p>
          <a:p>
            <a:pPr lvl="1"/>
            <a:r>
              <a:rPr lang="en-US" sz="2400" dirty="0">
                <a:solidFill>
                  <a:schemeClr val="tx1"/>
                </a:solidFill>
              </a:rPr>
              <a:t>Policy Task Group</a:t>
            </a:r>
          </a:p>
          <a:p>
            <a:pPr lvl="1"/>
            <a:r>
              <a:rPr lang="en-US" sz="2400" dirty="0">
                <a:solidFill>
                  <a:schemeClr val="tx1"/>
                </a:solidFill>
              </a:rPr>
              <a:t>Workforce Development Task Group</a:t>
            </a:r>
          </a:p>
          <a:p>
            <a:pPr lvl="1"/>
            <a:r>
              <a:rPr lang="en-US" sz="2400" dirty="0">
                <a:solidFill>
                  <a:schemeClr val="tx1"/>
                </a:solidFill>
              </a:rPr>
              <a:t>Public Awareness &amp; Communications Groups</a:t>
            </a:r>
          </a:p>
          <a:p>
            <a:pPr marL="0" indent="0">
              <a:buNone/>
            </a:pPr>
            <a:endParaRPr lang="en-US" dirty="0">
              <a:solidFill>
                <a:schemeClr val="tx1"/>
              </a:solidFill>
            </a:endParaRPr>
          </a:p>
          <a:p>
            <a:pPr marL="0" indent="0">
              <a:buNone/>
            </a:pPr>
            <a:r>
              <a:rPr lang="en-US" dirty="0">
                <a:solidFill>
                  <a:schemeClr val="tx1"/>
                </a:solidFill>
              </a:rPr>
              <a:t>Task Groups  are where “collective action” begins, by bringing members together to work toward common goals:</a:t>
            </a:r>
          </a:p>
          <a:p>
            <a:pPr lvl="1"/>
            <a:r>
              <a:rPr lang="en-US" sz="2400" dirty="0">
                <a:solidFill>
                  <a:schemeClr val="tx1"/>
                </a:solidFill>
              </a:rPr>
              <a:t>Navigators, Physicians, Nurses, Social Workers, Community Health Workers, Researchers, Health System Leadership/Administration, Program Directors, …………..Just to name a few</a:t>
            </a:r>
          </a:p>
          <a:p>
            <a:endParaRPr lang="en-US" dirty="0">
              <a:solidFill>
                <a:schemeClr val="tx1"/>
              </a:solidFill>
            </a:endParaRPr>
          </a:p>
        </p:txBody>
      </p:sp>
      <p:pic>
        <p:nvPicPr>
          <p:cNvPr id="5" name="Picture 4" descr="A picture containing text, newspaper&#10;&#10;Description automatically generated">
            <a:extLst>
              <a:ext uri="{FF2B5EF4-FFF2-40B4-BE49-F238E27FC236}">
                <a16:creationId xmlns:a16="http://schemas.microsoft.com/office/drawing/2014/main" id="{3EAC9CDC-8FB2-48CC-8392-E93ADF98921B}"/>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b="21418"/>
          <a:stretch/>
        </p:blipFill>
        <p:spPr>
          <a:xfrm>
            <a:off x="7018020" y="1882677"/>
            <a:ext cx="4709160" cy="1773164"/>
          </a:xfrm>
          <a:prstGeom prst="rect">
            <a:avLst/>
          </a:prstGeom>
        </p:spPr>
      </p:pic>
    </p:spTree>
    <p:extLst>
      <p:ext uri="{BB962C8B-B14F-4D97-AF65-F5344CB8AC3E}">
        <p14:creationId xmlns:p14="http://schemas.microsoft.com/office/powerpoint/2010/main" val="25490123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EC5B2-D311-4F34-A02D-F5B9468842D5}"/>
              </a:ext>
            </a:extLst>
          </p:cNvPr>
          <p:cNvSpPr>
            <a:spLocks noGrp="1"/>
          </p:cNvSpPr>
          <p:nvPr>
            <p:ph type="title"/>
          </p:nvPr>
        </p:nvSpPr>
        <p:spPr>
          <a:xfrm>
            <a:off x="571500" y="536510"/>
            <a:ext cx="11032812" cy="1146260"/>
          </a:xfrm>
          <a:prstGeom prst="rect">
            <a:avLst/>
          </a:prstGeom>
        </p:spPr>
        <p:txBody>
          <a:bodyPr>
            <a:normAutofit/>
          </a:bodyPr>
          <a:lstStyle/>
          <a:p>
            <a:r>
              <a:rPr lang="en-US" sz="5400" dirty="0">
                <a:solidFill>
                  <a:srgbClr val="13BDC6"/>
                </a:solidFill>
              </a:rPr>
              <a:t>Zoom Best Practices</a:t>
            </a:r>
          </a:p>
        </p:txBody>
      </p:sp>
      <p:sp>
        <p:nvSpPr>
          <p:cNvPr id="3" name="Text Placeholder 2">
            <a:extLst>
              <a:ext uri="{FF2B5EF4-FFF2-40B4-BE49-F238E27FC236}">
                <a16:creationId xmlns:a16="http://schemas.microsoft.com/office/drawing/2014/main" id="{BA3B037C-D0AF-45C3-9987-4440E52B81FB}"/>
              </a:ext>
            </a:extLst>
          </p:cNvPr>
          <p:cNvSpPr>
            <a:spLocks noGrp="1"/>
          </p:cNvSpPr>
          <p:nvPr>
            <p:ph sz="quarter" idx="10"/>
          </p:nvPr>
        </p:nvSpPr>
        <p:spPr>
          <a:xfrm>
            <a:off x="1603613" y="1792828"/>
            <a:ext cx="6608233" cy="3716244"/>
          </a:xfrm>
          <a:prstGeom prst="rect">
            <a:avLst/>
          </a:prstGeom>
        </p:spPr>
        <p:txBody>
          <a:bodyPr>
            <a:noAutofit/>
          </a:bodyPr>
          <a:lstStyle/>
          <a:p>
            <a:pPr marL="0" lvl="1" indent="0">
              <a:lnSpc>
                <a:spcPct val="100000"/>
              </a:lnSpc>
              <a:spcBef>
                <a:spcPts val="600"/>
              </a:spcBef>
              <a:buNone/>
            </a:pPr>
            <a:r>
              <a:rPr lang="en-US" sz="1600" b="1" dirty="0">
                <a:latin typeface="Source Sans Pro SemiBold" panose="020B0503030403020204" pitchFamily="34" charset="0"/>
                <a:ea typeface="Source Sans Pro SemiBold" panose="020B0503030403020204" pitchFamily="34" charset="0"/>
              </a:rPr>
              <a:t>This meeting will be recorded.</a:t>
            </a:r>
          </a:p>
          <a:p>
            <a:pPr marL="0" lvl="1" indent="0">
              <a:lnSpc>
                <a:spcPct val="100000"/>
              </a:lnSpc>
              <a:spcBef>
                <a:spcPts val="600"/>
              </a:spcBef>
              <a:buNone/>
            </a:pPr>
            <a:endParaRPr lang="en-US" sz="800" b="1" dirty="0">
              <a:latin typeface="Source Sans Pro SemiBold" panose="020B0503030403020204" pitchFamily="34" charset="0"/>
              <a:ea typeface="Source Sans Pro SemiBold" panose="020B0503030403020204" pitchFamily="34" charset="0"/>
            </a:endParaRPr>
          </a:p>
          <a:p>
            <a:pPr marL="0" lvl="1" indent="0">
              <a:lnSpc>
                <a:spcPct val="100000"/>
              </a:lnSpc>
              <a:spcBef>
                <a:spcPts val="600"/>
              </a:spcBef>
              <a:buNone/>
            </a:pPr>
            <a:r>
              <a:rPr lang="en-US" sz="1600" b="1" dirty="0">
                <a:latin typeface="Source Sans Pro SemiBold" panose="020B0503030403020204" pitchFamily="34" charset="0"/>
                <a:ea typeface="Source Sans Pro SemiBold" panose="020B0503030403020204" pitchFamily="34" charset="0"/>
              </a:rPr>
              <a:t>You will be muted with your video turned off when you join the call. Use the buttons in the black menu bar to unmute your line and to turn on your video. *6 to unmute if joining by phone.</a:t>
            </a:r>
          </a:p>
          <a:p>
            <a:pPr marL="0" lvl="1" indent="0">
              <a:lnSpc>
                <a:spcPct val="100000"/>
              </a:lnSpc>
              <a:spcBef>
                <a:spcPts val="600"/>
              </a:spcBef>
              <a:buNone/>
            </a:pPr>
            <a:endParaRPr lang="en-US" sz="800" b="1" dirty="0">
              <a:latin typeface="Source Sans Pro SemiBold" panose="020B0503030403020204" pitchFamily="34" charset="0"/>
              <a:ea typeface="Source Sans Pro SemiBold" panose="020B0503030403020204" pitchFamily="34" charset="0"/>
            </a:endParaRPr>
          </a:p>
          <a:p>
            <a:pPr marL="0" lvl="1" indent="0">
              <a:lnSpc>
                <a:spcPct val="100000"/>
              </a:lnSpc>
              <a:spcBef>
                <a:spcPts val="600"/>
              </a:spcBef>
              <a:buNone/>
            </a:pPr>
            <a:r>
              <a:rPr lang="en-US" sz="1600" b="1" dirty="0">
                <a:latin typeface="Source Sans Pro SemiBold" panose="020B0503030403020204" pitchFamily="34" charset="0"/>
                <a:ea typeface="Source Sans Pro SemiBold" panose="020B0503030403020204" pitchFamily="34" charset="0"/>
              </a:rPr>
              <a:t>Please make sure your video is turned ON in breakouts.</a:t>
            </a:r>
          </a:p>
          <a:p>
            <a:pPr marL="0" lvl="1" indent="0">
              <a:lnSpc>
                <a:spcPct val="100000"/>
              </a:lnSpc>
              <a:spcBef>
                <a:spcPts val="600"/>
              </a:spcBef>
              <a:buNone/>
            </a:pPr>
            <a:endParaRPr lang="en-US" sz="900" b="1" dirty="0">
              <a:latin typeface="Source Sans Pro SemiBold" panose="020B0503030403020204" pitchFamily="34" charset="0"/>
              <a:ea typeface="Source Sans Pro SemiBold" panose="020B0503030403020204" pitchFamily="34" charset="0"/>
            </a:endParaRPr>
          </a:p>
          <a:p>
            <a:pPr marL="0" lvl="1" indent="0">
              <a:lnSpc>
                <a:spcPct val="100000"/>
              </a:lnSpc>
              <a:spcBef>
                <a:spcPts val="600"/>
              </a:spcBef>
              <a:buNone/>
            </a:pPr>
            <a:r>
              <a:rPr lang="en-US" sz="1600" b="1" dirty="0">
                <a:latin typeface="Source Sans Pro SemiBold" panose="020B0503030403020204" pitchFamily="34" charset="0"/>
                <a:ea typeface="Source Sans Pro SemiBold" panose="020B0503030403020204" pitchFamily="34" charset="0"/>
              </a:rPr>
              <a:t>Toggle between Gallery view and Speaker view at top-right of your Zoom window to view select participants or a single speaker.</a:t>
            </a:r>
          </a:p>
          <a:p>
            <a:pPr marL="0" lvl="1" indent="0">
              <a:lnSpc>
                <a:spcPct val="100000"/>
              </a:lnSpc>
              <a:spcBef>
                <a:spcPts val="600"/>
              </a:spcBef>
              <a:buNone/>
            </a:pPr>
            <a:endParaRPr lang="en-US" sz="800" b="1" dirty="0">
              <a:latin typeface="Source Sans Pro SemiBold" panose="020B0503030403020204" pitchFamily="34" charset="0"/>
              <a:ea typeface="Source Sans Pro SemiBold" panose="020B0503030403020204" pitchFamily="34" charset="0"/>
            </a:endParaRPr>
          </a:p>
          <a:p>
            <a:pPr marL="0" lvl="1" indent="0">
              <a:lnSpc>
                <a:spcPct val="100000"/>
              </a:lnSpc>
              <a:spcBef>
                <a:spcPts val="600"/>
              </a:spcBef>
              <a:buNone/>
            </a:pPr>
            <a:r>
              <a:rPr lang="en-US" sz="1600" b="1" dirty="0">
                <a:latin typeface="Source Sans Pro SemiBold" panose="020B0503030403020204" pitchFamily="34" charset="0"/>
                <a:ea typeface="Source Sans Pro SemiBold" panose="020B0503030403020204" pitchFamily="34" charset="0"/>
              </a:rPr>
              <a:t>This call takes place on the Zoom platform. To review Zoom’s privacy policy, please visit zoom.us/privacy</a:t>
            </a:r>
          </a:p>
          <a:p>
            <a:pPr marL="0" lvl="1" indent="0">
              <a:lnSpc>
                <a:spcPct val="100000"/>
              </a:lnSpc>
              <a:spcBef>
                <a:spcPts val="600"/>
              </a:spcBef>
              <a:buNone/>
            </a:pPr>
            <a:endParaRPr lang="en-US" sz="800" b="1" dirty="0">
              <a:latin typeface="Source Sans Pro SemiBold" panose="020B0503030403020204" pitchFamily="34" charset="0"/>
              <a:ea typeface="Source Sans Pro SemiBold" panose="020B0503030403020204" pitchFamily="34" charset="0"/>
            </a:endParaRPr>
          </a:p>
          <a:p>
            <a:pPr marL="0" lvl="1" indent="0">
              <a:lnSpc>
                <a:spcPct val="100000"/>
              </a:lnSpc>
              <a:spcBef>
                <a:spcPts val="600"/>
              </a:spcBef>
              <a:buNone/>
            </a:pPr>
            <a:r>
              <a:rPr lang="en-US" sz="1600" b="1" dirty="0">
                <a:latin typeface="Source Sans Pro SemiBold" panose="020B0503030403020204" pitchFamily="34" charset="0"/>
                <a:ea typeface="Source Sans Pro SemiBold" panose="020B0503030403020204" pitchFamily="34" charset="0"/>
              </a:rPr>
              <a:t>Questions? Type them in the chat box.</a:t>
            </a:r>
          </a:p>
          <a:p>
            <a:pPr marL="0" lvl="0" indent="0">
              <a:buNone/>
            </a:pPr>
            <a:endParaRPr lang="en-US" sz="1600" dirty="0">
              <a:solidFill>
                <a:prstClr val="black"/>
              </a:solidFill>
              <a:cs typeface="+mn-cs"/>
            </a:endParaRPr>
          </a:p>
        </p:txBody>
      </p:sp>
      <p:grpSp>
        <p:nvGrpSpPr>
          <p:cNvPr id="6" name="Group 5">
            <a:extLst>
              <a:ext uri="{FF2B5EF4-FFF2-40B4-BE49-F238E27FC236}">
                <a16:creationId xmlns:a16="http://schemas.microsoft.com/office/drawing/2014/main" id="{1030AF75-D465-4611-A56C-3C25674FC8F6}"/>
              </a:ext>
            </a:extLst>
          </p:cNvPr>
          <p:cNvGrpSpPr/>
          <p:nvPr/>
        </p:nvGrpSpPr>
        <p:grpSpPr>
          <a:xfrm>
            <a:off x="752273" y="2513655"/>
            <a:ext cx="464190" cy="338242"/>
            <a:chOff x="1786525" y="2238136"/>
            <a:chExt cx="578329" cy="482846"/>
          </a:xfrm>
          <a:solidFill>
            <a:srgbClr val="13BDC6"/>
          </a:solidFill>
        </p:grpSpPr>
        <p:sp>
          <p:nvSpPr>
            <p:cNvPr id="7" name="Freeform: Shape 6">
              <a:extLst>
                <a:ext uri="{FF2B5EF4-FFF2-40B4-BE49-F238E27FC236}">
                  <a16:creationId xmlns:a16="http://schemas.microsoft.com/office/drawing/2014/main" id="{26BD892B-B85C-425D-A135-97208E664163}"/>
                </a:ext>
              </a:extLst>
            </p:cNvPr>
            <p:cNvSpPr/>
            <p:nvPr/>
          </p:nvSpPr>
          <p:spPr>
            <a:xfrm>
              <a:off x="2293416" y="2327076"/>
              <a:ext cx="71438" cy="264319"/>
            </a:xfrm>
            <a:custGeom>
              <a:avLst/>
              <a:gdLst>
                <a:gd name="connsiteX0" fmla="*/ 42077 w 71437"/>
                <a:gd name="connsiteY0" fmla="*/ 143589 h 264318"/>
                <a:gd name="connsiteX1" fmla="*/ 0 w 71437"/>
                <a:gd name="connsiteY1" fmla="*/ 244316 h 264318"/>
                <a:gd name="connsiteX2" fmla="*/ 18717 w 71437"/>
                <a:gd name="connsiteY2" fmla="*/ 265748 h 264318"/>
                <a:gd name="connsiteX3" fmla="*/ 23146 w 71437"/>
                <a:gd name="connsiteY3" fmla="*/ 0 h 264318"/>
                <a:gd name="connsiteX4" fmla="*/ 1714 w 71437"/>
                <a:gd name="connsiteY4" fmla="*/ 18431 h 264318"/>
                <a:gd name="connsiteX5" fmla="*/ 42077 w 71437"/>
                <a:gd name="connsiteY5" fmla="*/ 143589 h 264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437" h="264318">
                  <a:moveTo>
                    <a:pt x="42077" y="143589"/>
                  </a:moveTo>
                  <a:cubicBezTo>
                    <a:pt x="39436" y="180861"/>
                    <a:pt x="24657" y="216241"/>
                    <a:pt x="0" y="244316"/>
                  </a:cubicBezTo>
                  <a:lnTo>
                    <a:pt x="18717" y="265748"/>
                  </a:lnTo>
                  <a:cubicBezTo>
                    <a:pt x="87339" y="191093"/>
                    <a:pt x="89243" y="76900"/>
                    <a:pt x="23146" y="0"/>
                  </a:cubicBezTo>
                  <a:lnTo>
                    <a:pt x="1714" y="18431"/>
                  </a:lnTo>
                  <a:cubicBezTo>
                    <a:pt x="31270" y="53127"/>
                    <a:pt x="45794" y="98164"/>
                    <a:pt x="42077" y="143589"/>
                  </a:cubicBezTo>
                  <a:close/>
                </a:path>
              </a:pathLst>
            </a:custGeom>
            <a:grpFill/>
            <a:ln w="7144" cap="flat">
              <a:noFill/>
              <a:prstDash val="solid"/>
              <a:miter/>
            </a:ln>
          </p:spPr>
          <p:txBody>
            <a:bodyPr rtlCol="0" anchor="ctr"/>
            <a:lstStyle/>
            <a:p>
              <a:endParaRPr lang="en-US" dirty="0"/>
            </a:p>
          </p:txBody>
        </p:sp>
        <p:sp>
          <p:nvSpPr>
            <p:cNvPr id="8" name="Freeform: Shape 7">
              <a:extLst>
                <a:ext uri="{FF2B5EF4-FFF2-40B4-BE49-F238E27FC236}">
                  <a16:creationId xmlns:a16="http://schemas.microsoft.com/office/drawing/2014/main" id="{DCCC92F0-7948-404D-AD20-32BCC91081FC}"/>
                </a:ext>
              </a:extLst>
            </p:cNvPr>
            <p:cNvSpPr/>
            <p:nvPr/>
          </p:nvSpPr>
          <p:spPr>
            <a:xfrm>
              <a:off x="2251125" y="2364938"/>
              <a:ext cx="50006" cy="178594"/>
            </a:xfrm>
            <a:custGeom>
              <a:avLst/>
              <a:gdLst>
                <a:gd name="connsiteX0" fmla="*/ 27361 w 50006"/>
                <a:gd name="connsiteY0" fmla="*/ 101441 h 178593"/>
                <a:gd name="connsiteX1" fmla="*/ 4000 w 50006"/>
                <a:gd name="connsiteY1" fmla="*/ 162306 h 178593"/>
                <a:gd name="connsiteX2" fmla="*/ 22860 w 50006"/>
                <a:gd name="connsiteY2" fmla="*/ 184237 h 178593"/>
                <a:gd name="connsiteX3" fmla="*/ 21431 w 50006"/>
                <a:gd name="connsiteY3" fmla="*/ 0 h 178593"/>
                <a:gd name="connsiteX4" fmla="*/ 0 w 50006"/>
                <a:gd name="connsiteY4" fmla="*/ 18431 h 178593"/>
                <a:gd name="connsiteX5" fmla="*/ 27361 w 50006"/>
                <a:gd name="connsiteY5" fmla="*/ 101441 h 17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006" h="178593">
                  <a:moveTo>
                    <a:pt x="27361" y="101441"/>
                  </a:moveTo>
                  <a:cubicBezTo>
                    <a:pt x="25705" y="123580"/>
                    <a:pt x="17582" y="144745"/>
                    <a:pt x="4000" y="162306"/>
                  </a:cubicBezTo>
                  <a:lnTo>
                    <a:pt x="22860" y="184237"/>
                  </a:lnTo>
                  <a:cubicBezTo>
                    <a:pt x="67930" y="130893"/>
                    <a:pt x="67323" y="52639"/>
                    <a:pt x="21431" y="0"/>
                  </a:cubicBezTo>
                  <a:lnTo>
                    <a:pt x="0" y="18431"/>
                  </a:lnTo>
                  <a:cubicBezTo>
                    <a:pt x="19813" y="41352"/>
                    <a:pt x="29662" y="71231"/>
                    <a:pt x="27361" y="101441"/>
                  </a:cubicBezTo>
                  <a:close/>
                </a:path>
              </a:pathLst>
            </a:custGeom>
            <a:grpFill/>
            <a:ln w="7144" cap="flat">
              <a:noFill/>
              <a:prstDash val="solid"/>
              <a:miter/>
            </a:ln>
          </p:spPr>
          <p:txBody>
            <a:bodyPr rtlCol="0" anchor="ctr"/>
            <a:lstStyle/>
            <a:p>
              <a:endParaRPr lang="en-US" dirty="0"/>
            </a:p>
          </p:txBody>
        </p:sp>
        <p:sp>
          <p:nvSpPr>
            <p:cNvPr id="9" name="Freeform: Shape 8">
              <a:extLst>
                <a:ext uri="{FF2B5EF4-FFF2-40B4-BE49-F238E27FC236}">
                  <a16:creationId xmlns:a16="http://schemas.microsoft.com/office/drawing/2014/main" id="{12A5C33E-886E-4102-9C5B-40B092498040}"/>
                </a:ext>
              </a:extLst>
            </p:cNvPr>
            <p:cNvSpPr/>
            <p:nvPr/>
          </p:nvSpPr>
          <p:spPr>
            <a:xfrm>
              <a:off x="1786525" y="2327647"/>
              <a:ext cx="71438" cy="264319"/>
            </a:xfrm>
            <a:custGeom>
              <a:avLst/>
              <a:gdLst>
                <a:gd name="connsiteX0" fmla="*/ 52762 w 71437"/>
                <a:gd name="connsiteY0" fmla="*/ 265462 h 264318"/>
                <a:gd name="connsiteX1" fmla="*/ 71479 w 71437"/>
                <a:gd name="connsiteY1" fmla="*/ 244031 h 264318"/>
                <a:gd name="connsiteX2" fmla="*/ 69765 w 71437"/>
                <a:gd name="connsiteY2" fmla="*/ 18431 h 264318"/>
                <a:gd name="connsiteX3" fmla="*/ 48333 w 71437"/>
                <a:gd name="connsiteY3" fmla="*/ 0 h 264318"/>
                <a:gd name="connsiteX4" fmla="*/ 52762 w 71437"/>
                <a:gd name="connsiteY4" fmla="*/ 265748 h 264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437" h="264318">
                  <a:moveTo>
                    <a:pt x="52762" y="265462"/>
                  </a:moveTo>
                  <a:lnTo>
                    <a:pt x="71479" y="244031"/>
                  </a:lnTo>
                  <a:cubicBezTo>
                    <a:pt x="14883" y="179722"/>
                    <a:pt x="14152" y="83593"/>
                    <a:pt x="69765" y="18431"/>
                  </a:cubicBezTo>
                  <a:lnTo>
                    <a:pt x="48333" y="0"/>
                  </a:lnTo>
                  <a:cubicBezTo>
                    <a:pt x="-17764" y="76900"/>
                    <a:pt x="-15860" y="191093"/>
                    <a:pt x="52762" y="265748"/>
                  </a:cubicBezTo>
                  <a:close/>
                </a:path>
              </a:pathLst>
            </a:custGeom>
            <a:grpFill/>
            <a:ln w="7144" cap="flat">
              <a:noFill/>
              <a:prstDash val="solid"/>
              <a:miter/>
            </a:ln>
          </p:spPr>
          <p:txBody>
            <a:bodyPr rtlCol="0" anchor="ctr"/>
            <a:lstStyle/>
            <a:p>
              <a:endParaRPr lang="en-US" dirty="0"/>
            </a:p>
          </p:txBody>
        </p:sp>
        <p:sp>
          <p:nvSpPr>
            <p:cNvPr id="10" name="Freeform: Shape 9">
              <a:extLst>
                <a:ext uri="{FF2B5EF4-FFF2-40B4-BE49-F238E27FC236}">
                  <a16:creationId xmlns:a16="http://schemas.microsoft.com/office/drawing/2014/main" id="{A2151409-790F-4F47-A058-E7790C761820}"/>
                </a:ext>
              </a:extLst>
            </p:cNvPr>
            <p:cNvSpPr/>
            <p:nvPr/>
          </p:nvSpPr>
          <p:spPr>
            <a:xfrm>
              <a:off x="1843613" y="2364938"/>
              <a:ext cx="50006" cy="178594"/>
            </a:xfrm>
            <a:custGeom>
              <a:avLst/>
              <a:gdLst>
                <a:gd name="connsiteX0" fmla="*/ 461 w 50006"/>
                <a:gd name="connsiteY0" fmla="*/ 103584 h 178593"/>
                <a:gd name="connsiteX1" fmla="*/ 33465 w 50006"/>
                <a:gd name="connsiteY1" fmla="*/ 184237 h 178593"/>
                <a:gd name="connsiteX2" fmla="*/ 52324 w 50006"/>
                <a:gd name="connsiteY2" fmla="*/ 162306 h 178593"/>
                <a:gd name="connsiteX3" fmla="*/ 56396 w 50006"/>
                <a:gd name="connsiteY3" fmla="*/ 18431 h 178593"/>
                <a:gd name="connsiteX4" fmla="*/ 34965 w 50006"/>
                <a:gd name="connsiteY4" fmla="*/ 0 h 178593"/>
                <a:gd name="connsiteX5" fmla="*/ 461 w 50006"/>
                <a:gd name="connsiteY5" fmla="*/ 103584 h 17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006" h="178593">
                  <a:moveTo>
                    <a:pt x="461" y="103584"/>
                  </a:moveTo>
                  <a:cubicBezTo>
                    <a:pt x="2588" y="133298"/>
                    <a:pt x="14152" y="161556"/>
                    <a:pt x="33465" y="184237"/>
                  </a:cubicBezTo>
                  <a:lnTo>
                    <a:pt x="52324" y="162306"/>
                  </a:lnTo>
                  <a:cubicBezTo>
                    <a:pt x="19273" y="119489"/>
                    <a:pt x="20977" y="59310"/>
                    <a:pt x="56396" y="18431"/>
                  </a:cubicBezTo>
                  <a:lnTo>
                    <a:pt x="34965" y="0"/>
                  </a:lnTo>
                  <a:cubicBezTo>
                    <a:pt x="9841" y="28391"/>
                    <a:pt x="-2620" y="65799"/>
                    <a:pt x="461" y="103584"/>
                  </a:cubicBezTo>
                  <a:close/>
                </a:path>
              </a:pathLst>
            </a:custGeom>
            <a:grpFill/>
            <a:ln w="7144" cap="flat">
              <a:noFill/>
              <a:prstDash val="solid"/>
              <a:miter/>
            </a:ln>
          </p:spPr>
          <p:txBody>
            <a:bodyPr rtlCol="0" anchor="ctr"/>
            <a:lstStyle/>
            <a:p>
              <a:endParaRPr lang="en-US" dirty="0"/>
            </a:p>
          </p:txBody>
        </p:sp>
        <p:sp>
          <p:nvSpPr>
            <p:cNvPr id="11" name="Freeform: Shape 10">
              <a:extLst>
                <a:ext uri="{FF2B5EF4-FFF2-40B4-BE49-F238E27FC236}">
                  <a16:creationId xmlns:a16="http://schemas.microsoft.com/office/drawing/2014/main" id="{36E7E406-BD81-46D1-8CAC-8C57468E912E}"/>
                </a:ext>
              </a:extLst>
            </p:cNvPr>
            <p:cNvSpPr/>
            <p:nvPr/>
          </p:nvSpPr>
          <p:spPr>
            <a:xfrm>
              <a:off x="1943372" y="2442376"/>
              <a:ext cx="264319" cy="278606"/>
            </a:xfrm>
            <a:custGeom>
              <a:avLst/>
              <a:gdLst>
                <a:gd name="connsiteX0" fmla="*/ 148733 w 264318"/>
                <a:gd name="connsiteY0" fmla="*/ 248460 h 278606"/>
                <a:gd name="connsiteX1" fmla="*/ 148733 w 264318"/>
                <a:gd name="connsiteY1" fmla="*/ 181094 h 278606"/>
                <a:gd name="connsiteX2" fmla="*/ 259104 w 264318"/>
                <a:gd name="connsiteY2" fmla="*/ 55221 h 278606"/>
                <a:gd name="connsiteX3" fmla="*/ 259104 w 264318"/>
                <a:gd name="connsiteY3" fmla="*/ 0 h 278606"/>
                <a:gd name="connsiteX4" fmla="*/ 226028 w 264318"/>
                <a:gd name="connsiteY4" fmla="*/ 0 h 278606"/>
                <a:gd name="connsiteX5" fmla="*/ 226028 w 264318"/>
                <a:gd name="connsiteY5" fmla="*/ 55221 h 278606"/>
                <a:gd name="connsiteX6" fmla="*/ 132159 w 264318"/>
                <a:gd name="connsiteY6" fmla="*/ 149090 h 278606"/>
                <a:gd name="connsiteX7" fmla="*/ 38291 w 264318"/>
                <a:gd name="connsiteY7" fmla="*/ 55221 h 278606"/>
                <a:gd name="connsiteX8" fmla="*/ 38291 w 264318"/>
                <a:gd name="connsiteY8" fmla="*/ 0 h 278606"/>
                <a:gd name="connsiteX9" fmla="*/ 5215 w 264318"/>
                <a:gd name="connsiteY9" fmla="*/ 0 h 278606"/>
                <a:gd name="connsiteX10" fmla="*/ 5215 w 264318"/>
                <a:gd name="connsiteY10" fmla="*/ 55221 h 278606"/>
                <a:gd name="connsiteX11" fmla="*/ 115586 w 264318"/>
                <a:gd name="connsiteY11" fmla="*/ 181094 h 278606"/>
                <a:gd name="connsiteX12" fmla="*/ 115586 w 264318"/>
                <a:gd name="connsiteY12" fmla="*/ 248460 h 278606"/>
                <a:gd name="connsiteX13" fmla="*/ 0 w 264318"/>
                <a:gd name="connsiteY13" fmla="*/ 248460 h 278606"/>
                <a:gd name="connsiteX14" fmla="*/ 0 w 264318"/>
                <a:gd name="connsiteY14" fmla="*/ 281535 h 278606"/>
                <a:gd name="connsiteX15" fmla="*/ 265033 w 264318"/>
                <a:gd name="connsiteY15" fmla="*/ 281535 h 278606"/>
                <a:gd name="connsiteX16" fmla="*/ 265033 w 264318"/>
                <a:gd name="connsiteY16" fmla="*/ 248460 h 27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318" h="278606">
                  <a:moveTo>
                    <a:pt x="148733" y="248460"/>
                  </a:moveTo>
                  <a:lnTo>
                    <a:pt x="148733" y="181094"/>
                  </a:lnTo>
                  <a:cubicBezTo>
                    <a:pt x="211896" y="172777"/>
                    <a:pt x="259111" y="118930"/>
                    <a:pt x="259104" y="55221"/>
                  </a:cubicBezTo>
                  <a:lnTo>
                    <a:pt x="259104" y="0"/>
                  </a:lnTo>
                  <a:lnTo>
                    <a:pt x="226028" y="0"/>
                  </a:lnTo>
                  <a:lnTo>
                    <a:pt x="226028" y="55221"/>
                  </a:lnTo>
                  <a:cubicBezTo>
                    <a:pt x="226028" y="107063"/>
                    <a:pt x="184002" y="149090"/>
                    <a:pt x="132159" y="149090"/>
                  </a:cubicBezTo>
                  <a:cubicBezTo>
                    <a:pt x="80317" y="149090"/>
                    <a:pt x="38291" y="107063"/>
                    <a:pt x="38291" y="55221"/>
                  </a:cubicBezTo>
                  <a:lnTo>
                    <a:pt x="38291" y="0"/>
                  </a:lnTo>
                  <a:lnTo>
                    <a:pt x="5215" y="0"/>
                  </a:lnTo>
                  <a:lnTo>
                    <a:pt x="5215" y="55221"/>
                  </a:lnTo>
                  <a:cubicBezTo>
                    <a:pt x="5207" y="118930"/>
                    <a:pt x="52422" y="172777"/>
                    <a:pt x="115586" y="181094"/>
                  </a:cubicBezTo>
                  <a:lnTo>
                    <a:pt x="115586" y="248460"/>
                  </a:lnTo>
                  <a:lnTo>
                    <a:pt x="0" y="248460"/>
                  </a:lnTo>
                  <a:lnTo>
                    <a:pt x="0" y="281535"/>
                  </a:lnTo>
                  <a:lnTo>
                    <a:pt x="265033" y="281535"/>
                  </a:lnTo>
                  <a:lnTo>
                    <a:pt x="265033" y="248460"/>
                  </a:lnTo>
                  <a:close/>
                </a:path>
              </a:pathLst>
            </a:custGeom>
            <a:grpFill/>
            <a:ln w="7144" cap="flat">
              <a:noFill/>
              <a:prstDash val="solid"/>
              <a:miter/>
            </a:ln>
          </p:spPr>
          <p:txBody>
            <a:bodyPr rtlCol="0" anchor="ctr"/>
            <a:lstStyle/>
            <a:p>
              <a:endParaRPr lang="en-US" dirty="0"/>
            </a:p>
          </p:txBody>
        </p:sp>
        <p:sp>
          <p:nvSpPr>
            <p:cNvPr id="12" name="Freeform: Shape 11">
              <a:extLst>
                <a:ext uri="{FF2B5EF4-FFF2-40B4-BE49-F238E27FC236}">
                  <a16:creationId xmlns:a16="http://schemas.microsoft.com/office/drawing/2014/main" id="{5B9F9FFF-3486-4145-942A-DF4AF64B34EF}"/>
                </a:ext>
              </a:extLst>
            </p:cNvPr>
            <p:cNvSpPr/>
            <p:nvPr/>
          </p:nvSpPr>
          <p:spPr>
            <a:xfrm>
              <a:off x="2003736" y="2238136"/>
              <a:ext cx="142875" cy="328613"/>
            </a:xfrm>
            <a:custGeom>
              <a:avLst/>
              <a:gdLst>
                <a:gd name="connsiteX0" fmla="*/ 71796 w 142875"/>
                <a:gd name="connsiteY0" fmla="*/ 331256 h 328612"/>
                <a:gd name="connsiteX1" fmla="*/ 143234 w 142875"/>
                <a:gd name="connsiteY1" fmla="*/ 259819 h 328612"/>
                <a:gd name="connsiteX2" fmla="*/ 143233 w 142875"/>
                <a:gd name="connsiteY2" fmla="*/ 259461 h 328612"/>
                <a:gd name="connsiteX3" fmla="*/ 88369 w 142875"/>
                <a:gd name="connsiteY3" fmla="*/ 259461 h 328612"/>
                <a:gd name="connsiteX4" fmla="*/ 88369 w 142875"/>
                <a:gd name="connsiteY4" fmla="*/ 237387 h 328612"/>
                <a:gd name="connsiteX5" fmla="*/ 143590 w 142875"/>
                <a:gd name="connsiteY5" fmla="*/ 237387 h 328612"/>
                <a:gd name="connsiteX6" fmla="*/ 143590 w 142875"/>
                <a:gd name="connsiteY6" fmla="*/ 204240 h 328612"/>
                <a:gd name="connsiteX7" fmla="*/ 88369 w 142875"/>
                <a:gd name="connsiteY7" fmla="*/ 204240 h 328612"/>
                <a:gd name="connsiteX8" fmla="*/ 88369 w 142875"/>
                <a:gd name="connsiteY8" fmla="*/ 182166 h 328612"/>
                <a:gd name="connsiteX9" fmla="*/ 143590 w 142875"/>
                <a:gd name="connsiteY9" fmla="*/ 182166 h 328612"/>
                <a:gd name="connsiteX10" fmla="*/ 143590 w 142875"/>
                <a:gd name="connsiteY10" fmla="*/ 149090 h 328612"/>
                <a:gd name="connsiteX11" fmla="*/ 88369 w 142875"/>
                <a:gd name="connsiteY11" fmla="*/ 149090 h 328612"/>
                <a:gd name="connsiteX12" fmla="*/ 88369 w 142875"/>
                <a:gd name="connsiteY12" fmla="*/ 127016 h 328612"/>
                <a:gd name="connsiteX13" fmla="*/ 143590 w 142875"/>
                <a:gd name="connsiteY13" fmla="*/ 127016 h 328612"/>
                <a:gd name="connsiteX14" fmla="*/ 143590 w 142875"/>
                <a:gd name="connsiteY14" fmla="*/ 94083 h 328612"/>
                <a:gd name="connsiteX15" fmla="*/ 88369 w 142875"/>
                <a:gd name="connsiteY15" fmla="*/ 94083 h 328612"/>
                <a:gd name="connsiteX16" fmla="*/ 88369 w 142875"/>
                <a:gd name="connsiteY16" fmla="*/ 71795 h 328612"/>
                <a:gd name="connsiteX17" fmla="*/ 143590 w 142875"/>
                <a:gd name="connsiteY17" fmla="*/ 71795 h 328612"/>
                <a:gd name="connsiteX18" fmla="*/ 71796 w 142875"/>
                <a:gd name="connsiteY18" fmla="*/ 0 h 328612"/>
                <a:gd name="connsiteX19" fmla="*/ 1 w 142875"/>
                <a:gd name="connsiteY19" fmla="*/ 71795 h 328612"/>
                <a:gd name="connsiteX20" fmla="*/ 1 w 142875"/>
                <a:gd name="connsiteY20" fmla="*/ 259461 h 328612"/>
                <a:gd name="connsiteX21" fmla="*/ 71079 w 142875"/>
                <a:gd name="connsiteY21" fmla="*/ 331256 h 328612"/>
                <a:gd name="connsiteX22" fmla="*/ 71796 w 142875"/>
                <a:gd name="connsiteY22" fmla="*/ 331256 h 328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2875" h="328612">
                  <a:moveTo>
                    <a:pt x="71796" y="331256"/>
                  </a:moveTo>
                  <a:cubicBezTo>
                    <a:pt x="111249" y="331256"/>
                    <a:pt x="143234" y="299273"/>
                    <a:pt x="143234" y="259819"/>
                  </a:cubicBezTo>
                  <a:cubicBezTo>
                    <a:pt x="143234" y="259700"/>
                    <a:pt x="143234" y="259580"/>
                    <a:pt x="143233" y="259461"/>
                  </a:cubicBezTo>
                  <a:lnTo>
                    <a:pt x="88369" y="259461"/>
                  </a:lnTo>
                  <a:lnTo>
                    <a:pt x="88369" y="237387"/>
                  </a:lnTo>
                  <a:lnTo>
                    <a:pt x="143590" y="237387"/>
                  </a:lnTo>
                  <a:lnTo>
                    <a:pt x="143590" y="204240"/>
                  </a:lnTo>
                  <a:lnTo>
                    <a:pt x="88369" y="204240"/>
                  </a:lnTo>
                  <a:lnTo>
                    <a:pt x="88369" y="182166"/>
                  </a:lnTo>
                  <a:lnTo>
                    <a:pt x="143590" y="182166"/>
                  </a:lnTo>
                  <a:lnTo>
                    <a:pt x="143590" y="149090"/>
                  </a:lnTo>
                  <a:lnTo>
                    <a:pt x="88369" y="149090"/>
                  </a:lnTo>
                  <a:lnTo>
                    <a:pt x="88369" y="127016"/>
                  </a:lnTo>
                  <a:lnTo>
                    <a:pt x="143590" y="127016"/>
                  </a:lnTo>
                  <a:lnTo>
                    <a:pt x="143590" y="94083"/>
                  </a:lnTo>
                  <a:lnTo>
                    <a:pt x="88369" y="94083"/>
                  </a:lnTo>
                  <a:lnTo>
                    <a:pt x="88369" y="71795"/>
                  </a:lnTo>
                  <a:lnTo>
                    <a:pt x="143590" y="71795"/>
                  </a:lnTo>
                  <a:cubicBezTo>
                    <a:pt x="143590" y="32143"/>
                    <a:pt x="111447" y="0"/>
                    <a:pt x="71796" y="0"/>
                  </a:cubicBezTo>
                  <a:cubicBezTo>
                    <a:pt x="32144" y="0"/>
                    <a:pt x="1" y="32143"/>
                    <a:pt x="1" y="71795"/>
                  </a:cubicBezTo>
                  <a:lnTo>
                    <a:pt x="1" y="259461"/>
                  </a:lnTo>
                  <a:cubicBezTo>
                    <a:pt x="-197" y="298915"/>
                    <a:pt x="31626" y="331058"/>
                    <a:pt x="71079" y="331256"/>
                  </a:cubicBezTo>
                  <a:cubicBezTo>
                    <a:pt x="71318" y="331257"/>
                    <a:pt x="71557" y="331257"/>
                    <a:pt x="71796" y="331256"/>
                  </a:cubicBezTo>
                  <a:close/>
                </a:path>
              </a:pathLst>
            </a:custGeom>
            <a:grpFill/>
            <a:ln w="7144" cap="flat">
              <a:noFill/>
              <a:prstDash val="solid"/>
              <a:miter/>
            </a:ln>
          </p:spPr>
          <p:txBody>
            <a:bodyPr rtlCol="0" anchor="ctr"/>
            <a:lstStyle/>
            <a:p>
              <a:endParaRPr lang="en-US" dirty="0"/>
            </a:p>
          </p:txBody>
        </p:sp>
      </p:grpSp>
      <p:grpSp>
        <p:nvGrpSpPr>
          <p:cNvPr id="13" name="Group 12">
            <a:extLst>
              <a:ext uri="{FF2B5EF4-FFF2-40B4-BE49-F238E27FC236}">
                <a16:creationId xmlns:a16="http://schemas.microsoft.com/office/drawing/2014/main" id="{23D45417-A7AE-448A-8E1C-45A279A94C45}"/>
              </a:ext>
            </a:extLst>
          </p:cNvPr>
          <p:cNvGrpSpPr/>
          <p:nvPr/>
        </p:nvGrpSpPr>
        <p:grpSpPr>
          <a:xfrm>
            <a:off x="785974" y="4031950"/>
            <a:ext cx="452307" cy="278655"/>
            <a:chOff x="1791985" y="4032198"/>
            <a:chExt cx="571501" cy="400050"/>
          </a:xfrm>
          <a:solidFill>
            <a:srgbClr val="13BDC6"/>
          </a:solidFill>
        </p:grpSpPr>
        <p:sp>
          <p:nvSpPr>
            <p:cNvPr id="14" name="Freeform: Shape 13">
              <a:extLst>
                <a:ext uri="{FF2B5EF4-FFF2-40B4-BE49-F238E27FC236}">
                  <a16:creationId xmlns:a16="http://schemas.microsoft.com/office/drawing/2014/main" id="{E67AAF5F-A699-43F1-98C6-0DCDE12A41CC}"/>
                </a:ext>
              </a:extLst>
            </p:cNvPr>
            <p:cNvSpPr/>
            <p:nvPr/>
          </p:nvSpPr>
          <p:spPr>
            <a:xfrm>
              <a:off x="1791985" y="4032198"/>
              <a:ext cx="357188" cy="321469"/>
            </a:xfrm>
            <a:custGeom>
              <a:avLst/>
              <a:gdLst>
                <a:gd name="connsiteX0" fmla="*/ 242888 w 357187"/>
                <a:gd name="connsiteY0" fmla="*/ 50006 h 321468"/>
                <a:gd name="connsiteX1" fmla="*/ 357188 w 357187"/>
                <a:gd name="connsiteY1" fmla="*/ 50006 h 321468"/>
                <a:gd name="connsiteX2" fmla="*/ 357188 w 357187"/>
                <a:gd name="connsiteY2" fmla="*/ 28575 h 321468"/>
                <a:gd name="connsiteX3" fmla="*/ 328613 w 357187"/>
                <a:gd name="connsiteY3" fmla="*/ 0 h 321468"/>
                <a:gd name="connsiteX4" fmla="*/ 28575 w 357187"/>
                <a:gd name="connsiteY4" fmla="*/ 0 h 321468"/>
                <a:gd name="connsiteX5" fmla="*/ 0 w 357187"/>
                <a:gd name="connsiteY5" fmla="*/ 28575 h 321468"/>
                <a:gd name="connsiteX6" fmla="*/ 0 w 357187"/>
                <a:gd name="connsiteY6" fmla="*/ 221456 h 321468"/>
                <a:gd name="connsiteX7" fmla="*/ 28575 w 357187"/>
                <a:gd name="connsiteY7" fmla="*/ 250031 h 321468"/>
                <a:gd name="connsiteX8" fmla="*/ 71438 w 357187"/>
                <a:gd name="connsiteY8" fmla="*/ 250031 h 321468"/>
                <a:gd name="connsiteX9" fmla="*/ 71438 w 357187"/>
                <a:gd name="connsiteY9" fmla="*/ 321469 h 321468"/>
                <a:gd name="connsiteX10" fmla="*/ 142875 w 357187"/>
                <a:gd name="connsiteY10" fmla="*/ 250031 h 321468"/>
                <a:gd name="connsiteX11" fmla="*/ 185738 w 357187"/>
                <a:gd name="connsiteY11" fmla="*/ 250031 h 321468"/>
                <a:gd name="connsiteX12" fmla="*/ 185738 w 357187"/>
                <a:gd name="connsiteY12" fmla="*/ 107156 h 321468"/>
                <a:gd name="connsiteX13" fmla="*/ 242888 w 357187"/>
                <a:gd name="connsiteY13" fmla="*/ 50006 h 32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7187" h="321468">
                  <a:moveTo>
                    <a:pt x="242888" y="50006"/>
                  </a:moveTo>
                  <a:lnTo>
                    <a:pt x="357188" y="50006"/>
                  </a:lnTo>
                  <a:lnTo>
                    <a:pt x="357188" y="28575"/>
                  </a:lnTo>
                  <a:cubicBezTo>
                    <a:pt x="357188" y="12859"/>
                    <a:pt x="344329" y="0"/>
                    <a:pt x="328613" y="0"/>
                  </a:cubicBezTo>
                  <a:lnTo>
                    <a:pt x="28575" y="0"/>
                  </a:lnTo>
                  <a:cubicBezTo>
                    <a:pt x="12859" y="0"/>
                    <a:pt x="0" y="12859"/>
                    <a:pt x="0" y="28575"/>
                  </a:cubicBezTo>
                  <a:lnTo>
                    <a:pt x="0" y="221456"/>
                  </a:lnTo>
                  <a:cubicBezTo>
                    <a:pt x="0" y="237173"/>
                    <a:pt x="12859" y="250031"/>
                    <a:pt x="28575" y="250031"/>
                  </a:cubicBezTo>
                  <a:lnTo>
                    <a:pt x="71438" y="250031"/>
                  </a:lnTo>
                  <a:lnTo>
                    <a:pt x="71438" y="321469"/>
                  </a:lnTo>
                  <a:lnTo>
                    <a:pt x="142875" y="250031"/>
                  </a:lnTo>
                  <a:lnTo>
                    <a:pt x="185738" y="250031"/>
                  </a:lnTo>
                  <a:lnTo>
                    <a:pt x="185738" y="107156"/>
                  </a:lnTo>
                  <a:cubicBezTo>
                    <a:pt x="185738" y="75724"/>
                    <a:pt x="211455" y="50006"/>
                    <a:pt x="242888" y="50006"/>
                  </a:cubicBezTo>
                  <a:close/>
                </a:path>
              </a:pathLst>
            </a:custGeom>
            <a:grpFill/>
            <a:ln w="7144" cap="flat">
              <a:noFill/>
              <a:prstDash val="solid"/>
              <a:miter/>
            </a:ln>
          </p:spPr>
          <p:txBody>
            <a:bodyPr rtlCol="0" anchor="ctr"/>
            <a:lstStyle/>
            <a:p>
              <a:endParaRPr lang="en-US" dirty="0"/>
            </a:p>
          </p:txBody>
        </p:sp>
        <p:sp>
          <p:nvSpPr>
            <p:cNvPr id="15" name="Freeform: Shape 14">
              <a:extLst>
                <a:ext uri="{FF2B5EF4-FFF2-40B4-BE49-F238E27FC236}">
                  <a16:creationId xmlns:a16="http://schemas.microsoft.com/office/drawing/2014/main" id="{7E91A7F3-6237-4977-9CD7-1A92958ADE07}"/>
                </a:ext>
              </a:extLst>
            </p:cNvPr>
            <p:cNvSpPr/>
            <p:nvPr/>
          </p:nvSpPr>
          <p:spPr>
            <a:xfrm>
              <a:off x="2006298" y="4110779"/>
              <a:ext cx="357188" cy="321469"/>
            </a:xfrm>
            <a:custGeom>
              <a:avLst/>
              <a:gdLst>
                <a:gd name="connsiteX0" fmla="*/ 328613 w 357187"/>
                <a:gd name="connsiteY0" fmla="*/ 0 h 321468"/>
                <a:gd name="connsiteX1" fmla="*/ 28575 w 357187"/>
                <a:gd name="connsiteY1" fmla="*/ 0 h 321468"/>
                <a:gd name="connsiteX2" fmla="*/ 0 w 357187"/>
                <a:gd name="connsiteY2" fmla="*/ 28575 h 321468"/>
                <a:gd name="connsiteX3" fmla="*/ 0 w 357187"/>
                <a:gd name="connsiteY3" fmla="*/ 221456 h 321468"/>
                <a:gd name="connsiteX4" fmla="*/ 28575 w 357187"/>
                <a:gd name="connsiteY4" fmla="*/ 250031 h 321468"/>
                <a:gd name="connsiteX5" fmla="*/ 214313 w 357187"/>
                <a:gd name="connsiteY5" fmla="*/ 250031 h 321468"/>
                <a:gd name="connsiteX6" fmla="*/ 285750 w 357187"/>
                <a:gd name="connsiteY6" fmla="*/ 321469 h 321468"/>
                <a:gd name="connsiteX7" fmla="*/ 285750 w 357187"/>
                <a:gd name="connsiteY7" fmla="*/ 250031 h 321468"/>
                <a:gd name="connsiteX8" fmla="*/ 328613 w 357187"/>
                <a:gd name="connsiteY8" fmla="*/ 250031 h 321468"/>
                <a:gd name="connsiteX9" fmla="*/ 357188 w 357187"/>
                <a:gd name="connsiteY9" fmla="*/ 221456 h 321468"/>
                <a:gd name="connsiteX10" fmla="*/ 357188 w 357187"/>
                <a:gd name="connsiteY10" fmla="*/ 28575 h 321468"/>
                <a:gd name="connsiteX11" fmla="*/ 328613 w 357187"/>
                <a:gd name="connsiteY11" fmla="*/ 0 h 32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7187" h="321468">
                  <a:moveTo>
                    <a:pt x="328613" y="0"/>
                  </a:moveTo>
                  <a:lnTo>
                    <a:pt x="28575" y="0"/>
                  </a:lnTo>
                  <a:cubicBezTo>
                    <a:pt x="12859" y="0"/>
                    <a:pt x="0" y="12859"/>
                    <a:pt x="0" y="28575"/>
                  </a:cubicBezTo>
                  <a:lnTo>
                    <a:pt x="0" y="221456"/>
                  </a:lnTo>
                  <a:cubicBezTo>
                    <a:pt x="0" y="237172"/>
                    <a:pt x="12859" y="250031"/>
                    <a:pt x="28575" y="250031"/>
                  </a:cubicBezTo>
                  <a:lnTo>
                    <a:pt x="214313" y="250031"/>
                  </a:lnTo>
                  <a:lnTo>
                    <a:pt x="285750" y="321469"/>
                  </a:lnTo>
                  <a:lnTo>
                    <a:pt x="285750" y="250031"/>
                  </a:lnTo>
                  <a:lnTo>
                    <a:pt x="328613" y="250031"/>
                  </a:lnTo>
                  <a:cubicBezTo>
                    <a:pt x="344329" y="250031"/>
                    <a:pt x="357188" y="237172"/>
                    <a:pt x="357188" y="221456"/>
                  </a:cubicBezTo>
                  <a:lnTo>
                    <a:pt x="357188" y="28575"/>
                  </a:lnTo>
                  <a:cubicBezTo>
                    <a:pt x="357188" y="12859"/>
                    <a:pt x="344329" y="0"/>
                    <a:pt x="328613" y="0"/>
                  </a:cubicBezTo>
                  <a:close/>
                </a:path>
              </a:pathLst>
            </a:custGeom>
            <a:grpFill/>
            <a:ln w="7144" cap="flat">
              <a:noFill/>
              <a:prstDash val="solid"/>
              <a:miter/>
            </a:ln>
          </p:spPr>
          <p:txBody>
            <a:bodyPr rtlCol="0" anchor="ctr"/>
            <a:lstStyle/>
            <a:p>
              <a:endParaRPr lang="en-US" dirty="0"/>
            </a:p>
          </p:txBody>
        </p:sp>
      </p:grpSp>
      <p:grpSp>
        <p:nvGrpSpPr>
          <p:cNvPr id="16" name="Group 15">
            <a:extLst>
              <a:ext uri="{FF2B5EF4-FFF2-40B4-BE49-F238E27FC236}">
                <a16:creationId xmlns:a16="http://schemas.microsoft.com/office/drawing/2014/main" id="{6B6C4652-53E4-4B95-8DCB-F07F50B42C95}"/>
              </a:ext>
            </a:extLst>
          </p:cNvPr>
          <p:cNvGrpSpPr/>
          <p:nvPr/>
        </p:nvGrpSpPr>
        <p:grpSpPr>
          <a:xfrm>
            <a:off x="798094" y="3329049"/>
            <a:ext cx="412408" cy="334036"/>
            <a:chOff x="2417763" y="1800225"/>
            <a:chExt cx="549275" cy="525463"/>
          </a:xfrm>
          <a:solidFill>
            <a:schemeClr val="bg1"/>
          </a:solidFill>
        </p:grpSpPr>
        <p:sp>
          <p:nvSpPr>
            <p:cNvPr id="17" name="Freeform 15">
              <a:extLst>
                <a:ext uri="{FF2B5EF4-FFF2-40B4-BE49-F238E27FC236}">
                  <a16:creationId xmlns:a16="http://schemas.microsoft.com/office/drawing/2014/main" id="{1D7C361E-2E2E-4E33-AAAB-77027ECC8174}"/>
                </a:ext>
              </a:extLst>
            </p:cNvPr>
            <p:cNvSpPr>
              <a:spLocks noChangeArrowheads="1"/>
            </p:cNvSpPr>
            <p:nvPr/>
          </p:nvSpPr>
          <p:spPr bwMode="auto">
            <a:xfrm>
              <a:off x="2417763" y="1800225"/>
              <a:ext cx="549275" cy="438150"/>
            </a:xfrm>
            <a:custGeom>
              <a:avLst/>
              <a:gdLst>
                <a:gd name="T0" fmla="*/ 51 w 1525"/>
                <a:gd name="T1" fmla="*/ 0 h 1217"/>
                <a:gd name="T2" fmla="*/ 51 w 1525"/>
                <a:gd name="T3" fmla="*/ 0 h 1217"/>
                <a:gd name="T4" fmla="*/ 1472 w 1525"/>
                <a:gd name="T5" fmla="*/ 0 h 1217"/>
                <a:gd name="T6" fmla="*/ 1524 w 1525"/>
                <a:gd name="T7" fmla="*/ 52 h 1217"/>
                <a:gd name="T8" fmla="*/ 1524 w 1525"/>
                <a:gd name="T9" fmla="*/ 1164 h 1217"/>
                <a:gd name="T10" fmla="*/ 1472 w 1525"/>
                <a:gd name="T11" fmla="*/ 1216 h 1217"/>
                <a:gd name="T12" fmla="*/ 51 w 1525"/>
                <a:gd name="T13" fmla="*/ 1216 h 1217"/>
                <a:gd name="T14" fmla="*/ 0 w 1525"/>
                <a:gd name="T15" fmla="*/ 1164 h 1217"/>
                <a:gd name="T16" fmla="*/ 0 w 1525"/>
                <a:gd name="T17" fmla="*/ 52 h 1217"/>
                <a:gd name="T18" fmla="*/ 51 w 1525"/>
                <a:gd name="T19" fmla="*/ 0 h 1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5" h="1217">
                  <a:moveTo>
                    <a:pt x="51" y="0"/>
                  </a:moveTo>
                  <a:lnTo>
                    <a:pt x="51" y="0"/>
                  </a:lnTo>
                  <a:cubicBezTo>
                    <a:pt x="1472" y="0"/>
                    <a:pt x="1472" y="0"/>
                    <a:pt x="1472" y="0"/>
                  </a:cubicBezTo>
                  <a:cubicBezTo>
                    <a:pt x="1506" y="0"/>
                    <a:pt x="1524" y="17"/>
                    <a:pt x="1524" y="52"/>
                  </a:cubicBezTo>
                  <a:cubicBezTo>
                    <a:pt x="1524" y="1164"/>
                    <a:pt x="1524" y="1164"/>
                    <a:pt x="1524" y="1164"/>
                  </a:cubicBezTo>
                  <a:cubicBezTo>
                    <a:pt x="1524" y="1181"/>
                    <a:pt x="1506" y="1216"/>
                    <a:pt x="1472" y="1216"/>
                  </a:cubicBezTo>
                  <a:cubicBezTo>
                    <a:pt x="51" y="1216"/>
                    <a:pt x="51" y="1216"/>
                    <a:pt x="51" y="1216"/>
                  </a:cubicBezTo>
                  <a:cubicBezTo>
                    <a:pt x="17" y="1216"/>
                    <a:pt x="0" y="1181"/>
                    <a:pt x="0" y="1164"/>
                  </a:cubicBezTo>
                  <a:cubicBezTo>
                    <a:pt x="0" y="52"/>
                    <a:pt x="0" y="52"/>
                    <a:pt x="0" y="52"/>
                  </a:cubicBezTo>
                  <a:cubicBezTo>
                    <a:pt x="0" y="17"/>
                    <a:pt x="17" y="0"/>
                    <a:pt x="51" y="0"/>
                  </a:cubicBezTo>
                </a:path>
              </a:pathLst>
            </a:custGeom>
            <a:grpFill/>
            <a:ln w="25400" cap="flat">
              <a:solidFill>
                <a:srgbClr val="13BDC6"/>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
          <p:nvSpPr>
            <p:cNvPr id="18" name="Line 16">
              <a:extLst>
                <a:ext uri="{FF2B5EF4-FFF2-40B4-BE49-F238E27FC236}">
                  <a16:creationId xmlns:a16="http://schemas.microsoft.com/office/drawing/2014/main" id="{CC7C7C3D-FB87-4D15-8924-65C4474CFB86}"/>
                </a:ext>
              </a:extLst>
            </p:cNvPr>
            <p:cNvSpPr>
              <a:spLocks noChangeShapeType="1"/>
            </p:cNvSpPr>
            <p:nvPr/>
          </p:nvSpPr>
          <p:spPr bwMode="auto">
            <a:xfrm>
              <a:off x="2417763" y="2114550"/>
              <a:ext cx="549275" cy="1588"/>
            </a:xfrm>
            <a:prstGeom prst="line">
              <a:avLst/>
            </a:prstGeom>
            <a:grpFill/>
            <a:ln w="25400" cap="flat">
              <a:solidFill>
                <a:srgbClr val="13BDC6"/>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p>
          </p:txBody>
        </p:sp>
        <p:sp>
          <p:nvSpPr>
            <p:cNvPr id="19" name="Freeform 17">
              <a:extLst>
                <a:ext uri="{FF2B5EF4-FFF2-40B4-BE49-F238E27FC236}">
                  <a16:creationId xmlns:a16="http://schemas.microsoft.com/office/drawing/2014/main" id="{D16B1EBB-8BC4-4FA9-9055-D7FD41842E6B}"/>
                </a:ext>
              </a:extLst>
            </p:cNvPr>
            <p:cNvSpPr>
              <a:spLocks noChangeArrowheads="1"/>
            </p:cNvSpPr>
            <p:nvPr/>
          </p:nvSpPr>
          <p:spPr bwMode="auto">
            <a:xfrm>
              <a:off x="2670175" y="2144713"/>
              <a:ext cx="42863" cy="61912"/>
            </a:xfrm>
            <a:custGeom>
              <a:avLst/>
              <a:gdLst>
                <a:gd name="T0" fmla="*/ 120 w 121"/>
                <a:gd name="T1" fmla="*/ 85 h 172"/>
                <a:gd name="T2" fmla="*/ 120 w 121"/>
                <a:gd name="T3" fmla="*/ 85 h 172"/>
                <a:gd name="T4" fmla="*/ 0 w 121"/>
                <a:gd name="T5" fmla="*/ 85 h 172"/>
                <a:gd name="T6" fmla="*/ 120 w 121"/>
                <a:gd name="T7" fmla="*/ 85 h 172"/>
              </a:gdLst>
              <a:ahLst/>
              <a:cxnLst>
                <a:cxn ang="0">
                  <a:pos x="T0" y="T1"/>
                </a:cxn>
                <a:cxn ang="0">
                  <a:pos x="T2" y="T3"/>
                </a:cxn>
                <a:cxn ang="0">
                  <a:pos x="T4" y="T5"/>
                </a:cxn>
                <a:cxn ang="0">
                  <a:pos x="T6" y="T7"/>
                </a:cxn>
              </a:cxnLst>
              <a:rect l="0" t="0" r="r" b="b"/>
              <a:pathLst>
                <a:path w="121" h="172">
                  <a:moveTo>
                    <a:pt x="120" y="85"/>
                  </a:moveTo>
                  <a:lnTo>
                    <a:pt x="120" y="85"/>
                  </a:lnTo>
                  <a:cubicBezTo>
                    <a:pt x="120" y="171"/>
                    <a:pt x="0" y="171"/>
                    <a:pt x="0" y="85"/>
                  </a:cubicBezTo>
                  <a:cubicBezTo>
                    <a:pt x="0" y="0"/>
                    <a:pt x="120" y="0"/>
                    <a:pt x="120" y="85"/>
                  </a:cubicBezTo>
                </a:path>
              </a:pathLst>
            </a:custGeom>
            <a:grpFill/>
            <a:ln w="25400" cap="flat">
              <a:solidFill>
                <a:srgbClr val="13BDC6"/>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
          <p:nvSpPr>
            <p:cNvPr id="20" name="Freeform 18">
              <a:extLst>
                <a:ext uri="{FF2B5EF4-FFF2-40B4-BE49-F238E27FC236}">
                  <a16:creationId xmlns:a16="http://schemas.microsoft.com/office/drawing/2014/main" id="{EAAECEB4-09D1-4BBC-B935-8C42BB48A589}"/>
                </a:ext>
              </a:extLst>
            </p:cNvPr>
            <p:cNvSpPr>
              <a:spLocks noChangeArrowheads="1"/>
            </p:cNvSpPr>
            <p:nvPr/>
          </p:nvSpPr>
          <p:spPr bwMode="auto">
            <a:xfrm>
              <a:off x="2578100" y="2236788"/>
              <a:ext cx="38100" cy="85725"/>
            </a:xfrm>
            <a:custGeom>
              <a:avLst/>
              <a:gdLst>
                <a:gd name="T0" fmla="*/ 103 w 104"/>
                <a:gd name="T1" fmla="*/ 0 h 240"/>
                <a:gd name="T2" fmla="*/ 103 w 104"/>
                <a:gd name="T3" fmla="*/ 0 h 240"/>
                <a:gd name="T4" fmla="*/ 103 w 104"/>
                <a:gd name="T5" fmla="*/ 119 h 240"/>
                <a:gd name="T6" fmla="*/ 0 w 104"/>
                <a:gd name="T7" fmla="*/ 239 h 240"/>
              </a:gdLst>
              <a:ahLst/>
              <a:cxnLst>
                <a:cxn ang="0">
                  <a:pos x="T0" y="T1"/>
                </a:cxn>
                <a:cxn ang="0">
                  <a:pos x="T2" y="T3"/>
                </a:cxn>
                <a:cxn ang="0">
                  <a:pos x="T4" y="T5"/>
                </a:cxn>
                <a:cxn ang="0">
                  <a:pos x="T6" y="T7"/>
                </a:cxn>
              </a:cxnLst>
              <a:rect l="0" t="0" r="r" b="b"/>
              <a:pathLst>
                <a:path w="104" h="240">
                  <a:moveTo>
                    <a:pt x="103" y="0"/>
                  </a:moveTo>
                  <a:lnTo>
                    <a:pt x="103" y="0"/>
                  </a:lnTo>
                  <a:cubicBezTo>
                    <a:pt x="103" y="119"/>
                    <a:pt x="103" y="119"/>
                    <a:pt x="103" y="119"/>
                  </a:cubicBezTo>
                  <a:cubicBezTo>
                    <a:pt x="103" y="119"/>
                    <a:pt x="103" y="239"/>
                    <a:pt x="0" y="239"/>
                  </a:cubicBezTo>
                </a:path>
              </a:pathLst>
            </a:custGeom>
            <a:grpFill/>
            <a:ln w="25400" cap="flat">
              <a:solidFill>
                <a:srgbClr val="13BDC6"/>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p>
          </p:txBody>
        </p:sp>
        <p:sp>
          <p:nvSpPr>
            <p:cNvPr id="21" name="Freeform 19">
              <a:extLst>
                <a:ext uri="{FF2B5EF4-FFF2-40B4-BE49-F238E27FC236}">
                  <a16:creationId xmlns:a16="http://schemas.microsoft.com/office/drawing/2014/main" id="{B9CA4A6D-173D-42AA-A4D7-28AA8D5E2E7D}"/>
                </a:ext>
              </a:extLst>
            </p:cNvPr>
            <p:cNvSpPr>
              <a:spLocks noChangeArrowheads="1"/>
            </p:cNvSpPr>
            <p:nvPr/>
          </p:nvSpPr>
          <p:spPr bwMode="auto">
            <a:xfrm>
              <a:off x="2770188" y="2236788"/>
              <a:ext cx="36512" cy="85725"/>
            </a:xfrm>
            <a:custGeom>
              <a:avLst/>
              <a:gdLst>
                <a:gd name="T0" fmla="*/ 0 w 103"/>
                <a:gd name="T1" fmla="*/ 0 h 240"/>
                <a:gd name="T2" fmla="*/ 0 w 103"/>
                <a:gd name="T3" fmla="*/ 0 h 240"/>
                <a:gd name="T4" fmla="*/ 0 w 103"/>
                <a:gd name="T5" fmla="*/ 119 h 240"/>
                <a:gd name="T6" fmla="*/ 102 w 103"/>
                <a:gd name="T7" fmla="*/ 239 h 240"/>
              </a:gdLst>
              <a:ahLst/>
              <a:cxnLst>
                <a:cxn ang="0">
                  <a:pos x="T0" y="T1"/>
                </a:cxn>
                <a:cxn ang="0">
                  <a:pos x="T2" y="T3"/>
                </a:cxn>
                <a:cxn ang="0">
                  <a:pos x="T4" y="T5"/>
                </a:cxn>
                <a:cxn ang="0">
                  <a:pos x="T6" y="T7"/>
                </a:cxn>
              </a:cxnLst>
              <a:rect l="0" t="0" r="r" b="b"/>
              <a:pathLst>
                <a:path w="103" h="240">
                  <a:moveTo>
                    <a:pt x="0" y="0"/>
                  </a:moveTo>
                  <a:lnTo>
                    <a:pt x="0" y="0"/>
                  </a:lnTo>
                  <a:cubicBezTo>
                    <a:pt x="0" y="119"/>
                    <a:pt x="0" y="119"/>
                    <a:pt x="0" y="119"/>
                  </a:cubicBezTo>
                  <a:cubicBezTo>
                    <a:pt x="0" y="119"/>
                    <a:pt x="0" y="239"/>
                    <a:pt x="102" y="239"/>
                  </a:cubicBezTo>
                </a:path>
              </a:pathLst>
            </a:custGeom>
            <a:grpFill/>
            <a:ln w="25400" cap="flat">
              <a:solidFill>
                <a:srgbClr val="13BDC6"/>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p>
          </p:txBody>
        </p:sp>
        <p:sp>
          <p:nvSpPr>
            <p:cNvPr id="22" name="Line 20">
              <a:extLst>
                <a:ext uri="{FF2B5EF4-FFF2-40B4-BE49-F238E27FC236}">
                  <a16:creationId xmlns:a16="http://schemas.microsoft.com/office/drawing/2014/main" id="{4D3226DA-D1A7-4E0D-8FA0-873F880C615D}"/>
                </a:ext>
              </a:extLst>
            </p:cNvPr>
            <p:cNvSpPr>
              <a:spLocks noChangeShapeType="1"/>
            </p:cNvSpPr>
            <p:nvPr/>
          </p:nvSpPr>
          <p:spPr bwMode="auto">
            <a:xfrm>
              <a:off x="2522538" y="2324100"/>
              <a:ext cx="338137" cy="1588"/>
            </a:xfrm>
            <a:prstGeom prst="line">
              <a:avLst/>
            </a:prstGeom>
            <a:grpFill/>
            <a:ln w="25400" cap="flat">
              <a:solidFill>
                <a:srgbClr val="13BDC6"/>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p>
          </p:txBody>
        </p:sp>
        <p:sp>
          <p:nvSpPr>
            <p:cNvPr id="23" name="Freeform 21">
              <a:extLst>
                <a:ext uri="{FF2B5EF4-FFF2-40B4-BE49-F238E27FC236}">
                  <a16:creationId xmlns:a16="http://schemas.microsoft.com/office/drawing/2014/main" id="{4324C210-A6A5-4CF7-8CB1-6486D08E3125}"/>
                </a:ext>
              </a:extLst>
            </p:cNvPr>
            <p:cNvSpPr>
              <a:spLocks noChangeArrowheads="1"/>
            </p:cNvSpPr>
            <p:nvPr/>
          </p:nvSpPr>
          <p:spPr bwMode="auto">
            <a:xfrm>
              <a:off x="2652713" y="2274888"/>
              <a:ext cx="1587" cy="1587"/>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grpFill/>
            <a:ln w="25400" cap="flat">
              <a:solidFill>
                <a:srgbClr val="13BDC6"/>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
          <p:nvSpPr>
            <p:cNvPr id="24" name="Freeform 22">
              <a:extLst>
                <a:ext uri="{FF2B5EF4-FFF2-40B4-BE49-F238E27FC236}">
                  <a16:creationId xmlns:a16="http://schemas.microsoft.com/office/drawing/2014/main" id="{0E77F6A2-9831-4673-A6A2-1A6D661362BD}"/>
                </a:ext>
              </a:extLst>
            </p:cNvPr>
            <p:cNvSpPr>
              <a:spLocks noChangeArrowheads="1"/>
            </p:cNvSpPr>
            <p:nvPr/>
          </p:nvSpPr>
          <p:spPr bwMode="auto">
            <a:xfrm>
              <a:off x="2689225" y="2274888"/>
              <a:ext cx="1588" cy="1587"/>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grpFill/>
            <a:ln w="25400" cap="flat">
              <a:solidFill>
                <a:srgbClr val="13BDC6"/>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
          <p:nvSpPr>
            <p:cNvPr id="25" name="Freeform 23">
              <a:extLst>
                <a:ext uri="{FF2B5EF4-FFF2-40B4-BE49-F238E27FC236}">
                  <a16:creationId xmlns:a16="http://schemas.microsoft.com/office/drawing/2014/main" id="{C6878798-575B-4B3F-BA2D-86E2FA25AC9A}"/>
                </a:ext>
              </a:extLst>
            </p:cNvPr>
            <p:cNvSpPr>
              <a:spLocks noChangeArrowheads="1"/>
            </p:cNvSpPr>
            <p:nvPr/>
          </p:nvSpPr>
          <p:spPr bwMode="auto">
            <a:xfrm>
              <a:off x="2732088" y="2274888"/>
              <a:ext cx="1587" cy="1587"/>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grpFill/>
            <a:ln w="25400" cap="flat">
              <a:solidFill>
                <a:srgbClr val="13BDC6"/>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grpSp>
      <p:grpSp>
        <p:nvGrpSpPr>
          <p:cNvPr id="26" name="Group 25">
            <a:extLst>
              <a:ext uri="{FF2B5EF4-FFF2-40B4-BE49-F238E27FC236}">
                <a16:creationId xmlns:a16="http://schemas.microsoft.com/office/drawing/2014/main" id="{44D78C4C-5E2D-4C21-9238-C6D05784B48F}"/>
              </a:ext>
            </a:extLst>
          </p:cNvPr>
          <p:cNvGrpSpPr/>
          <p:nvPr/>
        </p:nvGrpSpPr>
        <p:grpSpPr>
          <a:xfrm>
            <a:off x="785974" y="5340906"/>
            <a:ext cx="516061" cy="335474"/>
            <a:chOff x="4241800" y="1860550"/>
            <a:chExt cx="720725" cy="561975"/>
          </a:xfrm>
          <a:solidFill>
            <a:srgbClr val="13BDC6"/>
          </a:solidFill>
        </p:grpSpPr>
        <p:sp>
          <p:nvSpPr>
            <p:cNvPr id="27" name="Freeform 42">
              <a:extLst>
                <a:ext uri="{FF2B5EF4-FFF2-40B4-BE49-F238E27FC236}">
                  <a16:creationId xmlns:a16="http://schemas.microsoft.com/office/drawing/2014/main" id="{E4DA1AF8-2DAB-411F-8454-498D0BF65FE1}"/>
                </a:ext>
              </a:extLst>
            </p:cNvPr>
            <p:cNvSpPr>
              <a:spLocks noChangeArrowheads="1"/>
            </p:cNvSpPr>
            <p:nvPr/>
          </p:nvSpPr>
          <p:spPr bwMode="auto">
            <a:xfrm>
              <a:off x="4241800" y="1860550"/>
              <a:ext cx="720725" cy="561975"/>
            </a:xfrm>
            <a:custGeom>
              <a:avLst/>
              <a:gdLst>
                <a:gd name="T0" fmla="*/ 223 w 2004"/>
                <a:gd name="T1" fmla="*/ 1558 h 1559"/>
                <a:gd name="T2" fmla="*/ 188 w 2004"/>
                <a:gd name="T3" fmla="*/ 1267 h 1559"/>
                <a:gd name="T4" fmla="*/ 0 w 2004"/>
                <a:gd name="T5" fmla="*/ 1199 h 1559"/>
                <a:gd name="T6" fmla="*/ 86 w 2004"/>
                <a:gd name="T7" fmla="*/ 240 h 1559"/>
                <a:gd name="T8" fmla="*/ 582 w 2004"/>
                <a:gd name="T9" fmla="*/ 69 h 1559"/>
                <a:gd name="T10" fmla="*/ 1917 w 2004"/>
                <a:gd name="T11" fmla="*/ 0 h 1559"/>
                <a:gd name="T12" fmla="*/ 2003 w 2004"/>
                <a:gd name="T13" fmla="*/ 942 h 1559"/>
                <a:gd name="T14" fmla="*/ 1814 w 2004"/>
                <a:gd name="T15" fmla="*/ 1027 h 1559"/>
                <a:gd name="T16" fmla="*/ 1780 w 2004"/>
                <a:gd name="T17" fmla="*/ 1319 h 1559"/>
                <a:gd name="T18" fmla="*/ 1420 w 2004"/>
                <a:gd name="T19" fmla="*/ 1027 h 1559"/>
                <a:gd name="T20" fmla="*/ 1420 w 2004"/>
                <a:gd name="T21" fmla="*/ 1199 h 1559"/>
                <a:gd name="T22" fmla="*/ 582 w 2004"/>
                <a:gd name="T23" fmla="*/ 1267 h 1559"/>
                <a:gd name="T24" fmla="*/ 223 w 2004"/>
                <a:gd name="T25" fmla="*/ 1558 h 1559"/>
                <a:gd name="T26" fmla="*/ 86 w 2004"/>
                <a:gd name="T27" fmla="*/ 309 h 1559"/>
                <a:gd name="T28" fmla="*/ 68 w 2004"/>
                <a:gd name="T29" fmla="*/ 1199 h 1559"/>
                <a:gd name="T30" fmla="*/ 223 w 2004"/>
                <a:gd name="T31" fmla="*/ 1199 h 1559"/>
                <a:gd name="T32" fmla="*/ 257 w 2004"/>
                <a:gd name="T33" fmla="*/ 1455 h 1559"/>
                <a:gd name="T34" fmla="*/ 565 w 2004"/>
                <a:gd name="T35" fmla="*/ 1199 h 1559"/>
                <a:gd name="T36" fmla="*/ 1352 w 2004"/>
                <a:gd name="T37" fmla="*/ 1199 h 1559"/>
                <a:gd name="T38" fmla="*/ 667 w 2004"/>
                <a:gd name="T39" fmla="*/ 1027 h 1559"/>
                <a:gd name="T40" fmla="*/ 582 w 2004"/>
                <a:gd name="T41" fmla="*/ 309 h 1559"/>
                <a:gd name="T42" fmla="*/ 1437 w 2004"/>
                <a:gd name="T43" fmla="*/ 959 h 1559"/>
                <a:gd name="T44" fmla="*/ 1455 w 2004"/>
                <a:gd name="T45" fmla="*/ 976 h 1559"/>
                <a:gd name="T46" fmla="*/ 1746 w 2004"/>
                <a:gd name="T47" fmla="*/ 993 h 1559"/>
                <a:gd name="T48" fmla="*/ 1917 w 2004"/>
                <a:gd name="T49" fmla="*/ 959 h 1559"/>
                <a:gd name="T50" fmla="*/ 1934 w 2004"/>
                <a:gd name="T51" fmla="*/ 69 h 1559"/>
                <a:gd name="T52" fmla="*/ 667 w 2004"/>
                <a:gd name="T53" fmla="*/ 52 h 1559"/>
                <a:gd name="T54" fmla="*/ 650 w 2004"/>
                <a:gd name="T55" fmla="*/ 69 h 1559"/>
                <a:gd name="T56" fmla="*/ 667 w 2004"/>
                <a:gd name="T57" fmla="*/ 959 h 1559"/>
                <a:gd name="T58" fmla="*/ 1284 w 2004"/>
                <a:gd name="T59" fmla="*/ 890 h 1559"/>
                <a:gd name="T60" fmla="*/ 1232 w 2004"/>
                <a:gd name="T61" fmla="*/ 822 h 1559"/>
                <a:gd name="T62" fmla="*/ 1352 w 2004"/>
                <a:gd name="T63" fmla="*/ 822 h 1559"/>
                <a:gd name="T64" fmla="*/ 1284 w 2004"/>
                <a:gd name="T65" fmla="*/ 719 h 1559"/>
                <a:gd name="T66" fmla="*/ 1267 w 2004"/>
                <a:gd name="T67" fmla="*/ 702 h 1559"/>
                <a:gd name="T68" fmla="*/ 1267 w 2004"/>
                <a:gd name="T69" fmla="*/ 565 h 1559"/>
                <a:gd name="T70" fmla="*/ 1301 w 2004"/>
                <a:gd name="T71" fmla="*/ 514 h 1559"/>
                <a:gd name="T72" fmla="*/ 1437 w 2004"/>
                <a:gd name="T73" fmla="*/ 360 h 1559"/>
                <a:gd name="T74" fmla="*/ 1147 w 2004"/>
                <a:gd name="T75" fmla="*/ 309 h 1559"/>
                <a:gd name="T76" fmla="*/ 1130 w 2004"/>
                <a:gd name="T77" fmla="*/ 326 h 1559"/>
                <a:gd name="T78" fmla="*/ 1095 w 2004"/>
                <a:gd name="T79" fmla="*/ 274 h 1559"/>
                <a:gd name="T80" fmla="*/ 1284 w 2004"/>
                <a:gd name="T81" fmla="*/ 172 h 1559"/>
                <a:gd name="T82" fmla="*/ 1489 w 2004"/>
                <a:gd name="T83" fmla="*/ 360 h 1559"/>
                <a:gd name="T84" fmla="*/ 1335 w 2004"/>
                <a:gd name="T85" fmla="*/ 565 h 1559"/>
                <a:gd name="T86" fmla="*/ 1318 w 2004"/>
                <a:gd name="T87" fmla="*/ 685 h 1559"/>
                <a:gd name="T88" fmla="*/ 1284 w 2004"/>
                <a:gd name="T89" fmla="*/ 719 h 1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004" h="1559">
                  <a:moveTo>
                    <a:pt x="223" y="1558"/>
                  </a:moveTo>
                  <a:lnTo>
                    <a:pt x="223" y="1558"/>
                  </a:lnTo>
                  <a:cubicBezTo>
                    <a:pt x="205" y="1558"/>
                    <a:pt x="188" y="1541"/>
                    <a:pt x="188" y="1524"/>
                  </a:cubicBezTo>
                  <a:cubicBezTo>
                    <a:pt x="188" y="1267"/>
                    <a:pt x="188" y="1267"/>
                    <a:pt x="188" y="1267"/>
                  </a:cubicBezTo>
                  <a:cubicBezTo>
                    <a:pt x="86" y="1267"/>
                    <a:pt x="86" y="1267"/>
                    <a:pt x="86" y="1267"/>
                  </a:cubicBezTo>
                  <a:cubicBezTo>
                    <a:pt x="34" y="1267"/>
                    <a:pt x="0" y="1233"/>
                    <a:pt x="0" y="1199"/>
                  </a:cubicBezTo>
                  <a:cubicBezTo>
                    <a:pt x="0" y="326"/>
                    <a:pt x="0" y="326"/>
                    <a:pt x="0" y="326"/>
                  </a:cubicBezTo>
                  <a:cubicBezTo>
                    <a:pt x="0" y="274"/>
                    <a:pt x="34" y="240"/>
                    <a:pt x="86" y="240"/>
                  </a:cubicBezTo>
                  <a:cubicBezTo>
                    <a:pt x="582" y="240"/>
                    <a:pt x="582" y="240"/>
                    <a:pt x="582" y="240"/>
                  </a:cubicBezTo>
                  <a:cubicBezTo>
                    <a:pt x="582" y="69"/>
                    <a:pt x="582" y="69"/>
                    <a:pt x="582" y="69"/>
                  </a:cubicBezTo>
                  <a:cubicBezTo>
                    <a:pt x="582" y="35"/>
                    <a:pt x="616" y="0"/>
                    <a:pt x="667" y="0"/>
                  </a:cubicBezTo>
                  <a:cubicBezTo>
                    <a:pt x="1917" y="0"/>
                    <a:pt x="1917" y="0"/>
                    <a:pt x="1917" y="0"/>
                  </a:cubicBezTo>
                  <a:cubicBezTo>
                    <a:pt x="1968" y="0"/>
                    <a:pt x="2003" y="35"/>
                    <a:pt x="2003" y="69"/>
                  </a:cubicBezTo>
                  <a:cubicBezTo>
                    <a:pt x="2003" y="942"/>
                    <a:pt x="2003" y="942"/>
                    <a:pt x="2003" y="942"/>
                  </a:cubicBezTo>
                  <a:cubicBezTo>
                    <a:pt x="2003" y="993"/>
                    <a:pt x="1968" y="1027"/>
                    <a:pt x="1917" y="1027"/>
                  </a:cubicBezTo>
                  <a:cubicBezTo>
                    <a:pt x="1814" y="1027"/>
                    <a:pt x="1814" y="1027"/>
                    <a:pt x="1814" y="1027"/>
                  </a:cubicBezTo>
                  <a:cubicBezTo>
                    <a:pt x="1814" y="1284"/>
                    <a:pt x="1814" y="1284"/>
                    <a:pt x="1814" y="1284"/>
                  </a:cubicBezTo>
                  <a:cubicBezTo>
                    <a:pt x="1814" y="1301"/>
                    <a:pt x="1797" y="1319"/>
                    <a:pt x="1780" y="1319"/>
                  </a:cubicBezTo>
                  <a:cubicBezTo>
                    <a:pt x="1763" y="1319"/>
                    <a:pt x="1763" y="1319"/>
                    <a:pt x="1763" y="1319"/>
                  </a:cubicBezTo>
                  <a:cubicBezTo>
                    <a:pt x="1420" y="1027"/>
                    <a:pt x="1420" y="1027"/>
                    <a:pt x="1420" y="1027"/>
                  </a:cubicBezTo>
                  <a:lnTo>
                    <a:pt x="1420" y="1027"/>
                  </a:lnTo>
                  <a:cubicBezTo>
                    <a:pt x="1420" y="1199"/>
                    <a:pt x="1420" y="1199"/>
                    <a:pt x="1420" y="1199"/>
                  </a:cubicBezTo>
                  <a:cubicBezTo>
                    <a:pt x="1420" y="1233"/>
                    <a:pt x="1387" y="1267"/>
                    <a:pt x="1335" y="1267"/>
                  </a:cubicBezTo>
                  <a:cubicBezTo>
                    <a:pt x="582" y="1267"/>
                    <a:pt x="582" y="1267"/>
                    <a:pt x="582" y="1267"/>
                  </a:cubicBezTo>
                  <a:cubicBezTo>
                    <a:pt x="257" y="1558"/>
                    <a:pt x="257" y="1558"/>
                    <a:pt x="257" y="1558"/>
                  </a:cubicBezTo>
                  <a:cubicBezTo>
                    <a:pt x="240" y="1558"/>
                    <a:pt x="240" y="1558"/>
                    <a:pt x="223" y="1558"/>
                  </a:cubicBezTo>
                  <a:close/>
                  <a:moveTo>
                    <a:pt x="86" y="309"/>
                  </a:moveTo>
                  <a:lnTo>
                    <a:pt x="86" y="309"/>
                  </a:lnTo>
                  <a:cubicBezTo>
                    <a:pt x="68" y="309"/>
                    <a:pt x="68" y="309"/>
                    <a:pt x="68" y="326"/>
                  </a:cubicBezTo>
                  <a:cubicBezTo>
                    <a:pt x="68" y="1199"/>
                    <a:pt x="68" y="1199"/>
                    <a:pt x="68" y="1199"/>
                  </a:cubicBezTo>
                  <a:cubicBezTo>
                    <a:pt x="68" y="1199"/>
                    <a:pt x="68" y="1199"/>
                    <a:pt x="86" y="1199"/>
                  </a:cubicBezTo>
                  <a:cubicBezTo>
                    <a:pt x="223" y="1199"/>
                    <a:pt x="223" y="1199"/>
                    <a:pt x="223" y="1199"/>
                  </a:cubicBezTo>
                  <a:cubicBezTo>
                    <a:pt x="240" y="1199"/>
                    <a:pt x="257" y="1216"/>
                    <a:pt x="257" y="1233"/>
                  </a:cubicBezTo>
                  <a:cubicBezTo>
                    <a:pt x="257" y="1455"/>
                    <a:pt x="257" y="1455"/>
                    <a:pt x="257" y="1455"/>
                  </a:cubicBezTo>
                  <a:cubicBezTo>
                    <a:pt x="547" y="1216"/>
                    <a:pt x="547" y="1216"/>
                    <a:pt x="547" y="1216"/>
                  </a:cubicBezTo>
                  <a:lnTo>
                    <a:pt x="565" y="1199"/>
                  </a:lnTo>
                  <a:cubicBezTo>
                    <a:pt x="1335" y="1199"/>
                    <a:pt x="1335" y="1199"/>
                    <a:pt x="1335" y="1199"/>
                  </a:cubicBezTo>
                  <a:cubicBezTo>
                    <a:pt x="1352" y="1199"/>
                    <a:pt x="1352" y="1199"/>
                    <a:pt x="1352" y="1199"/>
                  </a:cubicBezTo>
                  <a:cubicBezTo>
                    <a:pt x="1352" y="1027"/>
                    <a:pt x="1352" y="1027"/>
                    <a:pt x="1352" y="1027"/>
                  </a:cubicBezTo>
                  <a:cubicBezTo>
                    <a:pt x="667" y="1027"/>
                    <a:pt x="667" y="1027"/>
                    <a:pt x="667" y="1027"/>
                  </a:cubicBezTo>
                  <a:cubicBezTo>
                    <a:pt x="616" y="1027"/>
                    <a:pt x="582" y="993"/>
                    <a:pt x="582" y="942"/>
                  </a:cubicBezTo>
                  <a:cubicBezTo>
                    <a:pt x="582" y="309"/>
                    <a:pt x="582" y="309"/>
                    <a:pt x="582" y="309"/>
                  </a:cubicBezTo>
                  <a:cubicBezTo>
                    <a:pt x="86" y="309"/>
                    <a:pt x="86" y="309"/>
                    <a:pt x="86" y="309"/>
                  </a:cubicBezTo>
                  <a:close/>
                  <a:moveTo>
                    <a:pt x="1437" y="959"/>
                  </a:moveTo>
                  <a:lnTo>
                    <a:pt x="1437" y="959"/>
                  </a:lnTo>
                  <a:cubicBezTo>
                    <a:pt x="1437" y="959"/>
                    <a:pt x="1455" y="959"/>
                    <a:pt x="1455" y="976"/>
                  </a:cubicBezTo>
                  <a:cubicBezTo>
                    <a:pt x="1746" y="1216"/>
                    <a:pt x="1746" y="1216"/>
                    <a:pt x="1746" y="1216"/>
                  </a:cubicBezTo>
                  <a:cubicBezTo>
                    <a:pt x="1746" y="993"/>
                    <a:pt x="1746" y="993"/>
                    <a:pt x="1746" y="993"/>
                  </a:cubicBezTo>
                  <a:cubicBezTo>
                    <a:pt x="1746" y="976"/>
                    <a:pt x="1763" y="959"/>
                    <a:pt x="1780" y="959"/>
                  </a:cubicBezTo>
                  <a:cubicBezTo>
                    <a:pt x="1917" y="959"/>
                    <a:pt x="1917" y="959"/>
                    <a:pt x="1917" y="959"/>
                  </a:cubicBezTo>
                  <a:cubicBezTo>
                    <a:pt x="1934" y="959"/>
                    <a:pt x="1934" y="959"/>
                    <a:pt x="1934" y="942"/>
                  </a:cubicBezTo>
                  <a:cubicBezTo>
                    <a:pt x="1934" y="69"/>
                    <a:pt x="1934" y="69"/>
                    <a:pt x="1934" y="69"/>
                  </a:cubicBezTo>
                  <a:cubicBezTo>
                    <a:pt x="1934" y="69"/>
                    <a:pt x="1934" y="52"/>
                    <a:pt x="1917" y="52"/>
                  </a:cubicBezTo>
                  <a:cubicBezTo>
                    <a:pt x="667" y="52"/>
                    <a:pt x="667" y="52"/>
                    <a:pt x="667" y="52"/>
                  </a:cubicBezTo>
                  <a:cubicBezTo>
                    <a:pt x="650" y="52"/>
                    <a:pt x="650" y="69"/>
                    <a:pt x="650" y="69"/>
                  </a:cubicBezTo>
                  <a:lnTo>
                    <a:pt x="650" y="69"/>
                  </a:lnTo>
                  <a:cubicBezTo>
                    <a:pt x="650" y="942"/>
                    <a:pt x="650" y="942"/>
                    <a:pt x="650" y="942"/>
                  </a:cubicBezTo>
                  <a:cubicBezTo>
                    <a:pt x="650" y="959"/>
                    <a:pt x="650" y="959"/>
                    <a:pt x="667" y="959"/>
                  </a:cubicBezTo>
                  <a:lnTo>
                    <a:pt x="1437" y="959"/>
                  </a:lnTo>
                  <a:close/>
                  <a:moveTo>
                    <a:pt x="1284" y="890"/>
                  </a:moveTo>
                  <a:lnTo>
                    <a:pt x="1284" y="890"/>
                  </a:lnTo>
                  <a:cubicBezTo>
                    <a:pt x="1267" y="890"/>
                    <a:pt x="1232" y="856"/>
                    <a:pt x="1232" y="822"/>
                  </a:cubicBezTo>
                  <a:cubicBezTo>
                    <a:pt x="1232" y="788"/>
                    <a:pt x="1267" y="771"/>
                    <a:pt x="1284" y="771"/>
                  </a:cubicBezTo>
                  <a:cubicBezTo>
                    <a:pt x="1318" y="771"/>
                    <a:pt x="1352" y="788"/>
                    <a:pt x="1352" y="822"/>
                  </a:cubicBezTo>
                  <a:cubicBezTo>
                    <a:pt x="1352" y="856"/>
                    <a:pt x="1318" y="890"/>
                    <a:pt x="1284" y="890"/>
                  </a:cubicBezTo>
                  <a:close/>
                  <a:moveTo>
                    <a:pt x="1284" y="719"/>
                  </a:moveTo>
                  <a:lnTo>
                    <a:pt x="1284" y="719"/>
                  </a:lnTo>
                  <a:cubicBezTo>
                    <a:pt x="1284" y="719"/>
                    <a:pt x="1284" y="719"/>
                    <a:pt x="1267" y="702"/>
                  </a:cubicBezTo>
                  <a:lnTo>
                    <a:pt x="1267" y="685"/>
                  </a:lnTo>
                  <a:cubicBezTo>
                    <a:pt x="1267" y="565"/>
                    <a:pt x="1267" y="565"/>
                    <a:pt x="1267" y="565"/>
                  </a:cubicBezTo>
                  <a:cubicBezTo>
                    <a:pt x="1267" y="548"/>
                    <a:pt x="1267" y="548"/>
                    <a:pt x="1267" y="531"/>
                  </a:cubicBezTo>
                  <a:cubicBezTo>
                    <a:pt x="1284" y="531"/>
                    <a:pt x="1301" y="514"/>
                    <a:pt x="1301" y="514"/>
                  </a:cubicBezTo>
                  <a:cubicBezTo>
                    <a:pt x="1335" y="497"/>
                    <a:pt x="1352" y="479"/>
                    <a:pt x="1387" y="463"/>
                  </a:cubicBezTo>
                  <a:cubicBezTo>
                    <a:pt x="1420" y="429"/>
                    <a:pt x="1437" y="394"/>
                    <a:pt x="1437" y="360"/>
                  </a:cubicBezTo>
                  <a:cubicBezTo>
                    <a:pt x="1420" y="292"/>
                    <a:pt x="1352" y="223"/>
                    <a:pt x="1284" y="223"/>
                  </a:cubicBezTo>
                  <a:cubicBezTo>
                    <a:pt x="1232" y="223"/>
                    <a:pt x="1198" y="240"/>
                    <a:pt x="1147" y="309"/>
                  </a:cubicBezTo>
                  <a:cubicBezTo>
                    <a:pt x="1147" y="326"/>
                    <a:pt x="1130" y="326"/>
                    <a:pt x="1130" y="326"/>
                  </a:cubicBezTo>
                  <a:lnTo>
                    <a:pt x="1130" y="326"/>
                  </a:lnTo>
                  <a:cubicBezTo>
                    <a:pt x="1113" y="326"/>
                    <a:pt x="1113" y="326"/>
                    <a:pt x="1113" y="326"/>
                  </a:cubicBezTo>
                  <a:cubicBezTo>
                    <a:pt x="1095" y="309"/>
                    <a:pt x="1078" y="292"/>
                    <a:pt x="1095" y="274"/>
                  </a:cubicBezTo>
                  <a:cubicBezTo>
                    <a:pt x="1147" y="206"/>
                    <a:pt x="1198" y="172"/>
                    <a:pt x="1284" y="172"/>
                  </a:cubicBezTo>
                  <a:lnTo>
                    <a:pt x="1284" y="172"/>
                  </a:lnTo>
                  <a:cubicBezTo>
                    <a:pt x="1301" y="172"/>
                    <a:pt x="1301" y="172"/>
                    <a:pt x="1301" y="172"/>
                  </a:cubicBezTo>
                  <a:cubicBezTo>
                    <a:pt x="1387" y="172"/>
                    <a:pt x="1489" y="240"/>
                    <a:pt x="1489" y="360"/>
                  </a:cubicBezTo>
                  <a:cubicBezTo>
                    <a:pt x="1489" y="411"/>
                    <a:pt x="1472" y="463"/>
                    <a:pt x="1420" y="514"/>
                  </a:cubicBezTo>
                  <a:cubicBezTo>
                    <a:pt x="1404" y="531"/>
                    <a:pt x="1369" y="548"/>
                    <a:pt x="1335" y="565"/>
                  </a:cubicBezTo>
                  <a:cubicBezTo>
                    <a:pt x="1335" y="565"/>
                    <a:pt x="1335" y="582"/>
                    <a:pt x="1318" y="582"/>
                  </a:cubicBezTo>
                  <a:cubicBezTo>
                    <a:pt x="1318" y="685"/>
                    <a:pt x="1318" y="685"/>
                    <a:pt x="1318" y="685"/>
                  </a:cubicBezTo>
                  <a:lnTo>
                    <a:pt x="1318" y="702"/>
                  </a:lnTo>
                  <a:cubicBezTo>
                    <a:pt x="1301" y="719"/>
                    <a:pt x="1301" y="719"/>
                    <a:pt x="1284" y="719"/>
                  </a:cubicBezTo>
                  <a:close/>
                </a:path>
              </a:pathLst>
            </a:custGeom>
            <a:grpFill/>
            <a:ln w="9525" cap="flat">
              <a:solidFill>
                <a:srgbClr val="BC3345">
                  <a:alpha val="0"/>
                </a:srgbClr>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
          <p:nvSpPr>
            <p:cNvPr id="28" name="Freeform 43">
              <a:extLst>
                <a:ext uri="{FF2B5EF4-FFF2-40B4-BE49-F238E27FC236}">
                  <a16:creationId xmlns:a16="http://schemas.microsoft.com/office/drawing/2014/main" id="{A9A304D9-20A4-4B91-BA1F-EDCBA8A13B45}"/>
                </a:ext>
              </a:extLst>
            </p:cNvPr>
            <p:cNvSpPr>
              <a:spLocks noChangeArrowheads="1"/>
            </p:cNvSpPr>
            <p:nvPr/>
          </p:nvSpPr>
          <p:spPr bwMode="auto">
            <a:xfrm>
              <a:off x="4248150" y="1860550"/>
              <a:ext cx="709613" cy="561975"/>
            </a:xfrm>
            <a:custGeom>
              <a:avLst/>
              <a:gdLst>
                <a:gd name="T0" fmla="*/ 1267 w 1969"/>
                <a:gd name="T1" fmla="*/ 771 h 1559"/>
                <a:gd name="T2" fmla="*/ 1267 w 1969"/>
                <a:gd name="T3" fmla="*/ 873 h 1559"/>
                <a:gd name="T4" fmla="*/ 1267 w 1969"/>
                <a:gd name="T5" fmla="*/ 771 h 1559"/>
                <a:gd name="T6" fmla="*/ 69 w 1969"/>
                <a:gd name="T7" fmla="*/ 292 h 1559"/>
                <a:gd name="T8" fmla="*/ 565 w 1969"/>
                <a:gd name="T9" fmla="*/ 942 h 1559"/>
                <a:gd name="T10" fmla="*/ 1352 w 1969"/>
                <a:gd name="T11" fmla="*/ 1027 h 1559"/>
                <a:gd name="T12" fmla="*/ 1318 w 1969"/>
                <a:gd name="T13" fmla="*/ 1216 h 1559"/>
                <a:gd name="T14" fmla="*/ 530 w 1969"/>
                <a:gd name="T15" fmla="*/ 1216 h 1559"/>
                <a:gd name="T16" fmla="*/ 240 w 1969"/>
                <a:gd name="T17" fmla="*/ 1233 h 1559"/>
                <a:gd name="T18" fmla="*/ 69 w 1969"/>
                <a:gd name="T19" fmla="*/ 1216 h 1559"/>
                <a:gd name="T20" fmla="*/ 34 w 1969"/>
                <a:gd name="T21" fmla="*/ 326 h 1559"/>
                <a:gd name="T22" fmla="*/ 1267 w 1969"/>
                <a:gd name="T23" fmla="*/ 172 h 1559"/>
                <a:gd name="T24" fmla="*/ 1078 w 1969"/>
                <a:gd name="T25" fmla="*/ 274 h 1559"/>
                <a:gd name="T26" fmla="*/ 1130 w 1969"/>
                <a:gd name="T27" fmla="*/ 309 h 1559"/>
                <a:gd name="T28" fmla="*/ 1420 w 1969"/>
                <a:gd name="T29" fmla="*/ 360 h 1559"/>
                <a:gd name="T30" fmla="*/ 1267 w 1969"/>
                <a:gd name="T31" fmla="*/ 548 h 1559"/>
                <a:gd name="T32" fmla="*/ 1250 w 1969"/>
                <a:gd name="T33" fmla="*/ 685 h 1559"/>
                <a:gd name="T34" fmla="*/ 1301 w 1969"/>
                <a:gd name="T35" fmla="*/ 685 h 1559"/>
                <a:gd name="T36" fmla="*/ 1403 w 1969"/>
                <a:gd name="T37" fmla="*/ 497 h 1559"/>
                <a:gd name="T38" fmla="*/ 1267 w 1969"/>
                <a:gd name="T39" fmla="*/ 172 h 1559"/>
                <a:gd name="T40" fmla="*/ 650 w 1969"/>
                <a:gd name="T41" fmla="*/ 52 h 1559"/>
                <a:gd name="T42" fmla="*/ 1934 w 1969"/>
                <a:gd name="T43" fmla="*/ 69 h 1559"/>
                <a:gd name="T44" fmla="*/ 1900 w 1969"/>
                <a:gd name="T45" fmla="*/ 976 h 1559"/>
                <a:gd name="T46" fmla="*/ 1729 w 1969"/>
                <a:gd name="T47" fmla="*/ 993 h 1559"/>
                <a:gd name="T48" fmla="*/ 1438 w 1969"/>
                <a:gd name="T49" fmla="*/ 976 h 1559"/>
                <a:gd name="T50" fmla="*/ 650 w 1969"/>
                <a:gd name="T51" fmla="*/ 976 h 1559"/>
                <a:gd name="T52" fmla="*/ 616 w 1969"/>
                <a:gd name="T53" fmla="*/ 69 h 1559"/>
                <a:gd name="T54" fmla="*/ 650 w 1969"/>
                <a:gd name="T55" fmla="*/ 0 h 1559"/>
                <a:gd name="T56" fmla="*/ 565 w 1969"/>
                <a:gd name="T57" fmla="*/ 69 h 1559"/>
                <a:gd name="T58" fmla="*/ 69 w 1969"/>
                <a:gd name="T59" fmla="*/ 240 h 1559"/>
                <a:gd name="T60" fmla="*/ 0 w 1969"/>
                <a:gd name="T61" fmla="*/ 1199 h 1559"/>
                <a:gd name="T62" fmla="*/ 188 w 1969"/>
                <a:gd name="T63" fmla="*/ 1267 h 1559"/>
                <a:gd name="T64" fmla="*/ 223 w 1969"/>
                <a:gd name="T65" fmla="*/ 1541 h 1559"/>
                <a:gd name="T66" fmla="*/ 1318 w 1969"/>
                <a:gd name="T67" fmla="*/ 1267 h 1559"/>
                <a:gd name="T68" fmla="*/ 1403 w 1969"/>
                <a:gd name="T69" fmla="*/ 1027 h 1559"/>
                <a:gd name="T70" fmla="*/ 1746 w 1969"/>
                <a:gd name="T71" fmla="*/ 1301 h 1559"/>
                <a:gd name="T72" fmla="*/ 1780 w 1969"/>
                <a:gd name="T73" fmla="*/ 1027 h 1559"/>
                <a:gd name="T74" fmla="*/ 1968 w 1969"/>
                <a:gd name="T75" fmla="*/ 942 h 1559"/>
                <a:gd name="T76" fmla="*/ 1900 w 1969"/>
                <a:gd name="T77" fmla="*/ 0 h 1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969" h="1559">
                  <a:moveTo>
                    <a:pt x="1267" y="771"/>
                  </a:moveTo>
                  <a:lnTo>
                    <a:pt x="1267" y="771"/>
                  </a:lnTo>
                  <a:cubicBezTo>
                    <a:pt x="1250" y="771"/>
                    <a:pt x="1233" y="805"/>
                    <a:pt x="1233" y="822"/>
                  </a:cubicBezTo>
                  <a:cubicBezTo>
                    <a:pt x="1233" y="856"/>
                    <a:pt x="1250" y="873"/>
                    <a:pt x="1267" y="873"/>
                  </a:cubicBezTo>
                  <a:cubicBezTo>
                    <a:pt x="1301" y="873"/>
                    <a:pt x="1318" y="856"/>
                    <a:pt x="1318" y="822"/>
                  </a:cubicBezTo>
                  <a:cubicBezTo>
                    <a:pt x="1318" y="805"/>
                    <a:pt x="1301" y="771"/>
                    <a:pt x="1267" y="771"/>
                  </a:cubicBezTo>
                  <a:close/>
                  <a:moveTo>
                    <a:pt x="69" y="292"/>
                  </a:moveTo>
                  <a:lnTo>
                    <a:pt x="69" y="292"/>
                  </a:lnTo>
                  <a:cubicBezTo>
                    <a:pt x="565" y="292"/>
                    <a:pt x="565" y="292"/>
                    <a:pt x="565" y="292"/>
                  </a:cubicBezTo>
                  <a:cubicBezTo>
                    <a:pt x="565" y="942"/>
                    <a:pt x="565" y="942"/>
                    <a:pt x="565" y="942"/>
                  </a:cubicBezTo>
                  <a:cubicBezTo>
                    <a:pt x="565" y="993"/>
                    <a:pt x="599" y="1027"/>
                    <a:pt x="650" y="1027"/>
                  </a:cubicBezTo>
                  <a:cubicBezTo>
                    <a:pt x="1352" y="1027"/>
                    <a:pt x="1352" y="1027"/>
                    <a:pt x="1352" y="1027"/>
                  </a:cubicBezTo>
                  <a:cubicBezTo>
                    <a:pt x="1352" y="1199"/>
                    <a:pt x="1352" y="1199"/>
                    <a:pt x="1352" y="1199"/>
                  </a:cubicBezTo>
                  <a:cubicBezTo>
                    <a:pt x="1352" y="1199"/>
                    <a:pt x="1335" y="1216"/>
                    <a:pt x="1318" y="1216"/>
                  </a:cubicBezTo>
                  <a:cubicBezTo>
                    <a:pt x="548" y="1216"/>
                    <a:pt x="548" y="1216"/>
                    <a:pt x="548" y="1216"/>
                  </a:cubicBezTo>
                  <a:cubicBezTo>
                    <a:pt x="548" y="1216"/>
                    <a:pt x="548" y="1216"/>
                    <a:pt x="530" y="1216"/>
                  </a:cubicBezTo>
                  <a:cubicBezTo>
                    <a:pt x="240" y="1472"/>
                    <a:pt x="240" y="1472"/>
                    <a:pt x="240" y="1472"/>
                  </a:cubicBezTo>
                  <a:cubicBezTo>
                    <a:pt x="240" y="1233"/>
                    <a:pt x="240" y="1233"/>
                    <a:pt x="240" y="1233"/>
                  </a:cubicBezTo>
                  <a:cubicBezTo>
                    <a:pt x="240" y="1233"/>
                    <a:pt x="223" y="1216"/>
                    <a:pt x="206" y="1216"/>
                  </a:cubicBezTo>
                  <a:cubicBezTo>
                    <a:pt x="69" y="1216"/>
                    <a:pt x="69" y="1216"/>
                    <a:pt x="69" y="1216"/>
                  </a:cubicBezTo>
                  <a:cubicBezTo>
                    <a:pt x="51" y="1216"/>
                    <a:pt x="34" y="1199"/>
                    <a:pt x="34" y="1199"/>
                  </a:cubicBezTo>
                  <a:cubicBezTo>
                    <a:pt x="34" y="326"/>
                    <a:pt x="34" y="326"/>
                    <a:pt x="34" y="326"/>
                  </a:cubicBezTo>
                  <a:cubicBezTo>
                    <a:pt x="34" y="309"/>
                    <a:pt x="51" y="292"/>
                    <a:pt x="69" y="292"/>
                  </a:cubicBezTo>
                  <a:close/>
                  <a:moveTo>
                    <a:pt x="1267" y="172"/>
                  </a:moveTo>
                  <a:lnTo>
                    <a:pt x="1267" y="172"/>
                  </a:lnTo>
                  <a:cubicBezTo>
                    <a:pt x="1198" y="172"/>
                    <a:pt x="1130" y="206"/>
                    <a:pt x="1078" y="274"/>
                  </a:cubicBezTo>
                  <a:cubicBezTo>
                    <a:pt x="1078" y="292"/>
                    <a:pt x="1078" y="309"/>
                    <a:pt x="1096" y="309"/>
                  </a:cubicBezTo>
                  <a:cubicBezTo>
                    <a:pt x="1096" y="326"/>
                    <a:pt x="1113" y="326"/>
                    <a:pt x="1130" y="309"/>
                  </a:cubicBezTo>
                  <a:cubicBezTo>
                    <a:pt x="1164" y="240"/>
                    <a:pt x="1215" y="223"/>
                    <a:pt x="1267" y="223"/>
                  </a:cubicBezTo>
                  <a:cubicBezTo>
                    <a:pt x="1352" y="223"/>
                    <a:pt x="1420" y="292"/>
                    <a:pt x="1420" y="360"/>
                  </a:cubicBezTo>
                  <a:cubicBezTo>
                    <a:pt x="1420" y="411"/>
                    <a:pt x="1403" y="429"/>
                    <a:pt x="1370" y="463"/>
                  </a:cubicBezTo>
                  <a:cubicBezTo>
                    <a:pt x="1335" y="497"/>
                    <a:pt x="1301" y="514"/>
                    <a:pt x="1267" y="548"/>
                  </a:cubicBezTo>
                  <a:cubicBezTo>
                    <a:pt x="1250" y="548"/>
                    <a:pt x="1250" y="548"/>
                    <a:pt x="1250" y="565"/>
                  </a:cubicBezTo>
                  <a:cubicBezTo>
                    <a:pt x="1250" y="685"/>
                    <a:pt x="1250" y="685"/>
                    <a:pt x="1250" y="685"/>
                  </a:cubicBezTo>
                  <a:cubicBezTo>
                    <a:pt x="1250" y="702"/>
                    <a:pt x="1267" y="702"/>
                    <a:pt x="1267" y="702"/>
                  </a:cubicBezTo>
                  <a:cubicBezTo>
                    <a:pt x="1284" y="702"/>
                    <a:pt x="1301" y="702"/>
                    <a:pt x="1301" y="685"/>
                  </a:cubicBezTo>
                  <a:cubicBezTo>
                    <a:pt x="1301" y="565"/>
                    <a:pt x="1301" y="565"/>
                    <a:pt x="1301" y="565"/>
                  </a:cubicBezTo>
                  <a:cubicBezTo>
                    <a:pt x="1335" y="548"/>
                    <a:pt x="1370" y="531"/>
                    <a:pt x="1403" y="497"/>
                  </a:cubicBezTo>
                  <a:cubicBezTo>
                    <a:pt x="1438" y="463"/>
                    <a:pt x="1472" y="429"/>
                    <a:pt x="1472" y="360"/>
                  </a:cubicBezTo>
                  <a:cubicBezTo>
                    <a:pt x="1472" y="240"/>
                    <a:pt x="1370" y="172"/>
                    <a:pt x="1267" y="172"/>
                  </a:cubicBezTo>
                  <a:close/>
                  <a:moveTo>
                    <a:pt x="650" y="52"/>
                  </a:moveTo>
                  <a:lnTo>
                    <a:pt x="650" y="52"/>
                  </a:lnTo>
                  <a:cubicBezTo>
                    <a:pt x="1900" y="52"/>
                    <a:pt x="1900" y="52"/>
                    <a:pt x="1900" y="52"/>
                  </a:cubicBezTo>
                  <a:cubicBezTo>
                    <a:pt x="1917" y="52"/>
                    <a:pt x="1934" y="69"/>
                    <a:pt x="1934" y="69"/>
                  </a:cubicBezTo>
                  <a:cubicBezTo>
                    <a:pt x="1934" y="942"/>
                    <a:pt x="1934" y="942"/>
                    <a:pt x="1934" y="942"/>
                  </a:cubicBezTo>
                  <a:cubicBezTo>
                    <a:pt x="1934" y="959"/>
                    <a:pt x="1917" y="976"/>
                    <a:pt x="1900" y="976"/>
                  </a:cubicBezTo>
                  <a:cubicBezTo>
                    <a:pt x="1763" y="976"/>
                    <a:pt x="1763" y="976"/>
                    <a:pt x="1763" y="976"/>
                  </a:cubicBezTo>
                  <a:cubicBezTo>
                    <a:pt x="1746" y="976"/>
                    <a:pt x="1729" y="976"/>
                    <a:pt x="1729" y="993"/>
                  </a:cubicBezTo>
                  <a:cubicBezTo>
                    <a:pt x="1729" y="1233"/>
                    <a:pt x="1729" y="1233"/>
                    <a:pt x="1729" y="1233"/>
                  </a:cubicBezTo>
                  <a:cubicBezTo>
                    <a:pt x="1438" y="976"/>
                    <a:pt x="1438" y="976"/>
                    <a:pt x="1438" y="976"/>
                  </a:cubicBezTo>
                  <a:cubicBezTo>
                    <a:pt x="1420" y="976"/>
                    <a:pt x="1420" y="976"/>
                    <a:pt x="1420" y="976"/>
                  </a:cubicBezTo>
                  <a:cubicBezTo>
                    <a:pt x="650" y="976"/>
                    <a:pt x="650" y="976"/>
                    <a:pt x="650" y="976"/>
                  </a:cubicBezTo>
                  <a:cubicBezTo>
                    <a:pt x="633" y="976"/>
                    <a:pt x="616" y="959"/>
                    <a:pt x="616" y="942"/>
                  </a:cubicBezTo>
                  <a:cubicBezTo>
                    <a:pt x="616" y="69"/>
                    <a:pt x="616" y="69"/>
                    <a:pt x="616" y="69"/>
                  </a:cubicBezTo>
                  <a:cubicBezTo>
                    <a:pt x="616" y="69"/>
                    <a:pt x="633" y="52"/>
                    <a:pt x="650" y="52"/>
                  </a:cubicBezTo>
                  <a:close/>
                  <a:moveTo>
                    <a:pt x="650" y="0"/>
                  </a:moveTo>
                  <a:lnTo>
                    <a:pt x="650" y="0"/>
                  </a:lnTo>
                  <a:cubicBezTo>
                    <a:pt x="599" y="0"/>
                    <a:pt x="565" y="35"/>
                    <a:pt x="565" y="69"/>
                  </a:cubicBezTo>
                  <a:cubicBezTo>
                    <a:pt x="565" y="240"/>
                    <a:pt x="565" y="240"/>
                    <a:pt x="565" y="240"/>
                  </a:cubicBezTo>
                  <a:cubicBezTo>
                    <a:pt x="69" y="240"/>
                    <a:pt x="69" y="240"/>
                    <a:pt x="69" y="240"/>
                  </a:cubicBezTo>
                  <a:cubicBezTo>
                    <a:pt x="17" y="240"/>
                    <a:pt x="0" y="274"/>
                    <a:pt x="0" y="326"/>
                  </a:cubicBezTo>
                  <a:cubicBezTo>
                    <a:pt x="0" y="1199"/>
                    <a:pt x="0" y="1199"/>
                    <a:pt x="0" y="1199"/>
                  </a:cubicBezTo>
                  <a:cubicBezTo>
                    <a:pt x="0" y="1233"/>
                    <a:pt x="17" y="1267"/>
                    <a:pt x="69" y="1267"/>
                  </a:cubicBezTo>
                  <a:cubicBezTo>
                    <a:pt x="188" y="1267"/>
                    <a:pt x="188" y="1267"/>
                    <a:pt x="188" y="1267"/>
                  </a:cubicBezTo>
                  <a:cubicBezTo>
                    <a:pt x="188" y="1524"/>
                    <a:pt x="188" y="1524"/>
                    <a:pt x="188" y="1524"/>
                  </a:cubicBezTo>
                  <a:cubicBezTo>
                    <a:pt x="188" y="1541"/>
                    <a:pt x="206" y="1558"/>
                    <a:pt x="223" y="1541"/>
                  </a:cubicBezTo>
                  <a:cubicBezTo>
                    <a:pt x="565" y="1267"/>
                    <a:pt x="565" y="1267"/>
                    <a:pt x="565" y="1267"/>
                  </a:cubicBezTo>
                  <a:cubicBezTo>
                    <a:pt x="1318" y="1267"/>
                    <a:pt x="1318" y="1267"/>
                    <a:pt x="1318" y="1267"/>
                  </a:cubicBezTo>
                  <a:cubicBezTo>
                    <a:pt x="1370" y="1267"/>
                    <a:pt x="1403" y="1233"/>
                    <a:pt x="1403" y="1199"/>
                  </a:cubicBezTo>
                  <a:cubicBezTo>
                    <a:pt x="1403" y="1027"/>
                    <a:pt x="1403" y="1027"/>
                    <a:pt x="1403" y="1027"/>
                  </a:cubicBezTo>
                  <a:lnTo>
                    <a:pt x="1403" y="1027"/>
                  </a:lnTo>
                  <a:cubicBezTo>
                    <a:pt x="1746" y="1301"/>
                    <a:pt x="1746" y="1301"/>
                    <a:pt x="1746" y="1301"/>
                  </a:cubicBezTo>
                  <a:cubicBezTo>
                    <a:pt x="1763" y="1319"/>
                    <a:pt x="1780" y="1301"/>
                    <a:pt x="1780" y="1284"/>
                  </a:cubicBezTo>
                  <a:cubicBezTo>
                    <a:pt x="1780" y="1027"/>
                    <a:pt x="1780" y="1027"/>
                    <a:pt x="1780" y="1027"/>
                  </a:cubicBezTo>
                  <a:cubicBezTo>
                    <a:pt x="1900" y="1027"/>
                    <a:pt x="1900" y="1027"/>
                    <a:pt x="1900" y="1027"/>
                  </a:cubicBezTo>
                  <a:cubicBezTo>
                    <a:pt x="1951" y="1027"/>
                    <a:pt x="1968" y="993"/>
                    <a:pt x="1968" y="942"/>
                  </a:cubicBezTo>
                  <a:cubicBezTo>
                    <a:pt x="1968" y="69"/>
                    <a:pt x="1968" y="69"/>
                    <a:pt x="1968" y="69"/>
                  </a:cubicBezTo>
                  <a:cubicBezTo>
                    <a:pt x="1968" y="35"/>
                    <a:pt x="1951" y="0"/>
                    <a:pt x="1900" y="0"/>
                  </a:cubicBezTo>
                  <a:lnTo>
                    <a:pt x="650" y="0"/>
                  </a:lnTo>
                  <a:close/>
                </a:path>
              </a:pathLst>
            </a:custGeom>
            <a:grpFill/>
            <a:ln w="9525" cap="flat">
              <a:solidFill>
                <a:srgbClr val="BC3345">
                  <a:alpha val="0"/>
                </a:srgbClr>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grpSp>
      <p:sp>
        <p:nvSpPr>
          <p:cNvPr id="29" name="Freeform 165">
            <a:extLst>
              <a:ext uri="{FF2B5EF4-FFF2-40B4-BE49-F238E27FC236}">
                <a16:creationId xmlns:a16="http://schemas.microsoft.com/office/drawing/2014/main" id="{B1755903-60A6-4706-BBBB-9E4BBA8C9503}"/>
              </a:ext>
            </a:extLst>
          </p:cNvPr>
          <p:cNvSpPr>
            <a:spLocks noEditPoints="1"/>
          </p:cNvSpPr>
          <p:nvPr/>
        </p:nvSpPr>
        <p:spPr bwMode="auto">
          <a:xfrm>
            <a:off x="809612" y="4715238"/>
            <a:ext cx="412408" cy="334036"/>
          </a:xfrm>
          <a:custGeom>
            <a:avLst/>
            <a:gdLst>
              <a:gd name="T0" fmla="*/ 0 w 197"/>
              <a:gd name="T1" fmla="*/ 99 h 197"/>
              <a:gd name="T2" fmla="*/ 197 w 197"/>
              <a:gd name="T3" fmla="*/ 99 h 197"/>
              <a:gd name="T4" fmla="*/ 111 w 197"/>
              <a:gd name="T5" fmla="*/ 182 h 197"/>
              <a:gd name="T6" fmla="*/ 103 w 197"/>
              <a:gd name="T7" fmla="*/ 146 h 197"/>
              <a:gd name="T8" fmla="*/ 111 w 197"/>
              <a:gd name="T9" fmla="*/ 182 h 197"/>
              <a:gd name="T10" fmla="*/ 94 w 197"/>
              <a:gd name="T11" fmla="*/ 146 h 197"/>
              <a:gd name="T12" fmla="*/ 87 w 197"/>
              <a:gd name="T13" fmla="*/ 183 h 197"/>
              <a:gd name="T14" fmla="*/ 14 w 197"/>
              <a:gd name="T15" fmla="*/ 103 h 197"/>
              <a:gd name="T16" fmla="*/ 52 w 197"/>
              <a:gd name="T17" fmla="*/ 137 h 197"/>
              <a:gd name="T18" fmla="*/ 14 w 197"/>
              <a:gd name="T19" fmla="*/ 103 h 197"/>
              <a:gd name="T20" fmla="*/ 94 w 197"/>
              <a:gd name="T21" fmla="*/ 14 h 197"/>
              <a:gd name="T22" fmla="*/ 63 w 197"/>
              <a:gd name="T23" fmla="*/ 52 h 197"/>
              <a:gd name="T24" fmla="*/ 134 w 197"/>
              <a:gd name="T25" fmla="*/ 52 h 197"/>
              <a:gd name="T26" fmla="*/ 103 w 197"/>
              <a:gd name="T27" fmla="*/ 14 h 197"/>
              <a:gd name="T28" fmla="*/ 134 w 197"/>
              <a:gd name="T29" fmla="*/ 52 h 197"/>
              <a:gd name="T30" fmla="*/ 141 w 197"/>
              <a:gd name="T31" fmla="*/ 94 h 197"/>
              <a:gd name="T32" fmla="*/ 103 w 197"/>
              <a:gd name="T33" fmla="*/ 61 h 197"/>
              <a:gd name="T34" fmla="*/ 94 w 197"/>
              <a:gd name="T35" fmla="*/ 61 h 197"/>
              <a:gd name="T36" fmla="*/ 57 w 197"/>
              <a:gd name="T37" fmla="*/ 94 h 197"/>
              <a:gd name="T38" fmla="*/ 94 w 197"/>
              <a:gd name="T39" fmla="*/ 61 h 197"/>
              <a:gd name="T40" fmla="*/ 14 w 197"/>
              <a:gd name="T41" fmla="*/ 94 h 197"/>
              <a:gd name="T42" fmla="*/ 52 w 197"/>
              <a:gd name="T43" fmla="*/ 61 h 197"/>
              <a:gd name="T44" fmla="*/ 57 w 197"/>
              <a:gd name="T45" fmla="*/ 103 h 197"/>
              <a:gd name="T46" fmla="*/ 94 w 197"/>
              <a:gd name="T47" fmla="*/ 137 h 197"/>
              <a:gd name="T48" fmla="*/ 57 w 197"/>
              <a:gd name="T49" fmla="*/ 103 h 197"/>
              <a:gd name="T50" fmla="*/ 103 w 197"/>
              <a:gd name="T51" fmla="*/ 103 h 197"/>
              <a:gd name="T52" fmla="*/ 136 w 197"/>
              <a:gd name="T53" fmla="*/ 137 h 197"/>
              <a:gd name="T54" fmla="*/ 149 w 197"/>
              <a:gd name="T55" fmla="*/ 103 h 197"/>
              <a:gd name="T56" fmla="*/ 174 w 197"/>
              <a:gd name="T57" fmla="*/ 137 h 197"/>
              <a:gd name="T58" fmla="*/ 149 w 197"/>
              <a:gd name="T59" fmla="*/ 103 h 197"/>
              <a:gd name="T60" fmla="*/ 145 w 197"/>
              <a:gd name="T61" fmla="*/ 61 h 197"/>
              <a:gd name="T62" fmla="*/ 183 w 197"/>
              <a:gd name="T63" fmla="*/ 94 h 197"/>
              <a:gd name="T64" fmla="*/ 169 w 197"/>
              <a:gd name="T65" fmla="*/ 52 h 197"/>
              <a:gd name="T66" fmla="*/ 127 w 197"/>
              <a:gd name="T67" fmla="*/ 19 h 197"/>
              <a:gd name="T68" fmla="*/ 70 w 197"/>
              <a:gd name="T69" fmla="*/ 19 h 197"/>
              <a:gd name="T70" fmla="*/ 28 w 197"/>
              <a:gd name="T71" fmla="*/ 52 h 197"/>
              <a:gd name="T72" fmla="*/ 28 w 197"/>
              <a:gd name="T73" fmla="*/ 146 h 197"/>
              <a:gd name="T74" fmla="*/ 70 w 197"/>
              <a:gd name="T75" fmla="*/ 178 h 197"/>
              <a:gd name="T76" fmla="*/ 127 w 197"/>
              <a:gd name="T77" fmla="*/ 178 h 197"/>
              <a:gd name="T78" fmla="*/ 169 w 197"/>
              <a:gd name="T79" fmla="*/ 146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7" h="197">
                <a:moveTo>
                  <a:pt x="99" y="0"/>
                </a:moveTo>
                <a:cubicBezTo>
                  <a:pt x="44" y="0"/>
                  <a:pt x="0" y="44"/>
                  <a:pt x="0" y="99"/>
                </a:cubicBezTo>
                <a:cubicBezTo>
                  <a:pt x="0" y="153"/>
                  <a:pt x="44" y="197"/>
                  <a:pt x="99" y="197"/>
                </a:cubicBezTo>
                <a:cubicBezTo>
                  <a:pt x="153" y="197"/>
                  <a:pt x="197" y="153"/>
                  <a:pt x="197" y="99"/>
                </a:cubicBezTo>
                <a:cubicBezTo>
                  <a:pt x="197" y="44"/>
                  <a:pt x="153" y="0"/>
                  <a:pt x="99" y="0"/>
                </a:cubicBezTo>
                <a:close/>
                <a:moveTo>
                  <a:pt x="111" y="182"/>
                </a:moveTo>
                <a:cubicBezTo>
                  <a:pt x="108" y="183"/>
                  <a:pt x="106" y="183"/>
                  <a:pt x="103" y="183"/>
                </a:cubicBezTo>
                <a:cubicBezTo>
                  <a:pt x="103" y="146"/>
                  <a:pt x="103" y="146"/>
                  <a:pt x="103" y="146"/>
                </a:cubicBezTo>
                <a:cubicBezTo>
                  <a:pt x="134" y="146"/>
                  <a:pt x="134" y="146"/>
                  <a:pt x="134" y="146"/>
                </a:cubicBezTo>
                <a:cubicBezTo>
                  <a:pt x="129" y="163"/>
                  <a:pt x="120" y="176"/>
                  <a:pt x="111" y="182"/>
                </a:cubicBezTo>
                <a:close/>
                <a:moveTo>
                  <a:pt x="63" y="146"/>
                </a:moveTo>
                <a:cubicBezTo>
                  <a:pt x="94" y="146"/>
                  <a:pt x="94" y="146"/>
                  <a:pt x="94" y="146"/>
                </a:cubicBezTo>
                <a:cubicBezTo>
                  <a:pt x="94" y="183"/>
                  <a:pt x="94" y="183"/>
                  <a:pt x="94" y="183"/>
                </a:cubicBezTo>
                <a:cubicBezTo>
                  <a:pt x="92" y="183"/>
                  <a:pt x="89" y="183"/>
                  <a:pt x="87" y="183"/>
                </a:cubicBezTo>
                <a:cubicBezTo>
                  <a:pt x="77" y="176"/>
                  <a:pt x="69" y="163"/>
                  <a:pt x="63" y="146"/>
                </a:cubicBezTo>
                <a:close/>
                <a:moveTo>
                  <a:pt x="14" y="103"/>
                </a:moveTo>
                <a:cubicBezTo>
                  <a:pt x="48" y="103"/>
                  <a:pt x="48" y="103"/>
                  <a:pt x="48" y="103"/>
                </a:cubicBezTo>
                <a:cubicBezTo>
                  <a:pt x="49" y="115"/>
                  <a:pt x="50" y="127"/>
                  <a:pt x="52" y="137"/>
                </a:cubicBezTo>
                <a:cubicBezTo>
                  <a:pt x="23" y="137"/>
                  <a:pt x="23" y="137"/>
                  <a:pt x="23" y="137"/>
                </a:cubicBezTo>
                <a:cubicBezTo>
                  <a:pt x="18" y="127"/>
                  <a:pt x="15" y="115"/>
                  <a:pt x="14" y="103"/>
                </a:cubicBezTo>
                <a:close/>
                <a:moveTo>
                  <a:pt x="87" y="15"/>
                </a:moveTo>
                <a:cubicBezTo>
                  <a:pt x="89" y="14"/>
                  <a:pt x="92" y="14"/>
                  <a:pt x="94" y="14"/>
                </a:cubicBezTo>
                <a:cubicBezTo>
                  <a:pt x="94" y="52"/>
                  <a:pt x="94" y="52"/>
                  <a:pt x="94" y="52"/>
                </a:cubicBezTo>
                <a:cubicBezTo>
                  <a:pt x="63" y="52"/>
                  <a:pt x="63" y="52"/>
                  <a:pt x="63" y="52"/>
                </a:cubicBezTo>
                <a:cubicBezTo>
                  <a:pt x="69" y="35"/>
                  <a:pt x="77" y="21"/>
                  <a:pt x="87" y="15"/>
                </a:cubicBezTo>
                <a:close/>
                <a:moveTo>
                  <a:pt x="134" y="52"/>
                </a:moveTo>
                <a:cubicBezTo>
                  <a:pt x="103" y="52"/>
                  <a:pt x="103" y="52"/>
                  <a:pt x="103" y="52"/>
                </a:cubicBezTo>
                <a:cubicBezTo>
                  <a:pt x="103" y="14"/>
                  <a:pt x="103" y="14"/>
                  <a:pt x="103" y="14"/>
                </a:cubicBezTo>
                <a:cubicBezTo>
                  <a:pt x="106" y="14"/>
                  <a:pt x="108" y="14"/>
                  <a:pt x="111" y="15"/>
                </a:cubicBezTo>
                <a:cubicBezTo>
                  <a:pt x="121" y="21"/>
                  <a:pt x="129" y="35"/>
                  <a:pt x="134" y="52"/>
                </a:cubicBezTo>
                <a:close/>
                <a:moveTo>
                  <a:pt x="136" y="61"/>
                </a:moveTo>
                <a:cubicBezTo>
                  <a:pt x="139" y="71"/>
                  <a:pt x="140" y="82"/>
                  <a:pt x="141" y="94"/>
                </a:cubicBezTo>
                <a:cubicBezTo>
                  <a:pt x="103" y="94"/>
                  <a:pt x="103" y="94"/>
                  <a:pt x="103" y="94"/>
                </a:cubicBezTo>
                <a:cubicBezTo>
                  <a:pt x="103" y="61"/>
                  <a:pt x="103" y="61"/>
                  <a:pt x="103" y="61"/>
                </a:cubicBezTo>
                <a:lnTo>
                  <a:pt x="136" y="61"/>
                </a:lnTo>
                <a:close/>
                <a:moveTo>
                  <a:pt x="94" y="61"/>
                </a:moveTo>
                <a:cubicBezTo>
                  <a:pt x="94" y="94"/>
                  <a:pt x="94" y="94"/>
                  <a:pt x="94" y="94"/>
                </a:cubicBezTo>
                <a:cubicBezTo>
                  <a:pt x="57" y="94"/>
                  <a:pt x="57" y="94"/>
                  <a:pt x="57" y="94"/>
                </a:cubicBezTo>
                <a:cubicBezTo>
                  <a:pt x="57" y="82"/>
                  <a:pt x="59" y="71"/>
                  <a:pt x="61" y="61"/>
                </a:cubicBezTo>
                <a:lnTo>
                  <a:pt x="94" y="61"/>
                </a:lnTo>
                <a:close/>
                <a:moveTo>
                  <a:pt x="48" y="94"/>
                </a:moveTo>
                <a:cubicBezTo>
                  <a:pt x="14" y="94"/>
                  <a:pt x="14" y="94"/>
                  <a:pt x="14" y="94"/>
                </a:cubicBezTo>
                <a:cubicBezTo>
                  <a:pt x="15" y="82"/>
                  <a:pt x="18" y="71"/>
                  <a:pt x="23" y="61"/>
                </a:cubicBezTo>
                <a:cubicBezTo>
                  <a:pt x="52" y="61"/>
                  <a:pt x="52" y="61"/>
                  <a:pt x="52" y="61"/>
                </a:cubicBezTo>
                <a:cubicBezTo>
                  <a:pt x="50" y="71"/>
                  <a:pt x="49" y="82"/>
                  <a:pt x="48" y="94"/>
                </a:cubicBezTo>
                <a:close/>
                <a:moveTo>
                  <a:pt x="57" y="103"/>
                </a:moveTo>
                <a:cubicBezTo>
                  <a:pt x="94" y="103"/>
                  <a:pt x="94" y="103"/>
                  <a:pt x="94" y="103"/>
                </a:cubicBezTo>
                <a:cubicBezTo>
                  <a:pt x="94" y="137"/>
                  <a:pt x="94" y="137"/>
                  <a:pt x="94" y="137"/>
                </a:cubicBezTo>
                <a:cubicBezTo>
                  <a:pt x="61" y="137"/>
                  <a:pt x="61" y="137"/>
                  <a:pt x="61" y="137"/>
                </a:cubicBezTo>
                <a:cubicBezTo>
                  <a:pt x="59" y="127"/>
                  <a:pt x="57" y="115"/>
                  <a:pt x="57" y="103"/>
                </a:cubicBezTo>
                <a:close/>
                <a:moveTo>
                  <a:pt x="103" y="137"/>
                </a:moveTo>
                <a:cubicBezTo>
                  <a:pt x="103" y="103"/>
                  <a:pt x="103" y="103"/>
                  <a:pt x="103" y="103"/>
                </a:cubicBezTo>
                <a:cubicBezTo>
                  <a:pt x="141" y="103"/>
                  <a:pt x="141" y="103"/>
                  <a:pt x="141" y="103"/>
                </a:cubicBezTo>
                <a:cubicBezTo>
                  <a:pt x="140" y="115"/>
                  <a:pt x="139" y="127"/>
                  <a:pt x="136" y="137"/>
                </a:cubicBezTo>
                <a:lnTo>
                  <a:pt x="103" y="137"/>
                </a:lnTo>
                <a:close/>
                <a:moveTo>
                  <a:pt x="149" y="103"/>
                </a:moveTo>
                <a:cubicBezTo>
                  <a:pt x="183" y="103"/>
                  <a:pt x="183" y="103"/>
                  <a:pt x="183" y="103"/>
                </a:cubicBezTo>
                <a:cubicBezTo>
                  <a:pt x="183" y="115"/>
                  <a:pt x="179" y="127"/>
                  <a:pt x="174" y="137"/>
                </a:cubicBezTo>
                <a:cubicBezTo>
                  <a:pt x="145" y="137"/>
                  <a:pt x="145" y="137"/>
                  <a:pt x="145" y="137"/>
                </a:cubicBezTo>
                <a:cubicBezTo>
                  <a:pt x="147" y="127"/>
                  <a:pt x="149" y="115"/>
                  <a:pt x="149" y="103"/>
                </a:cubicBezTo>
                <a:close/>
                <a:moveTo>
                  <a:pt x="149" y="94"/>
                </a:moveTo>
                <a:cubicBezTo>
                  <a:pt x="149" y="82"/>
                  <a:pt x="148" y="71"/>
                  <a:pt x="145" y="61"/>
                </a:cubicBezTo>
                <a:cubicBezTo>
                  <a:pt x="174" y="61"/>
                  <a:pt x="174" y="61"/>
                  <a:pt x="174" y="61"/>
                </a:cubicBezTo>
                <a:cubicBezTo>
                  <a:pt x="179" y="71"/>
                  <a:pt x="183" y="82"/>
                  <a:pt x="183" y="94"/>
                </a:cubicBezTo>
                <a:lnTo>
                  <a:pt x="149" y="94"/>
                </a:lnTo>
                <a:close/>
                <a:moveTo>
                  <a:pt x="169" y="52"/>
                </a:moveTo>
                <a:cubicBezTo>
                  <a:pt x="143" y="52"/>
                  <a:pt x="143" y="52"/>
                  <a:pt x="143" y="52"/>
                </a:cubicBezTo>
                <a:cubicBezTo>
                  <a:pt x="139" y="39"/>
                  <a:pt x="134" y="27"/>
                  <a:pt x="127" y="19"/>
                </a:cubicBezTo>
                <a:cubicBezTo>
                  <a:pt x="145" y="25"/>
                  <a:pt x="159" y="37"/>
                  <a:pt x="169" y="52"/>
                </a:cubicBezTo>
                <a:close/>
                <a:moveTo>
                  <a:pt x="70" y="19"/>
                </a:moveTo>
                <a:cubicBezTo>
                  <a:pt x="64" y="27"/>
                  <a:pt x="58" y="39"/>
                  <a:pt x="54" y="52"/>
                </a:cubicBezTo>
                <a:cubicBezTo>
                  <a:pt x="28" y="52"/>
                  <a:pt x="28" y="52"/>
                  <a:pt x="28" y="52"/>
                </a:cubicBezTo>
                <a:cubicBezTo>
                  <a:pt x="38" y="37"/>
                  <a:pt x="53" y="25"/>
                  <a:pt x="70" y="19"/>
                </a:cubicBezTo>
                <a:close/>
                <a:moveTo>
                  <a:pt x="28" y="146"/>
                </a:moveTo>
                <a:cubicBezTo>
                  <a:pt x="54" y="146"/>
                  <a:pt x="54" y="146"/>
                  <a:pt x="54" y="146"/>
                </a:cubicBezTo>
                <a:cubicBezTo>
                  <a:pt x="58" y="159"/>
                  <a:pt x="64" y="170"/>
                  <a:pt x="70" y="178"/>
                </a:cubicBezTo>
                <a:cubicBezTo>
                  <a:pt x="53" y="172"/>
                  <a:pt x="38" y="161"/>
                  <a:pt x="28" y="146"/>
                </a:cubicBezTo>
                <a:close/>
                <a:moveTo>
                  <a:pt x="127" y="178"/>
                </a:moveTo>
                <a:cubicBezTo>
                  <a:pt x="134" y="170"/>
                  <a:pt x="139" y="159"/>
                  <a:pt x="143" y="146"/>
                </a:cubicBezTo>
                <a:cubicBezTo>
                  <a:pt x="169" y="146"/>
                  <a:pt x="169" y="146"/>
                  <a:pt x="169" y="146"/>
                </a:cubicBezTo>
                <a:cubicBezTo>
                  <a:pt x="159" y="161"/>
                  <a:pt x="145" y="172"/>
                  <a:pt x="127" y="178"/>
                </a:cubicBezTo>
                <a:close/>
              </a:path>
            </a:pathLst>
          </a:custGeom>
          <a:solidFill>
            <a:srgbClr val="13BDC6"/>
          </a:solidFill>
          <a:ln>
            <a:solidFill>
              <a:schemeClr val="bg2"/>
            </a:solidFill>
          </a:ln>
        </p:spPr>
        <p:txBody>
          <a:bodyPr vert="horz" wrap="square" lIns="51426" tIns="25713" rIns="51426" bIns="25713" numCol="1" anchor="t" anchorCtr="0" compatLnSpc="1">
            <a:prstTxWarp prst="textNoShape">
              <a:avLst/>
            </a:prstTxWarp>
          </a:bodyPr>
          <a:lstStyle/>
          <a:p>
            <a:endParaRPr lang="en-US" dirty="0"/>
          </a:p>
        </p:txBody>
      </p:sp>
      <p:grpSp>
        <p:nvGrpSpPr>
          <p:cNvPr id="30" name="Group 29">
            <a:extLst>
              <a:ext uri="{FF2B5EF4-FFF2-40B4-BE49-F238E27FC236}">
                <a16:creationId xmlns:a16="http://schemas.microsoft.com/office/drawing/2014/main" id="{9972E4B0-CCB9-4858-9EBD-D21FF858911C}"/>
              </a:ext>
            </a:extLst>
          </p:cNvPr>
          <p:cNvGrpSpPr/>
          <p:nvPr/>
        </p:nvGrpSpPr>
        <p:grpSpPr>
          <a:xfrm>
            <a:off x="816730" y="1812856"/>
            <a:ext cx="371167" cy="300632"/>
            <a:chOff x="20119975" y="304800"/>
            <a:chExt cx="730250" cy="735013"/>
          </a:xfrm>
          <a:solidFill>
            <a:srgbClr val="13BDC6"/>
          </a:solidFill>
        </p:grpSpPr>
        <p:sp>
          <p:nvSpPr>
            <p:cNvPr id="31" name="Freeform 131">
              <a:extLst>
                <a:ext uri="{FF2B5EF4-FFF2-40B4-BE49-F238E27FC236}">
                  <a16:creationId xmlns:a16="http://schemas.microsoft.com/office/drawing/2014/main" id="{450F775C-133E-49AF-A38D-9625FE5BDEFF}"/>
                </a:ext>
              </a:extLst>
            </p:cNvPr>
            <p:cNvSpPr>
              <a:spLocks noEditPoints="1"/>
            </p:cNvSpPr>
            <p:nvPr/>
          </p:nvSpPr>
          <p:spPr bwMode="auto">
            <a:xfrm>
              <a:off x="20119975" y="304800"/>
              <a:ext cx="730250" cy="735013"/>
            </a:xfrm>
            <a:custGeom>
              <a:avLst/>
              <a:gdLst>
                <a:gd name="T0" fmla="*/ 4 w 195"/>
                <a:gd name="T1" fmla="*/ 0 h 196"/>
                <a:gd name="T2" fmla="*/ 0 w 195"/>
                <a:gd name="T3" fmla="*/ 191 h 196"/>
                <a:gd name="T4" fmla="*/ 191 w 195"/>
                <a:gd name="T5" fmla="*/ 196 h 196"/>
                <a:gd name="T6" fmla="*/ 195 w 195"/>
                <a:gd name="T7" fmla="*/ 5 h 196"/>
                <a:gd name="T8" fmla="*/ 170 w 195"/>
                <a:gd name="T9" fmla="*/ 12 h 196"/>
                <a:gd name="T10" fmla="*/ 185 w 195"/>
                <a:gd name="T11" fmla="*/ 23 h 196"/>
                <a:gd name="T12" fmla="*/ 170 w 195"/>
                <a:gd name="T13" fmla="*/ 12 h 196"/>
                <a:gd name="T14" fmla="*/ 154 w 195"/>
                <a:gd name="T15" fmla="*/ 12 h 196"/>
                <a:gd name="T16" fmla="*/ 139 w 195"/>
                <a:gd name="T17" fmla="*/ 23 h 196"/>
                <a:gd name="T18" fmla="*/ 107 w 195"/>
                <a:gd name="T19" fmla="*/ 12 h 196"/>
                <a:gd name="T20" fmla="*/ 122 w 195"/>
                <a:gd name="T21" fmla="*/ 23 h 196"/>
                <a:gd name="T22" fmla="*/ 107 w 195"/>
                <a:gd name="T23" fmla="*/ 12 h 196"/>
                <a:gd name="T24" fmla="*/ 89 w 195"/>
                <a:gd name="T25" fmla="*/ 12 h 196"/>
                <a:gd name="T26" fmla="*/ 74 w 195"/>
                <a:gd name="T27" fmla="*/ 23 h 196"/>
                <a:gd name="T28" fmla="*/ 42 w 195"/>
                <a:gd name="T29" fmla="*/ 12 h 196"/>
                <a:gd name="T30" fmla="*/ 56 w 195"/>
                <a:gd name="T31" fmla="*/ 23 h 196"/>
                <a:gd name="T32" fmla="*/ 42 w 195"/>
                <a:gd name="T33" fmla="*/ 12 h 196"/>
                <a:gd name="T34" fmla="*/ 25 w 195"/>
                <a:gd name="T35" fmla="*/ 12 h 196"/>
                <a:gd name="T36" fmla="*/ 11 w 195"/>
                <a:gd name="T37" fmla="*/ 23 h 196"/>
                <a:gd name="T38" fmla="*/ 25 w 195"/>
                <a:gd name="T39" fmla="*/ 184 h 196"/>
                <a:gd name="T40" fmla="*/ 11 w 195"/>
                <a:gd name="T41" fmla="*/ 173 h 196"/>
                <a:gd name="T42" fmla="*/ 25 w 195"/>
                <a:gd name="T43" fmla="*/ 184 h 196"/>
                <a:gd name="T44" fmla="*/ 42 w 195"/>
                <a:gd name="T45" fmla="*/ 184 h 196"/>
                <a:gd name="T46" fmla="*/ 56 w 195"/>
                <a:gd name="T47" fmla="*/ 173 h 196"/>
                <a:gd name="T48" fmla="*/ 89 w 195"/>
                <a:gd name="T49" fmla="*/ 184 h 196"/>
                <a:gd name="T50" fmla="*/ 74 w 195"/>
                <a:gd name="T51" fmla="*/ 173 h 196"/>
                <a:gd name="T52" fmla="*/ 89 w 195"/>
                <a:gd name="T53" fmla="*/ 184 h 196"/>
                <a:gd name="T54" fmla="*/ 107 w 195"/>
                <a:gd name="T55" fmla="*/ 184 h 196"/>
                <a:gd name="T56" fmla="*/ 122 w 195"/>
                <a:gd name="T57" fmla="*/ 173 h 196"/>
                <a:gd name="T58" fmla="*/ 154 w 195"/>
                <a:gd name="T59" fmla="*/ 184 h 196"/>
                <a:gd name="T60" fmla="*/ 139 w 195"/>
                <a:gd name="T61" fmla="*/ 173 h 196"/>
                <a:gd name="T62" fmla="*/ 154 w 195"/>
                <a:gd name="T63" fmla="*/ 184 h 196"/>
                <a:gd name="T64" fmla="*/ 170 w 195"/>
                <a:gd name="T65" fmla="*/ 184 h 196"/>
                <a:gd name="T66" fmla="*/ 185 w 195"/>
                <a:gd name="T67" fmla="*/ 173 h 196"/>
                <a:gd name="T68" fmla="*/ 185 w 195"/>
                <a:gd name="T69" fmla="*/ 161 h 196"/>
                <a:gd name="T70" fmla="*/ 106 w 195"/>
                <a:gd name="T71" fmla="*/ 161 h 196"/>
                <a:gd name="T72" fmla="*/ 11 w 195"/>
                <a:gd name="T73" fmla="*/ 36 h 196"/>
                <a:gd name="T74" fmla="*/ 147 w 195"/>
                <a:gd name="T75" fmla="*/ 36 h 196"/>
                <a:gd name="T76" fmla="*/ 185 w 195"/>
                <a:gd name="T77" fmla="*/ 161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95" h="196">
                  <a:moveTo>
                    <a:pt x="191" y="0"/>
                  </a:moveTo>
                  <a:cubicBezTo>
                    <a:pt x="4" y="0"/>
                    <a:pt x="4" y="0"/>
                    <a:pt x="4" y="0"/>
                  </a:cubicBezTo>
                  <a:cubicBezTo>
                    <a:pt x="1" y="0"/>
                    <a:pt x="0" y="2"/>
                    <a:pt x="0" y="5"/>
                  </a:cubicBezTo>
                  <a:cubicBezTo>
                    <a:pt x="0" y="191"/>
                    <a:pt x="0" y="191"/>
                    <a:pt x="0" y="191"/>
                  </a:cubicBezTo>
                  <a:cubicBezTo>
                    <a:pt x="0" y="194"/>
                    <a:pt x="1" y="196"/>
                    <a:pt x="4" y="196"/>
                  </a:cubicBezTo>
                  <a:cubicBezTo>
                    <a:pt x="191" y="196"/>
                    <a:pt x="191" y="196"/>
                    <a:pt x="191" y="196"/>
                  </a:cubicBezTo>
                  <a:cubicBezTo>
                    <a:pt x="194" y="196"/>
                    <a:pt x="195" y="194"/>
                    <a:pt x="195" y="191"/>
                  </a:cubicBezTo>
                  <a:cubicBezTo>
                    <a:pt x="195" y="5"/>
                    <a:pt x="195" y="5"/>
                    <a:pt x="195" y="5"/>
                  </a:cubicBezTo>
                  <a:cubicBezTo>
                    <a:pt x="195" y="2"/>
                    <a:pt x="194" y="0"/>
                    <a:pt x="191" y="0"/>
                  </a:cubicBezTo>
                  <a:close/>
                  <a:moveTo>
                    <a:pt x="170" y="12"/>
                  </a:moveTo>
                  <a:cubicBezTo>
                    <a:pt x="185" y="12"/>
                    <a:pt x="185" y="12"/>
                    <a:pt x="185" y="12"/>
                  </a:cubicBezTo>
                  <a:cubicBezTo>
                    <a:pt x="185" y="23"/>
                    <a:pt x="185" y="23"/>
                    <a:pt x="185" y="23"/>
                  </a:cubicBezTo>
                  <a:cubicBezTo>
                    <a:pt x="170" y="23"/>
                    <a:pt x="170" y="23"/>
                    <a:pt x="170" y="23"/>
                  </a:cubicBezTo>
                  <a:lnTo>
                    <a:pt x="170" y="12"/>
                  </a:lnTo>
                  <a:close/>
                  <a:moveTo>
                    <a:pt x="139" y="12"/>
                  </a:moveTo>
                  <a:cubicBezTo>
                    <a:pt x="154" y="12"/>
                    <a:pt x="154" y="12"/>
                    <a:pt x="154" y="12"/>
                  </a:cubicBezTo>
                  <a:cubicBezTo>
                    <a:pt x="154" y="23"/>
                    <a:pt x="154" y="23"/>
                    <a:pt x="154" y="23"/>
                  </a:cubicBezTo>
                  <a:cubicBezTo>
                    <a:pt x="139" y="23"/>
                    <a:pt x="139" y="23"/>
                    <a:pt x="139" y="23"/>
                  </a:cubicBezTo>
                  <a:lnTo>
                    <a:pt x="139" y="12"/>
                  </a:lnTo>
                  <a:close/>
                  <a:moveTo>
                    <a:pt x="107" y="12"/>
                  </a:moveTo>
                  <a:cubicBezTo>
                    <a:pt x="122" y="12"/>
                    <a:pt x="122" y="12"/>
                    <a:pt x="122" y="12"/>
                  </a:cubicBezTo>
                  <a:cubicBezTo>
                    <a:pt x="122" y="23"/>
                    <a:pt x="122" y="23"/>
                    <a:pt x="122" y="23"/>
                  </a:cubicBezTo>
                  <a:cubicBezTo>
                    <a:pt x="107" y="23"/>
                    <a:pt x="107" y="23"/>
                    <a:pt x="107" y="23"/>
                  </a:cubicBezTo>
                  <a:lnTo>
                    <a:pt x="107" y="12"/>
                  </a:lnTo>
                  <a:close/>
                  <a:moveTo>
                    <a:pt x="74" y="12"/>
                  </a:moveTo>
                  <a:cubicBezTo>
                    <a:pt x="89" y="12"/>
                    <a:pt x="89" y="12"/>
                    <a:pt x="89" y="12"/>
                  </a:cubicBezTo>
                  <a:cubicBezTo>
                    <a:pt x="89" y="23"/>
                    <a:pt x="89" y="23"/>
                    <a:pt x="89" y="23"/>
                  </a:cubicBezTo>
                  <a:cubicBezTo>
                    <a:pt x="74" y="23"/>
                    <a:pt x="74" y="23"/>
                    <a:pt x="74" y="23"/>
                  </a:cubicBezTo>
                  <a:lnTo>
                    <a:pt x="74" y="12"/>
                  </a:lnTo>
                  <a:close/>
                  <a:moveTo>
                    <a:pt x="42" y="12"/>
                  </a:moveTo>
                  <a:cubicBezTo>
                    <a:pt x="56" y="12"/>
                    <a:pt x="56" y="12"/>
                    <a:pt x="56" y="12"/>
                  </a:cubicBezTo>
                  <a:cubicBezTo>
                    <a:pt x="56" y="23"/>
                    <a:pt x="56" y="23"/>
                    <a:pt x="56" y="23"/>
                  </a:cubicBezTo>
                  <a:cubicBezTo>
                    <a:pt x="42" y="23"/>
                    <a:pt x="42" y="23"/>
                    <a:pt x="42" y="23"/>
                  </a:cubicBezTo>
                  <a:lnTo>
                    <a:pt x="42" y="12"/>
                  </a:lnTo>
                  <a:close/>
                  <a:moveTo>
                    <a:pt x="11" y="12"/>
                  </a:moveTo>
                  <a:cubicBezTo>
                    <a:pt x="25" y="12"/>
                    <a:pt x="25" y="12"/>
                    <a:pt x="25" y="12"/>
                  </a:cubicBezTo>
                  <a:cubicBezTo>
                    <a:pt x="25" y="23"/>
                    <a:pt x="25" y="23"/>
                    <a:pt x="25" y="23"/>
                  </a:cubicBezTo>
                  <a:cubicBezTo>
                    <a:pt x="11" y="23"/>
                    <a:pt x="11" y="23"/>
                    <a:pt x="11" y="23"/>
                  </a:cubicBezTo>
                  <a:lnTo>
                    <a:pt x="11" y="12"/>
                  </a:lnTo>
                  <a:close/>
                  <a:moveTo>
                    <a:pt x="25" y="184"/>
                  </a:moveTo>
                  <a:cubicBezTo>
                    <a:pt x="11" y="184"/>
                    <a:pt x="11" y="184"/>
                    <a:pt x="11" y="184"/>
                  </a:cubicBezTo>
                  <a:cubicBezTo>
                    <a:pt x="11" y="173"/>
                    <a:pt x="11" y="173"/>
                    <a:pt x="11" y="173"/>
                  </a:cubicBezTo>
                  <a:cubicBezTo>
                    <a:pt x="25" y="173"/>
                    <a:pt x="25" y="173"/>
                    <a:pt x="25" y="173"/>
                  </a:cubicBezTo>
                  <a:lnTo>
                    <a:pt x="25" y="184"/>
                  </a:lnTo>
                  <a:close/>
                  <a:moveTo>
                    <a:pt x="56" y="184"/>
                  </a:moveTo>
                  <a:cubicBezTo>
                    <a:pt x="42" y="184"/>
                    <a:pt x="42" y="184"/>
                    <a:pt x="42" y="184"/>
                  </a:cubicBezTo>
                  <a:cubicBezTo>
                    <a:pt x="42" y="173"/>
                    <a:pt x="42" y="173"/>
                    <a:pt x="42" y="173"/>
                  </a:cubicBezTo>
                  <a:cubicBezTo>
                    <a:pt x="56" y="173"/>
                    <a:pt x="56" y="173"/>
                    <a:pt x="56" y="173"/>
                  </a:cubicBezTo>
                  <a:lnTo>
                    <a:pt x="56" y="184"/>
                  </a:lnTo>
                  <a:close/>
                  <a:moveTo>
                    <a:pt x="89" y="184"/>
                  </a:moveTo>
                  <a:cubicBezTo>
                    <a:pt x="74" y="184"/>
                    <a:pt x="74" y="184"/>
                    <a:pt x="74" y="184"/>
                  </a:cubicBezTo>
                  <a:cubicBezTo>
                    <a:pt x="74" y="173"/>
                    <a:pt x="74" y="173"/>
                    <a:pt x="74" y="173"/>
                  </a:cubicBezTo>
                  <a:cubicBezTo>
                    <a:pt x="89" y="173"/>
                    <a:pt x="89" y="173"/>
                    <a:pt x="89" y="173"/>
                  </a:cubicBezTo>
                  <a:lnTo>
                    <a:pt x="89" y="184"/>
                  </a:lnTo>
                  <a:close/>
                  <a:moveTo>
                    <a:pt x="122" y="184"/>
                  </a:moveTo>
                  <a:cubicBezTo>
                    <a:pt x="107" y="184"/>
                    <a:pt x="107" y="184"/>
                    <a:pt x="107" y="184"/>
                  </a:cubicBezTo>
                  <a:cubicBezTo>
                    <a:pt x="107" y="173"/>
                    <a:pt x="107" y="173"/>
                    <a:pt x="107" y="173"/>
                  </a:cubicBezTo>
                  <a:cubicBezTo>
                    <a:pt x="122" y="173"/>
                    <a:pt x="122" y="173"/>
                    <a:pt x="122" y="173"/>
                  </a:cubicBezTo>
                  <a:lnTo>
                    <a:pt x="122" y="184"/>
                  </a:lnTo>
                  <a:close/>
                  <a:moveTo>
                    <a:pt x="154" y="184"/>
                  </a:moveTo>
                  <a:cubicBezTo>
                    <a:pt x="139" y="184"/>
                    <a:pt x="139" y="184"/>
                    <a:pt x="139" y="184"/>
                  </a:cubicBezTo>
                  <a:cubicBezTo>
                    <a:pt x="139" y="173"/>
                    <a:pt x="139" y="173"/>
                    <a:pt x="139" y="173"/>
                  </a:cubicBezTo>
                  <a:cubicBezTo>
                    <a:pt x="154" y="173"/>
                    <a:pt x="154" y="173"/>
                    <a:pt x="154" y="173"/>
                  </a:cubicBezTo>
                  <a:lnTo>
                    <a:pt x="154" y="184"/>
                  </a:lnTo>
                  <a:close/>
                  <a:moveTo>
                    <a:pt x="185" y="184"/>
                  </a:moveTo>
                  <a:cubicBezTo>
                    <a:pt x="170" y="184"/>
                    <a:pt x="170" y="184"/>
                    <a:pt x="170" y="184"/>
                  </a:cubicBezTo>
                  <a:cubicBezTo>
                    <a:pt x="170" y="173"/>
                    <a:pt x="170" y="173"/>
                    <a:pt x="170" y="173"/>
                  </a:cubicBezTo>
                  <a:cubicBezTo>
                    <a:pt x="185" y="173"/>
                    <a:pt x="185" y="173"/>
                    <a:pt x="185" y="173"/>
                  </a:cubicBezTo>
                  <a:lnTo>
                    <a:pt x="185" y="184"/>
                  </a:lnTo>
                  <a:close/>
                  <a:moveTo>
                    <a:pt x="185" y="161"/>
                  </a:moveTo>
                  <a:cubicBezTo>
                    <a:pt x="147" y="161"/>
                    <a:pt x="147" y="161"/>
                    <a:pt x="147" y="161"/>
                  </a:cubicBezTo>
                  <a:cubicBezTo>
                    <a:pt x="106" y="161"/>
                    <a:pt x="106" y="161"/>
                    <a:pt x="106" y="161"/>
                  </a:cubicBezTo>
                  <a:cubicBezTo>
                    <a:pt x="11" y="161"/>
                    <a:pt x="11" y="161"/>
                    <a:pt x="11" y="161"/>
                  </a:cubicBezTo>
                  <a:cubicBezTo>
                    <a:pt x="11" y="36"/>
                    <a:pt x="11" y="36"/>
                    <a:pt x="11" y="36"/>
                  </a:cubicBezTo>
                  <a:cubicBezTo>
                    <a:pt x="106" y="36"/>
                    <a:pt x="106" y="36"/>
                    <a:pt x="106" y="36"/>
                  </a:cubicBezTo>
                  <a:cubicBezTo>
                    <a:pt x="147" y="36"/>
                    <a:pt x="147" y="36"/>
                    <a:pt x="147" y="36"/>
                  </a:cubicBezTo>
                  <a:cubicBezTo>
                    <a:pt x="185" y="36"/>
                    <a:pt x="185" y="36"/>
                    <a:pt x="185" y="36"/>
                  </a:cubicBezTo>
                  <a:lnTo>
                    <a:pt x="185" y="161"/>
                  </a:lnTo>
                  <a:close/>
                </a:path>
              </a:pathLst>
            </a:custGeom>
            <a:grpFill/>
            <a:ln>
              <a:solidFill>
                <a:schemeClr val="bg2">
                  <a:alpha val="59000"/>
                </a:schemeClr>
              </a:solid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kern="1200" dirty="0"/>
            </a:p>
          </p:txBody>
        </p:sp>
        <p:sp>
          <p:nvSpPr>
            <p:cNvPr id="32" name="Freeform 132">
              <a:extLst>
                <a:ext uri="{FF2B5EF4-FFF2-40B4-BE49-F238E27FC236}">
                  <a16:creationId xmlns:a16="http://schemas.microsoft.com/office/drawing/2014/main" id="{974C081C-444E-4091-A4D6-A80521D04A7C}"/>
                </a:ext>
              </a:extLst>
            </p:cNvPr>
            <p:cNvSpPr>
              <a:spLocks/>
            </p:cNvSpPr>
            <p:nvPr/>
          </p:nvSpPr>
          <p:spPr bwMode="auto">
            <a:xfrm>
              <a:off x="20412075" y="511175"/>
              <a:ext cx="217487" cy="327025"/>
            </a:xfrm>
            <a:custGeom>
              <a:avLst/>
              <a:gdLst>
                <a:gd name="T0" fmla="*/ 56 w 58"/>
                <a:gd name="T1" fmla="*/ 39 h 87"/>
                <a:gd name="T2" fmla="*/ 8 w 58"/>
                <a:gd name="T3" fmla="*/ 1 h 87"/>
                <a:gd name="T4" fmla="*/ 5 w 58"/>
                <a:gd name="T5" fmla="*/ 0 h 87"/>
                <a:gd name="T6" fmla="*/ 0 w 58"/>
                <a:gd name="T7" fmla="*/ 3 h 87"/>
                <a:gd name="T8" fmla="*/ 0 w 58"/>
                <a:gd name="T9" fmla="*/ 6 h 87"/>
                <a:gd name="T10" fmla="*/ 0 w 58"/>
                <a:gd name="T11" fmla="*/ 83 h 87"/>
                <a:gd name="T12" fmla="*/ 1 w 58"/>
                <a:gd name="T13" fmla="*/ 85 h 87"/>
                <a:gd name="T14" fmla="*/ 5 w 58"/>
                <a:gd name="T15" fmla="*/ 87 h 87"/>
                <a:gd name="T16" fmla="*/ 9 w 58"/>
                <a:gd name="T17" fmla="*/ 85 h 87"/>
                <a:gd name="T18" fmla="*/ 56 w 58"/>
                <a:gd name="T19" fmla="*/ 48 h 87"/>
                <a:gd name="T20" fmla="*/ 58 w 58"/>
                <a:gd name="T21" fmla="*/ 44 h 87"/>
                <a:gd name="T22" fmla="*/ 56 w 58"/>
                <a:gd name="T23" fmla="*/ 39 h 87"/>
                <a:gd name="T24" fmla="*/ 56 w 58"/>
                <a:gd name="T25" fmla="*/ 39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 h="87">
                  <a:moveTo>
                    <a:pt x="56" y="39"/>
                  </a:moveTo>
                  <a:cubicBezTo>
                    <a:pt x="8" y="1"/>
                    <a:pt x="8" y="1"/>
                    <a:pt x="8" y="1"/>
                  </a:cubicBezTo>
                  <a:cubicBezTo>
                    <a:pt x="7" y="0"/>
                    <a:pt x="6" y="0"/>
                    <a:pt x="5" y="0"/>
                  </a:cubicBezTo>
                  <a:cubicBezTo>
                    <a:pt x="3" y="0"/>
                    <a:pt x="1" y="1"/>
                    <a:pt x="0" y="3"/>
                  </a:cubicBezTo>
                  <a:cubicBezTo>
                    <a:pt x="0" y="4"/>
                    <a:pt x="0" y="6"/>
                    <a:pt x="0" y="6"/>
                  </a:cubicBezTo>
                  <a:cubicBezTo>
                    <a:pt x="0" y="83"/>
                    <a:pt x="0" y="83"/>
                    <a:pt x="0" y="83"/>
                  </a:cubicBezTo>
                  <a:cubicBezTo>
                    <a:pt x="0" y="84"/>
                    <a:pt x="0" y="84"/>
                    <a:pt x="1" y="85"/>
                  </a:cubicBezTo>
                  <a:cubicBezTo>
                    <a:pt x="1" y="86"/>
                    <a:pt x="3" y="87"/>
                    <a:pt x="5" y="87"/>
                  </a:cubicBezTo>
                  <a:cubicBezTo>
                    <a:pt x="6" y="87"/>
                    <a:pt x="8" y="86"/>
                    <a:pt x="9" y="85"/>
                  </a:cubicBezTo>
                  <a:cubicBezTo>
                    <a:pt x="9" y="85"/>
                    <a:pt x="38" y="62"/>
                    <a:pt x="56" y="48"/>
                  </a:cubicBezTo>
                  <a:cubicBezTo>
                    <a:pt x="57" y="47"/>
                    <a:pt x="58" y="46"/>
                    <a:pt x="58" y="44"/>
                  </a:cubicBezTo>
                  <a:cubicBezTo>
                    <a:pt x="58" y="42"/>
                    <a:pt x="58" y="41"/>
                    <a:pt x="56" y="39"/>
                  </a:cubicBezTo>
                  <a:cubicBezTo>
                    <a:pt x="56" y="39"/>
                    <a:pt x="56" y="39"/>
                    <a:pt x="56" y="39"/>
                  </a:cubicBezTo>
                  <a:close/>
                </a:path>
              </a:pathLst>
            </a:custGeom>
            <a:grpFill/>
            <a:ln>
              <a:solidFill>
                <a:schemeClr val="bg2">
                  <a:alpha val="59000"/>
                </a:schemeClr>
              </a:solid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kern="1200" dirty="0"/>
            </a:p>
          </p:txBody>
        </p:sp>
      </p:grpSp>
      <p:sp>
        <p:nvSpPr>
          <p:cNvPr id="33" name="Rectangle 32">
            <a:extLst>
              <a:ext uri="{FF2B5EF4-FFF2-40B4-BE49-F238E27FC236}">
                <a16:creationId xmlns:a16="http://schemas.microsoft.com/office/drawing/2014/main" id="{5280DE2F-A8C4-4901-831E-30C9BFF6C1E9}"/>
              </a:ext>
            </a:extLst>
          </p:cNvPr>
          <p:cNvSpPr/>
          <p:nvPr/>
        </p:nvSpPr>
        <p:spPr>
          <a:xfrm>
            <a:off x="8271933" y="4063802"/>
            <a:ext cx="3332379" cy="1445270"/>
          </a:xfrm>
          <a:prstGeom prst="rect">
            <a:avLst/>
          </a:prstGeom>
          <a:noFill/>
          <a:ln w="38100">
            <a:solidFill>
              <a:srgbClr val="13BD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endParaRPr>
          </a:p>
        </p:txBody>
      </p:sp>
      <p:sp>
        <p:nvSpPr>
          <p:cNvPr id="34" name="Title 3">
            <a:extLst>
              <a:ext uri="{FF2B5EF4-FFF2-40B4-BE49-F238E27FC236}">
                <a16:creationId xmlns:a16="http://schemas.microsoft.com/office/drawing/2014/main" id="{8486264A-AD09-4AEF-9878-E7BC0F4B5FBC}"/>
              </a:ext>
            </a:extLst>
          </p:cNvPr>
          <p:cNvSpPr txBox="1">
            <a:spLocks/>
          </p:cNvSpPr>
          <p:nvPr/>
        </p:nvSpPr>
        <p:spPr>
          <a:xfrm>
            <a:off x="8508736" y="4462153"/>
            <a:ext cx="2752673" cy="59229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6000" b="0" i="0" kern="1200">
                <a:solidFill>
                  <a:srgbClr val="403F41"/>
                </a:solidFill>
                <a:latin typeface="Dense" panose="02000000000000000000" pitchFamily="2" charset="77"/>
                <a:ea typeface="Source Sans Pro SemiBold" panose="020B0503030403020204" pitchFamily="34" charset="0"/>
                <a:cs typeface="Arial" charset="0"/>
              </a:defRPr>
            </a:lvl1pPr>
          </a:lstStyle>
          <a:p>
            <a:pPr algn="ctr">
              <a:spcBef>
                <a:spcPts val="0"/>
              </a:spcBef>
            </a:pPr>
            <a:r>
              <a:rPr lang="en-US" sz="1600" b="1" u="sng" dirty="0">
                <a:solidFill>
                  <a:schemeClr val="tx1"/>
                </a:solidFill>
              </a:rPr>
              <a:t>ZOOM Technical Support:</a:t>
            </a:r>
          </a:p>
          <a:p>
            <a:pPr algn="ctr">
              <a:spcBef>
                <a:spcPts val="0"/>
              </a:spcBef>
            </a:pPr>
            <a:r>
              <a:rPr lang="en-US" sz="1600" dirty="0">
                <a:solidFill>
                  <a:schemeClr val="tx1"/>
                </a:solidFill>
              </a:rPr>
              <a:t>Kristen Wehling</a:t>
            </a:r>
          </a:p>
          <a:p>
            <a:pPr algn="ctr">
              <a:spcBef>
                <a:spcPts val="0"/>
              </a:spcBef>
            </a:pPr>
            <a:r>
              <a:rPr lang="en-US" sz="1600" dirty="0">
                <a:solidFill>
                  <a:schemeClr val="tx1"/>
                </a:solidFill>
              </a:rPr>
              <a:t>American Cancer Society</a:t>
            </a:r>
          </a:p>
          <a:p>
            <a:pPr algn="ctr">
              <a:spcBef>
                <a:spcPts val="0"/>
              </a:spcBef>
            </a:pPr>
            <a:r>
              <a:rPr lang="en-US" sz="1600" dirty="0">
                <a:solidFill>
                  <a:schemeClr val="tx1"/>
                </a:solidFill>
              </a:rPr>
              <a:t>In case of emergency:  </a:t>
            </a:r>
            <a:r>
              <a:rPr lang="en-US" sz="1600" dirty="0">
                <a:solidFill>
                  <a:schemeClr val="tx1"/>
                </a:solidFill>
                <a:hlinkClick r:id="rId3"/>
              </a:rPr>
              <a:t>kristen.wehling@cancer.org</a:t>
            </a:r>
            <a:r>
              <a:rPr lang="en-US" sz="1600" dirty="0">
                <a:solidFill>
                  <a:schemeClr val="tx1"/>
                </a:solidFill>
              </a:rPr>
              <a:t> </a:t>
            </a:r>
          </a:p>
        </p:txBody>
      </p:sp>
      <p:sp>
        <p:nvSpPr>
          <p:cNvPr id="37" name="Slide Number Placeholder 13">
            <a:extLst>
              <a:ext uri="{FF2B5EF4-FFF2-40B4-BE49-F238E27FC236}">
                <a16:creationId xmlns:a16="http://schemas.microsoft.com/office/drawing/2014/main" id="{4A584175-93DB-DB4D-A522-7577940A6948}"/>
              </a:ext>
            </a:extLst>
          </p:cNvPr>
          <p:cNvSpPr>
            <a:spLocks noGrp="1"/>
          </p:cNvSpPr>
          <p:nvPr>
            <p:ph type="sldNum" sz="quarter" idx="4"/>
          </p:nvPr>
        </p:nvSpPr>
        <p:spPr>
          <a:xfrm>
            <a:off x="777922" y="5887092"/>
            <a:ext cx="1787857" cy="523233"/>
          </a:xfrm>
          <a:prstGeom prst="rect">
            <a:avLst/>
          </a:prstGeom>
        </p:spPr>
        <p:txBody>
          <a:bodyPr vert="horz" lIns="91440" tIns="45720" rIns="91440" bIns="45720" rtlCol="0" anchor="ctr"/>
          <a:lstStyle>
            <a:lvl1pPr algn="l">
              <a:defRPr sz="1200">
                <a:solidFill>
                  <a:schemeClr val="bg1"/>
                </a:solidFill>
              </a:defRPr>
            </a:lvl1pPr>
          </a:lstStyle>
          <a:p>
            <a:fld id="{516821A8-9BF0-B347-B061-E39936490533}" type="slidenum">
              <a:rPr lang="en-US" smtClean="0"/>
              <a:pPr/>
              <a:t>2</a:t>
            </a:fld>
            <a:r>
              <a:rPr lang="en-US" dirty="0"/>
              <a:t> / 2020 NNRT Program</a:t>
            </a:r>
          </a:p>
        </p:txBody>
      </p:sp>
    </p:spTree>
    <p:extLst>
      <p:ext uri="{BB962C8B-B14F-4D97-AF65-F5344CB8AC3E}">
        <p14:creationId xmlns:p14="http://schemas.microsoft.com/office/powerpoint/2010/main" val="19307125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7DEE1-8C61-4176-A2C0-B12E78375FEC}"/>
              </a:ext>
            </a:extLst>
          </p:cNvPr>
          <p:cNvSpPr>
            <a:spLocks noGrp="1"/>
          </p:cNvSpPr>
          <p:nvPr>
            <p:ph type="title"/>
          </p:nvPr>
        </p:nvSpPr>
        <p:spPr>
          <a:xfrm>
            <a:off x="424541" y="444126"/>
            <a:ext cx="11048999" cy="1050268"/>
          </a:xfrm>
        </p:spPr>
        <p:txBody>
          <a:bodyPr/>
          <a:lstStyle/>
          <a:p>
            <a:r>
              <a:rPr lang="en-US" dirty="0">
                <a:solidFill>
                  <a:srgbClr val="13BDC6"/>
                </a:solidFill>
              </a:rPr>
              <a:t>Strategic Goals: 3-year</a:t>
            </a:r>
            <a:endParaRPr lang="en-US" dirty="0"/>
          </a:p>
        </p:txBody>
      </p:sp>
      <p:graphicFrame>
        <p:nvGraphicFramePr>
          <p:cNvPr id="4" name="Table 4">
            <a:extLst>
              <a:ext uri="{FF2B5EF4-FFF2-40B4-BE49-F238E27FC236}">
                <a16:creationId xmlns:a16="http://schemas.microsoft.com/office/drawing/2014/main" id="{2CABCFBE-12A0-43E4-B67E-56F4940FF7BB}"/>
              </a:ext>
            </a:extLst>
          </p:cNvPr>
          <p:cNvGraphicFramePr>
            <a:graphicFrameLocks noGrp="1"/>
          </p:cNvGraphicFramePr>
          <p:nvPr>
            <p:ph sz="quarter" idx="10"/>
            <p:extLst>
              <p:ext uri="{D42A27DB-BD31-4B8C-83A1-F6EECF244321}">
                <p14:modId xmlns:p14="http://schemas.microsoft.com/office/powerpoint/2010/main" val="494730096"/>
              </p:ext>
            </p:extLst>
          </p:nvPr>
        </p:nvGraphicFramePr>
        <p:xfrm>
          <a:off x="424541" y="1529213"/>
          <a:ext cx="11342918" cy="5249164"/>
        </p:xfrm>
        <a:graphic>
          <a:graphicData uri="http://schemas.openxmlformats.org/drawingml/2006/table">
            <a:tbl>
              <a:tblPr firstRow="1" bandRow="1">
                <a:tableStyleId>{F5AB1C69-6EDB-4FF4-983F-18BD219EF322}</a:tableStyleId>
              </a:tblPr>
              <a:tblGrid>
                <a:gridCol w="1321132">
                  <a:extLst>
                    <a:ext uri="{9D8B030D-6E8A-4147-A177-3AD203B41FA5}">
                      <a16:colId xmlns:a16="http://schemas.microsoft.com/office/drawing/2014/main" val="4029660851"/>
                    </a:ext>
                  </a:extLst>
                </a:gridCol>
                <a:gridCol w="2202872">
                  <a:extLst>
                    <a:ext uri="{9D8B030D-6E8A-4147-A177-3AD203B41FA5}">
                      <a16:colId xmlns:a16="http://schemas.microsoft.com/office/drawing/2014/main" val="3038336437"/>
                    </a:ext>
                  </a:extLst>
                </a:gridCol>
                <a:gridCol w="2369128">
                  <a:extLst>
                    <a:ext uri="{9D8B030D-6E8A-4147-A177-3AD203B41FA5}">
                      <a16:colId xmlns:a16="http://schemas.microsoft.com/office/drawing/2014/main" val="3381270566"/>
                    </a:ext>
                  </a:extLst>
                </a:gridCol>
                <a:gridCol w="1624215">
                  <a:extLst>
                    <a:ext uri="{9D8B030D-6E8A-4147-A177-3AD203B41FA5}">
                      <a16:colId xmlns:a16="http://schemas.microsoft.com/office/drawing/2014/main" val="568716451"/>
                    </a:ext>
                  </a:extLst>
                </a:gridCol>
                <a:gridCol w="2012603">
                  <a:extLst>
                    <a:ext uri="{9D8B030D-6E8A-4147-A177-3AD203B41FA5}">
                      <a16:colId xmlns:a16="http://schemas.microsoft.com/office/drawing/2014/main" val="3750140194"/>
                    </a:ext>
                  </a:extLst>
                </a:gridCol>
                <a:gridCol w="1812968">
                  <a:extLst>
                    <a:ext uri="{9D8B030D-6E8A-4147-A177-3AD203B41FA5}">
                      <a16:colId xmlns:a16="http://schemas.microsoft.com/office/drawing/2014/main" val="3724126374"/>
                    </a:ext>
                  </a:extLst>
                </a:gridCol>
              </a:tblGrid>
              <a:tr h="587438">
                <a:tc>
                  <a:txBody>
                    <a:bodyPr/>
                    <a:lstStyle/>
                    <a:p>
                      <a:pPr algn="ctr"/>
                      <a:endParaRPr lang="en-US"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solidFill>
                            <a:schemeClr val="tx1"/>
                          </a:solidFill>
                        </a:rPr>
                        <a:t>Clarify Process &amp; Role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solidFill>
                            <a:schemeClr val="tx1"/>
                          </a:solidFill>
                        </a:rPr>
                        <a:t>Provide Tools &amp; Training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solidFill>
                            <a:schemeClr val="tx1"/>
                          </a:solidFill>
                        </a:rPr>
                        <a:t>Align to Health Equity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solidFill>
                            <a:schemeClr val="tx1"/>
                          </a:solidFill>
                        </a:rPr>
                        <a:t>Influence Policy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solidFill>
                            <a:schemeClr val="tx1"/>
                          </a:solidFill>
                        </a:rPr>
                        <a:t>Represent Key Stakeholders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05912144"/>
                  </a:ext>
                </a:extLst>
              </a:tr>
              <a:tr h="1237175">
                <a:tc>
                  <a:txBody>
                    <a:bodyPr/>
                    <a:lstStyle/>
                    <a:p>
                      <a:pPr marL="0" marR="0" algn="ctr">
                        <a:lnSpc>
                          <a:spcPct val="107000"/>
                        </a:lnSpc>
                        <a:spcBef>
                          <a:spcPts val="0"/>
                        </a:spcBef>
                        <a:spcAft>
                          <a:spcPts val="0"/>
                        </a:spcAft>
                      </a:pPr>
                      <a:r>
                        <a:rPr lang="en-US" sz="1600" b="1" dirty="0">
                          <a:solidFill>
                            <a:srgbClr val="008080"/>
                          </a:solidFill>
                          <a:effectLst/>
                          <a:latin typeface="Calibri" panose="020F0502020204030204" pitchFamily="34" charset="0"/>
                          <a:ea typeface="Calibri" panose="020F0502020204030204" pitchFamily="34" charset="0"/>
                          <a:cs typeface="Times New Roman" panose="02020603050405020304" pitchFamily="18" charset="0"/>
                        </a:rPr>
                        <a:t>3 Year Goals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A shared understanding of the process of Navigation and every caregiver’s role in the navigation process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Tools/TA/Training for those who want to adopt evidence-based Navigation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All NNRT activities demonstrates a clear Health Equity lens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NNRT has seat at table in key stakeholder groups that promote </a:t>
                      </a:r>
                      <a:r>
                        <a:rPr lang="en-US" sz="1600" u="sng" dirty="0">
                          <a:effectLst/>
                          <a:latin typeface="Calibri" panose="020F0502020204030204" pitchFamily="34" charset="0"/>
                          <a:ea typeface="Calibri" panose="020F0502020204030204" pitchFamily="34" charset="0"/>
                          <a:cs typeface="Times New Roman" panose="02020603050405020304" pitchFamily="18" charset="0"/>
                        </a:rPr>
                        <a:t>P</a:t>
                      </a:r>
                      <a:r>
                        <a:rPr lang="en-US" sz="1600" dirty="0">
                          <a:effectLst/>
                          <a:latin typeface="Calibri" panose="020F0502020204030204" pitchFamily="34" charset="0"/>
                          <a:ea typeface="Calibri" panose="020F0502020204030204" pitchFamily="34" charset="0"/>
                          <a:cs typeface="Times New Roman" panose="02020603050405020304" pitchFamily="18" charset="0"/>
                        </a:rPr>
                        <a:t>olicy and </a:t>
                      </a:r>
                      <a:r>
                        <a:rPr lang="en-US" sz="1600" u="sng" dirty="0">
                          <a:effectLst/>
                          <a:latin typeface="Calibri" panose="020F0502020204030204" pitchFamily="34" charset="0"/>
                          <a:ea typeface="Calibri" panose="020F0502020204030204" pitchFamily="34" charset="0"/>
                          <a:cs typeface="Times New Roman" panose="02020603050405020304" pitchFamily="18" charset="0"/>
                        </a:rPr>
                        <a:t>p</a:t>
                      </a:r>
                      <a:r>
                        <a:rPr lang="en-US" sz="1600" dirty="0">
                          <a:effectLst/>
                          <a:latin typeface="Calibri" panose="020F0502020204030204" pitchFamily="34" charset="0"/>
                          <a:ea typeface="Calibri" panose="020F0502020204030204" pitchFamily="34" charset="0"/>
                          <a:cs typeface="Times New Roman" panose="02020603050405020304" pitchFamily="18" charset="0"/>
                        </a:rPr>
                        <a:t>olicy</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NNRT has the right balance of members and leadership structure to advance mission</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94858029"/>
                  </a:ext>
                </a:extLst>
              </a:tr>
              <a:tr h="1736492">
                <a:tc>
                  <a:txBody>
                    <a:bodyPr/>
                    <a:lstStyle/>
                    <a:p>
                      <a:pPr marL="0" marR="0" algn="ctr">
                        <a:lnSpc>
                          <a:spcPct val="107000"/>
                        </a:lnSpc>
                        <a:spcBef>
                          <a:spcPts val="0"/>
                        </a:spcBef>
                        <a:spcAft>
                          <a:spcPts val="0"/>
                        </a:spcAft>
                      </a:pPr>
                      <a:r>
                        <a:rPr lang="en-US" sz="1600" b="1" dirty="0">
                          <a:solidFill>
                            <a:srgbClr val="008080"/>
                          </a:solidFill>
                          <a:effectLst/>
                          <a:latin typeface="Calibri" panose="020F0502020204030204" pitchFamily="34" charset="0"/>
                          <a:ea typeface="Calibri" panose="020F0502020204030204" pitchFamily="34" charset="0"/>
                          <a:cs typeface="Times New Roman" panose="02020603050405020304" pitchFamily="18" charset="0"/>
                        </a:rPr>
                        <a:t>1-Year Measurable Objectives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Processes and roles defined in collaboration with our member organizations</a:t>
                      </a:r>
                    </a:p>
                    <a:p>
                      <a:pPr marL="0" marR="0" algn="ctr">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gn="ctr">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We have disseminated findings from national survey (Cancer Supplement publication, national presentations)</a:t>
                      </a:r>
                    </a:p>
                    <a:p>
                      <a:pPr marL="0" marR="0" algn="ctr">
                        <a:lnSpc>
                          <a:spcPct val="107000"/>
                        </a:lnSpc>
                        <a:spcBef>
                          <a:spcPts val="0"/>
                        </a:spcBef>
                        <a:spcAft>
                          <a:spcPts val="0"/>
                        </a:spcAft>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ROI Tool Work Beginning</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Criteria are developed for activities that include health equity lens</a:t>
                      </a:r>
                    </a:p>
                    <a:p>
                      <a:pPr marL="0" marR="0" algn="ctr">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gn="ctr">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Key stakeholders and professional organizations are aligned with NNRT mission.</a:t>
                      </a:r>
                    </a:p>
                    <a:p>
                      <a:pPr marL="0" marR="0" algn="ctr">
                        <a:lnSpc>
                          <a:spcPct val="107000"/>
                        </a:lnSpc>
                        <a:spcBef>
                          <a:spcPts val="0"/>
                        </a:spcBef>
                        <a:spcAft>
                          <a:spcPts val="0"/>
                        </a:spcAft>
                      </a:pPr>
                      <a:r>
                        <a:rPr lang="en-US" sz="1600" b="0" dirty="0">
                          <a:effectLst/>
                          <a:latin typeface="Calibri" panose="020F0502020204030204" pitchFamily="34" charset="0"/>
                          <a:ea typeface="Calibri" panose="020F0502020204030204" pitchFamily="34" charset="0"/>
                          <a:cs typeface="Times New Roman" panose="02020603050405020304" pitchFamily="18" charset="0"/>
                        </a:rPr>
                        <a:t>We have defined</a:t>
                      </a:r>
                      <a:r>
                        <a:rPr lang="en-US" sz="1600" dirty="0">
                          <a:effectLst/>
                          <a:latin typeface="Calibri" panose="020F0502020204030204" pitchFamily="34" charset="0"/>
                          <a:ea typeface="Calibri" panose="020F0502020204030204" pitchFamily="34" charset="0"/>
                          <a:cs typeface="Times New Roman" panose="02020603050405020304" pitchFamily="18" charset="0"/>
                        </a:rPr>
                        <a:t> ‘seat at the table’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A leadership structure that ensures balance of key stakeholder perspectives is in place</a:t>
                      </a:r>
                    </a:p>
                    <a:p>
                      <a:pPr marL="0" marR="0" algn="ctr">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87244495"/>
                  </a:ext>
                </a:extLst>
              </a:tr>
              <a:tr h="1486834">
                <a:tc>
                  <a:txBody>
                    <a:bodyPr/>
                    <a:lstStyle/>
                    <a:p>
                      <a:pPr marL="0" marR="0" algn="ctr">
                        <a:lnSpc>
                          <a:spcPct val="107000"/>
                        </a:lnSpc>
                        <a:spcBef>
                          <a:spcPts val="0"/>
                        </a:spcBef>
                        <a:spcAft>
                          <a:spcPts val="0"/>
                        </a:spcAft>
                      </a:pPr>
                      <a:r>
                        <a:rPr lang="en-US" sz="1600" b="1" dirty="0">
                          <a:solidFill>
                            <a:srgbClr val="008080"/>
                          </a:solidFill>
                          <a:effectLst/>
                          <a:latin typeface="Calibri" panose="020F0502020204030204" pitchFamily="34" charset="0"/>
                          <a:ea typeface="Calibri" panose="020F0502020204030204" pitchFamily="34" charset="0"/>
                          <a:cs typeface="Times New Roman" panose="02020603050405020304" pitchFamily="18" charset="0"/>
                        </a:rPr>
                        <a:t>3-Year Measurable Objectives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600" b="1" dirty="0">
                          <a:solidFill>
                            <a:srgbClr val="00808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NNRT affiliated organizations and members (i.e. </a:t>
                      </a:r>
                      <a:r>
                        <a:rPr lang="en-US" sz="1600" dirty="0" err="1">
                          <a:effectLst/>
                          <a:latin typeface="Calibri" panose="020F0502020204030204" pitchFamily="34" charset="0"/>
                          <a:ea typeface="Calibri" panose="020F0502020204030204" pitchFamily="34" charset="0"/>
                          <a:cs typeface="Times New Roman" panose="02020603050405020304" pitchFamily="18" charset="0"/>
                        </a:rPr>
                        <a:t>CoC</a:t>
                      </a:r>
                      <a:r>
                        <a:rPr lang="en-US" sz="1600" dirty="0">
                          <a:effectLst/>
                          <a:latin typeface="Calibri" panose="020F0502020204030204" pitchFamily="34" charset="0"/>
                          <a:ea typeface="Calibri" panose="020F0502020204030204" pitchFamily="34" charset="0"/>
                          <a:cs typeface="Times New Roman" panose="02020603050405020304" pitchFamily="18" charset="0"/>
                        </a:rPr>
                        <a:t>) have adopted shared definition of roles  </a:t>
                      </a:r>
                    </a:p>
                    <a:p>
                      <a:pPr marL="0" marR="0" algn="ctr">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A robust longitudinal TA/training dissemination strategy exists which meets needs of our membership (i.e. website, webinars, symposia)</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At least half of NNRT activities include health equity lens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NNRT has a demonstrated seat at the table for 80% of these stakeholder groups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Leadership structure in place and 80% of stakeholder groups are represented</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84760130"/>
                  </a:ext>
                </a:extLst>
              </a:tr>
            </a:tbl>
          </a:graphicData>
        </a:graphic>
      </p:graphicFrame>
      <p:pic>
        <p:nvPicPr>
          <p:cNvPr id="293" name="Graphic 3" descr="Bullseye">
            <a:extLst>
              <a:ext uri="{FF2B5EF4-FFF2-40B4-BE49-F238E27FC236}">
                <a16:creationId xmlns:a16="http://schemas.microsoft.com/office/drawing/2014/main" id="{8997D1DC-2348-4A25-ACBC-5F2C6FA48949}"/>
              </a:ext>
            </a:extLst>
          </p:cNvPr>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19162" y="2545080"/>
            <a:ext cx="457200" cy="457200"/>
          </a:xfrm>
          <a:prstGeom prst="rect">
            <a:avLst/>
          </a:prstGeom>
        </p:spPr>
      </p:pic>
      <p:pic>
        <p:nvPicPr>
          <p:cNvPr id="294" name="Graphic 4" descr="Speedometer Middle">
            <a:extLst>
              <a:ext uri="{FF2B5EF4-FFF2-40B4-BE49-F238E27FC236}">
                <a16:creationId xmlns:a16="http://schemas.microsoft.com/office/drawing/2014/main" id="{2F21A693-5C3E-4D8D-AC67-2F2C51F687EE}"/>
              </a:ext>
            </a:extLst>
          </p:cNvPr>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79421" y="4382328"/>
            <a:ext cx="508000" cy="508000"/>
          </a:xfrm>
          <a:prstGeom prst="rect">
            <a:avLst/>
          </a:prstGeom>
        </p:spPr>
      </p:pic>
      <p:pic>
        <p:nvPicPr>
          <p:cNvPr id="295" name="Graphic 4" descr="Speedometer Middle">
            <a:extLst>
              <a:ext uri="{FF2B5EF4-FFF2-40B4-BE49-F238E27FC236}">
                <a16:creationId xmlns:a16="http://schemas.microsoft.com/office/drawing/2014/main" id="{068BAD96-C9B0-4E12-8BEA-AB3E05116FB9}"/>
              </a:ext>
            </a:extLst>
          </p:cNvPr>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79421" y="6037297"/>
            <a:ext cx="508000" cy="508000"/>
          </a:xfrm>
          <a:prstGeom prst="rect">
            <a:avLst/>
          </a:prstGeom>
        </p:spPr>
      </p:pic>
    </p:spTree>
    <p:extLst>
      <p:ext uri="{BB962C8B-B14F-4D97-AF65-F5344CB8AC3E}">
        <p14:creationId xmlns:p14="http://schemas.microsoft.com/office/powerpoint/2010/main" val="34660229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FEBD5-1758-4FB8-933A-6A7F42C3DF8E}"/>
              </a:ext>
            </a:extLst>
          </p:cNvPr>
          <p:cNvSpPr>
            <a:spLocks noGrp="1"/>
          </p:cNvSpPr>
          <p:nvPr>
            <p:ph type="title"/>
          </p:nvPr>
        </p:nvSpPr>
        <p:spPr>
          <a:xfrm>
            <a:off x="421584" y="319687"/>
            <a:ext cx="11048999" cy="1016907"/>
          </a:xfrm>
        </p:spPr>
        <p:txBody>
          <a:bodyPr>
            <a:noAutofit/>
          </a:bodyPr>
          <a:lstStyle/>
          <a:p>
            <a:r>
              <a:rPr lang="en-US" sz="4000" dirty="0"/>
              <a:t>Definition of Health Equity Through </a:t>
            </a:r>
            <a:br>
              <a:rPr lang="en-US" sz="4000" dirty="0"/>
            </a:br>
            <a:r>
              <a:rPr lang="en-US" sz="4000" dirty="0"/>
              <a:t>A Cancer Lens</a:t>
            </a:r>
          </a:p>
        </p:txBody>
      </p:sp>
      <p:pic>
        <p:nvPicPr>
          <p:cNvPr id="4" name="Picture 3">
            <a:extLst>
              <a:ext uri="{FF2B5EF4-FFF2-40B4-BE49-F238E27FC236}">
                <a16:creationId xmlns:a16="http://schemas.microsoft.com/office/drawing/2014/main" id="{061202DF-9E8B-4BFD-BA0F-9EE841C43524}"/>
              </a:ext>
            </a:extLst>
          </p:cNvPr>
          <p:cNvPicPr>
            <a:picLocks noChangeAspect="1"/>
          </p:cNvPicPr>
          <p:nvPr/>
        </p:nvPicPr>
        <p:blipFill>
          <a:blip r:embed="rId2"/>
          <a:stretch>
            <a:fillRect/>
          </a:stretch>
        </p:blipFill>
        <p:spPr>
          <a:xfrm>
            <a:off x="571500" y="2400392"/>
            <a:ext cx="5524500" cy="3508173"/>
          </a:xfrm>
          <a:prstGeom prst="rect">
            <a:avLst/>
          </a:prstGeom>
        </p:spPr>
      </p:pic>
      <p:sp>
        <p:nvSpPr>
          <p:cNvPr id="5" name="Rectangle 4">
            <a:extLst>
              <a:ext uri="{FF2B5EF4-FFF2-40B4-BE49-F238E27FC236}">
                <a16:creationId xmlns:a16="http://schemas.microsoft.com/office/drawing/2014/main" id="{961B39CA-B43E-46DD-8CDB-00E448B72A5A}"/>
              </a:ext>
            </a:extLst>
          </p:cNvPr>
          <p:cNvSpPr/>
          <p:nvPr/>
        </p:nvSpPr>
        <p:spPr>
          <a:xfrm>
            <a:off x="6505575" y="2643652"/>
            <a:ext cx="5143499" cy="2862322"/>
          </a:xfrm>
          <a:prstGeom prst="rect">
            <a:avLst/>
          </a:prstGeom>
        </p:spPr>
        <p:txBody>
          <a:bodyPr wrap="square">
            <a:spAutoFit/>
          </a:bodyPr>
          <a:lstStyle/>
          <a:p>
            <a:pPr defTabSz="457200">
              <a:defRPr/>
            </a:pPr>
            <a:r>
              <a:rPr lang="en-US" sz="2000" dirty="0">
                <a:solidFill>
                  <a:srgbClr val="FF0000"/>
                </a:solidFill>
                <a:latin typeface="Helvetica" panose="020B0604020202020204" pitchFamily="34" charset="0"/>
                <a:cs typeface="Helvetica" panose="020B0604020202020204" pitchFamily="34" charset="0"/>
              </a:rPr>
              <a:t>Equity is not the same as equality.</a:t>
            </a:r>
            <a:r>
              <a:rPr lang="en-US" sz="2000" dirty="0">
                <a:latin typeface="Helvetica" panose="020B0604020202020204" pitchFamily="34" charset="0"/>
                <a:cs typeface="Helvetica" panose="020B0604020202020204" pitchFamily="34" charset="0"/>
              </a:rPr>
              <a:t> </a:t>
            </a:r>
            <a:r>
              <a:rPr lang="en-US" sz="2000" b="1" dirty="0">
                <a:latin typeface="Helvetica" panose="020B0604020202020204" pitchFamily="34" charset="0"/>
                <a:cs typeface="Helvetica" panose="020B0604020202020204" pitchFamily="34" charset="0"/>
              </a:rPr>
              <a:t>Equality </a:t>
            </a:r>
            <a:r>
              <a:rPr lang="en-US" sz="2000" dirty="0">
                <a:latin typeface="Helvetica" panose="020B0604020202020204" pitchFamily="34" charset="0"/>
                <a:cs typeface="Helvetica" panose="020B0604020202020204" pitchFamily="34" charset="0"/>
              </a:rPr>
              <a:t>is providing everyone with the same tools and resources. </a:t>
            </a:r>
          </a:p>
          <a:p>
            <a:pPr defTabSz="457200">
              <a:defRPr/>
            </a:pPr>
            <a:endParaRPr lang="en-US" sz="2000" dirty="0">
              <a:latin typeface="Helvetica" panose="020B0604020202020204" pitchFamily="34" charset="0"/>
              <a:cs typeface="Helvetica" panose="020B0604020202020204" pitchFamily="34" charset="0"/>
            </a:endParaRPr>
          </a:p>
          <a:p>
            <a:pPr defTabSz="457200">
              <a:defRPr/>
            </a:pPr>
            <a:r>
              <a:rPr lang="en-US" sz="2000" dirty="0">
                <a:latin typeface="Helvetica" panose="020B0604020202020204" pitchFamily="34" charset="0"/>
                <a:cs typeface="Helvetica" panose="020B0604020202020204" pitchFamily="34" charset="0"/>
              </a:rPr>
              <a:t>To achieve </a:t>
            </a:r>
            <a:r>
              <a:rPr lang="en-US" sz="2000" b="1" dirty="0">
                <a:latin typeface="Helvetica" panose="020B0604020202020204" pitchFamily="34" charset="0"/>
                <a:cs typeface="Helvetica" panose="020B0604020202020204" pitchFamily="34" charset="0"/>
              </a:rPr>
              <a:t>equity</a:t>
            </a:r>
            <a:r>
              <a:rPr lang="en-US" sz="2000" dirty="0">
                <a:latin typeface="Helvetica" panose="020B0604020202020204" pitchFamily="34" charset="0"/>
                <a:cs typeface="Helvetica" panose="020B0604020202020204" pitchFamily="34" charset="0"/>
              </a:rPr>
              <a:t>, individuals and populations with the greatest needs and least resources require </a:t>
            </a:r>
            <a:r>
              <a:rPr lang="en-US" sz="2000" b="1" dirty="0">
                <a:latin typeface="Helvetica" panose="020B0604020202020204" pitchFamily="34" charset="0"/>
                <a:cs typeface="Helvetica" panose="020B0604020202020204" pitchFamily="34" charset="0"/>
              </a:rPr>
              <a:t>different, not equal</a:t>
            </a:r>
            <a:r>
              <a:rPr lang="en-US" sz="2000" dirty="0">
                <a:latin typeface="Helvetica" panose="020B0604020202020204" pitchFamily="34" charset="0"/>
                <a:cs typeface="Helvetica" panose="020B0604020202020204" pitchFamily="34" charset="0"/>
              </a:rPr>
              <a:t>, effort and resources to improve their health.</a:t>
            </a:r>
          </a:p>
        </p:txBody>
      </p:sp>
      <p:sp>
        <p:nvSpPr>
          <p:cNvPr id="6" name="Rectangle 5">
            <a:extLst>
              <a:ext uri="{FF2B5EF4-FFF2-40B4-BE49-F238E27FC236}">
                <a16:creationId xmlns:a16="http://schemas.microsoft.com/office/drawing/2014/main" id="{64FBAB54-4D9A-4D26-B44B-6652B10BA0CE}"/>
              </a:ext>
            </a:extLst>
          </p:cNvPr>
          <p:cNvSpPr/>
          <p:nvPr/>
        </p:nvSpPr>
        <p:spPr>
          <a:xfrm>
            <a:off x="421584" y="1413744"/>
            <a:ext cx="11540988" cy="923330"/>
          </a:xfrm>
          <a:prstGeom prst="rect">
            <a:avLst/>
          </a:prstGeom>
        </p:spPr>
        <p:txBody>
          <a:bodyPr wrap="square">
            <a:spAutoFit/>
          </a:bodyPr>
          <a:lstStyle/>
          <a:p>
            <a:pPr marL="285750" indent="-285750">
              <a:buFont typeface="Arial" panose="020B0604020202020204" pitchFamily="34" charset="0"/>
              <a:buChar char="•"/>
            </a:pPr>
            <a:r>
              <a:rPr lang="en-US" dirty="0">
                <a:latin typeface="Helvetica" panose="020B0604020202020204" pitchFamily="34" charset="0"/>
                <a:cs typeface="Helvetica" panose="020B0604020202020204" pitchFamily="34" charset="0"/>
              </a:rPr>
              <a:t>Everyone has a fair and just opportunity to prevent, find, treat, and survive cancer. </a:t>
            </a:r>
          </a:p>
          <a:p>
            <a:pPr marL="285750" indent="-285750">
              <a:buFont typeface="Arial" panose="020B0604020202020204" pitchFamily="34" charset="0"/>
              <a:buChar char="•"/>
            </a:pPr>
            <a:r>
              <a:rPr lang="en-US" dirty="0">
                <a:latin typeface="Helvetica" panose="020B0604020202020204" pitchFamily="34" charset="0"/>
                <a:cs typeface="Helvetica" panose="020B0604020202020204" pitchFamily="34" charset="0"/>
              </a:rPr>
              <a:t>No one should be disadvantaged in their fight against cancer because of how much money they make; the color of their skin; their sexual orientation; their gender identity; their disability status; or where they live.</a:t>
            </a:r>
          </a:p>
        </p:txBody>
      </p:sp>
      <p:sp>
        <p:nvSpPr>
          <p:cNvPr id="7" name="Rectangle 6">
            <a:extLst>
              <a:ext uri="{FF2B5EF4-FFF2-40B4-BE49-F238E27FC236}">
                <a16:creationId xmlns:a16="http://schemas.microsoft.com/office/drawing/2014/main" id="{05E68232-5537-41CE-A572-FD17A5B1FC7A}"/>
              </a:ext>
            </a:extLst>
          </p:cNvPr>
          <p:cNvSpPr/>
          <p:nvPr/>
        </p:nvSpPr>
        <p:spPr>
          <a:xfrm>
            <a:off x="535055" y="1876706"/>
            <a:ext cx="11858212" cy="369332"/>
          </a:xfrm>
          <a:prstGeom prst="rect">
            <a:avLst/>
          </a:prstGeom>
        </p:spPr>
        <p:txBody>
          <a:bodyPr wrap="square">
            <a:spAutoFit/>
          </a:bodyPr>
          <a:lstStyle/>
          <a:p>
            <a:pPr defTabSz="685800">
              <a:spcBef>
                <a:spcPct val="0"/>
              </a:spcBef>
              <a:spcAft>
                <a:spcPct val="0"/>
              </a:spcAft>
              <a:defRPr/>
            </a:pPr>
            <a:r>
              <a:rPr lang="en-US" dirty="0">
                <a:solidFill>
                  <a:schemeClr val="bg1"/>
                </a:solidFill>
              </a:rPr>
              <a:t>.​</a:t>
            </a:r>
            <a:endParaRPr lang="en-US" altLang="en-US" dirty="0">
              <a:solidFill>
                <a:schemeClr val="bg1"/>
              </a:solidFill>
            </a:endParaRPr>
          </a:p>
        </p:txBody>
      </p:sp>
    </p:spTree>
    <p:extLst>
      <p:ext uri="{BB962C8B-B14F-4D97-AF65-F5344CB8AC3E}">
        <p14:creationId xmlns:p14="http://schemas.microsoft.com/office/powerpoint/2010/main" val="10174405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871D4-7A07-4D08-B875-1074D782033B}"/>
              </a:ext>
            </a:extLst>
          </p:cNvPr>
          <p:cNvSpPr>
            <a:spLocks noGrp="1"/>
          </p:cNvSpPr>
          <p:nvPr>
            <p:ph type="title"/>
          </p:nvPr>
        </p:nvSpPr>
        <p:spPr>
          <a:xfrm>
            <a:off x="571500" y="584201"/>
            <a:ext cx="11048999" cy="1137110"/>
          </a:xfrm>
        </p:spPr>
        <p:txBody>
          <a:bodyPr>
            <a:normAutofit/>
          </a:bodyPr>
          <a:lstStyle/>
          <a:p>
            <a:r>
              <a:rPr lang="en-US" sz="5400" dirty="0">
                <a:solidFill>
                  <a:srgbClr val="13BDC6"/>
                </a:solidFill>
              </a:rPr>
              <a:t>Task Groups</a:t>
            </a:r>
            <a:endParaRPr lang="en-US" sz="5400" dirty="0"/>
          </a:p>
        </p:txBody>
      </p:sp>
      <p:sp>
        <p:nvSpPr>
          <p:cNvPr id="7" name="Rectangle 6" descr="7th Grade Language Arts Writing | Language Arts Blog">
            <a:extLst>
              <a:ext uri="{FF2B5EF4-FFF2-40B4-BE49-F238E27FC236}">
                <a16:creationId xmlns:a16="http://schemas.microsoft.com/office/drawing/2014/main" id="{143E0005-3D8D-47D0-BF56-54D5792D4483}"/>
              </a:ext>
            </a:extLst>
          </p:cNvPr>
          <p:cNvSpPr/>
          <p:nvPr/>
        </p:nvSpPr>
        <p:spPr>
          <a:xfrm>
            <a:off x="551967" y="1952228"/>
            <a:ext cx="1635635" cy="1652157"/>
          </a:xfrm>
          <a:prstGeom prst="rect">
            <a:avLst/>
          </a:prstGeom>
          <a:blipFill>
            <a:blip r:embed="rId2">
              <a:extLst>
                <a:ext uri="{28A0092B-C50C-407E-A947-70E740481C1C}">
                  <a14:useLocalDpi xmlns:a14="http://schemas.microsoft.com/office/drawing/2010/main" val="0"/>
                </a:ext>
              </a:extLst>
            </a:blip>
            <a:srcRect/>
            <a:stretch>
              <a:fillRect l="-14000" r="-14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grpSp>
        <p:nvGrpSpPr>
          <p:cNvPr id="8" name="Group 7">
            <a:extLst>
              <a:ext uri="{FF2B5EF4-FFF2-40B4-BE49-F238E27FC236}">
                <a16:creationId xmlns:a16="http://schemas.microsoft.com/office/drawing/2014/main" id="{A6326E3C-DC94-4C7D-9477-823FE66E489A}"/>
              </a:ext>
            </a:extLst>
          </p:cNvPr>
          <p:cNvGrpSpPr/>
          <p:nvPr/>
        </p:nvGrpSpPr>
        <p:grpSpPr>
          <a:xfrm>
            <a:off x="16180" y="4037935"/>
            <a:ext cx="2892172" cy="1443038"/>
            <a:chOff x="3083894" y="-45680"/>
            <a:chExt cx="3672452" cy="1698415"/>
          </a:xfrm>
        </p:grpSpPr>
        <p:sp>
          <p:nvSpPr>
            <p:cNvPr id="9" name="Rectangle 8">
              <a:extLst>
                <a:ext uri="{FF2B5EF4-FFF2-40B4-BE49-F238E27FC236}">
                  <a16:creationId xmlns:a16="http://schemas.microsoft.com/office/drawing/2014/main" id="{D77F70B6-5EC6-4CAB-B5EE-61B69B909DC6}"/>
                </a:ext>
              </a:extLst>
            </p:cNvPr>
            <p:cNvSpPr/>
            <p:nvPr/>
          </p:nvSpPr>
          <p:spPr>
            <a:xfrm>
              <a:off x="3083894" y="578"/>
              <a:ext cx="3652919" cy="1652157"/>
            </a:xfrm>
            <a:prstGeom prst="rect">
              <a:avLst/>
            </a:prstGeom>
            <a:solidFill>
              <a:srgbClr val="403F4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0" name="TextBox 9">
              <a:extLst>
                <a:ext uri="{FF2B5EF4-FFF2-40B4-BE49-F238E27FC236}">
                  <a16:creationId xmlns:a16="http://schemas.microsoft.com/office/drawing/2014/main" id="{B0BE6A8E-2744-4A8A-80B2-9B5A50DAC316}"/>
                </a:ext>
              </a:extLst>
            </p:cNvPr>
            <p:cNvSpPr txBox="1"/>
            <p:nvPr/>
          </p:nvSpPr>
          <p:spPr>
            <a:xfrm>
              <a:off x="3103427" y="-45680"/>
              <a:ext cx="3652919" cy="169841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kern="1200" dirty="0">
                  <a:latin typeface="Source Sans Pro Semibold" panose="020B0603030403020204" pitchFamily="34" charset="0"/>
                </a:rPr>
                <a:t>Evidence Based Promising Practices</a:t>
              </a:r>
            </a:p>
            <a:p>
              <a:pPr marL="0" lvl="0" indent="0" algn="ctr" defTabSz="1422400">
                <a:lnSpc>
                  <a:spcPct val="90000"/>
                </a:lnSpc>
                <a:spcBef>
                  <a:spcPct val="0"/>
                </a:spcBef>
                <a:spcAft>
                  <a:spcPct val="35000"/>
                </a:spcAft>
                <a:buNone/>
              </a:pPr>
              <a:r>
                <a:rPr lang="en-US" sz="1600" kern="1200" dirty="0">
                  <a:latin typeface="Source Sans Pro" panose="020B0503030403020204" pitchFamily="34" charset="0"/>
                  <a:ea typeface="Source Sans Pro" panose="020B0503030403020204" pitchFamily="34" charset="0"/>
                </a:rPr>
                <a:t>Beth Calhoun, PhD, Med                                   Electra </a:t>
              </a:r>
              <a:r>
                <a:rPr lang="en-US" sz="1600" kern="1200" dirty="0" err="1">
                  <a:latin typeface="Source Sans Pro" panose="020B0503030403020204" pitchFamily="34" charset="0"/>
                  <a:ea typeface="Source Sans Pro" panose="020B0503030403020204" pitchFamily="34" charset="0"/>
                </a:rPr>
                <a:t>P</a:t>
              </a:r>
              <a:r>
                <a:rPr lang="en-US" sz="1600" dirty="0" err="1">
                  <a:latin typeface="Source Sans Pro" panose="020B0503030403020204" pitchFamily="34" charset="0"/>
                  <a:ea typeface="Source Sans Pro" panose="020B0503030403020204" pitchFamily="34" charset="0"/>
                </a:rPr>
                <a:t>askett</a:t>
              </a:r>
              <a:r>
                <a:rPr lang="en-US" sz="1600" dirty="0">
                  <a:latin typeface="Source Sans Pro" panose="020B0503030403020204" pitchFamily="34" charset="0"/>
                  <a:ea typeface="Source Sans Pro" panose="020B0503030403020204" pitchFamily="34" charset="0"/>
                </a:rPr>
                <a:t>, Ph.D. </a:t>
              </a:r>
              <a:endParaRPr lang="en-US" sz="1600" kern="1200" dirty="0">
                <a:latin typeface="Source Sans Pro" panose="020B0503030403020204" pitchFamily="34" charset="0"/>
                <a:ea typeface="Source Sans Pro" panose="020B0503030403020204" pitchFamily="34" charset="0"/>
              </a:endParaRPr>
            </a:p>
          </p:txBody>
        </p:sp>
      </p:grpSp>
      <p:sp>
        <p:nvSpPr>
          <p:cNvPr id="11" name="TextBox 10">
            <a:extLst>
              <a:ext uri="{FF2B5EF4-FFF2-40B4-BE49-F238E27FC236}">
                <a16:creationId xmlns:a16="http://schemas.microsoft.com/office/drawing/2014/main" id="{93E64762-E5A0-4EEE-84F9-B5227A1600BF}"/>
              </a:ext>
            </a:extLst>
          </p:cNvPr>
          <p:cNvSpPr txBox="1"/>
          <p:nvPr/>
        </p:nvSpPr>
        <p:spPr>
          <a:xfrm>
            <a:off x="3035158" y="4097617"/>
            <a:ext cx="2876789" cy="1403734"/>
          </a:xfrm>
          <a:prstGeom prst="rect">
            <a:avLst/>
          </a:prstGeom>
          <a:solidFill>
            <a:srgbClr val="44B8C4"/>
          </a:solidFill>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ctr" anchorCtr="0">
            <a:noAutofit/>
          </a:bodyPr>
          <a:lstStyle/>
          <a:p>
            <a:pPr marL="0" lvl="0" indent="0" algn="ctr" defTabSz="1422400">
              <a:spcBef>
                <a:spcPct val="0"/>
              </a:spcBef>
              <a:spcAft>
                <a:spcPts val="1200"/>
              </a:spcAft>
              <a:buNone/>
            </a:pPr>
            <a:endParaRPr lang="en-US" sz="1600" kern="1200" dirty="0">
              <a:latin typeface="Source Sans Pro" panose="020B0503030403020204" pitchFamily="34" charset="0"/>
              <a:ea typeface="Source Sans Pro" panose="020B0503030403020204" pitchFamily="34" charset="0"/>
            </a:endParaRPr>
          </a:p>
        </p:txBody>
      </p:sp>
      <p:grpSp>
        <p:nvGrpSpPr>
          <p:cNvPr id="12" name="Group 11">
            <a:extLst>
              <a:ext uri="{FF2B5EF4-FFF2-40B4-BE49-F238E27FC236}">
                <a16:creationId xmlns:a16="http://schemas.microsoft.com/office/drawing/2014/main" id="{B140268F-E376-4250-82EE-0E6538BF5AE2}"/>
              </a:ext>
            </a:extLst>
          </p:cNvPr>
          <p:cNvGrpSpPr/>
          <p:nvPr/>
        </p:nvGrpSpPr>
        <p:grpSpPr>
          <a:xfrm>
            <a:off x="6066834" y="4116540"/>
            <a:ext cx="3090008" cy="1364432"/>
            <a:chOff x="3083894" y="578"/>
            <a:chExt cx="3652919" cy="1652157"/>
          </a:xfrm>
        </p:grpSpPr>
        <p:sp>
          <p:nvSpPr>
            <p:cNvPr id="13" name="Rectangle 12">
              <a:extLst>
                <a:ext uri="{FF2B5EF4-FFF2-40B4-BE49-F238E27FC236}">
                  <a16:creationId xmlns:a16="http://schemas.microsoft.com/office/drawing/2014/main" id="{026A9313-62A3-49C5-9A6C-CC6B54A20961}"/>
                </a:ext>
              </a:extLst>
            </p:cNvPr>
            <p:cNvSpPr/>
            <p:nvPr/>
          </p:nvSpPr>
          <p:spPr>
            <a:xfrm>
              <a:off x="3083894" y="578"/>
              <a:ext cx="3652919" cy="1652157"/>
            </a:xfrm>
            <a:prstGeom prst="rect">
              <a:avLst/>
            </a:prstGeom>
            <a:solidFill>
              <a:srgbClr val="403F4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4" name="TextBox 13">
              <a:extLst>
                <a:ext uri="{FF2B5EF4-FFF2-40B4-BE49-F238E27FC236}">
                  <a16:creationId xmlns:a16="http://schemas.microsoft.com/office/drawing/2014/main" id="{66477C9F-A3F2-44FC-AEFA-D3E5E7A1534D}"/>
                </a:ext>
              </a:extLst>
            </p:cNvPr>
            <p:cNvSpPr txBox="1"/>
            <p:nvPr/>
          </p:nvSpPr>
          <p:spPr>
            <a:xfrm>
              <a:off x="3083894" y="578"/>
              <a:ext cx="3652919" cy="165215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kern="1200" dirty="0">
                  <a:latin typeface="Source Sans Pro Semibold" panose="020B0603030403020204" pitchFamily="34" charset="0"/>
                </a:rPr>
                <a:t>Workforce Development</a:t>
              </a:r>
            </a:p>
            <a:p>
              <a:pPr lvl="0" algn="ctr" defTabSz="1422400">
                <a:lnSpc>
                  <a:spcPct val="90000"/>
                </a:lnSpc>
                <a:spcBef>
                  <a:spcPct val="0"/>
                </a:spcBef>
                <a:spcAft>
                  <a:spcPct val="35000"/>
                </a:spcAft>
              </a:pPr>
              <a:r>
                <a:rPr lang="en-US" sz="1600" dirty="0">
                  <a:latin typeface="Source Sans Pro" panose="020B0503030403020204" pitchFamily="34" charset="0"/>
                  <a:ea typeface="Source Sans Pro" panose="020B0503030403020204" pitchFamily="34" charset="0"/>
                </a:rPr>
                <a:t>Linda Burhansstipanov, MSPH, DrPH</a:t>
              </a:r>
              <a:br>
                <a:rPr lang="en-US" sz="1600" dirty="0">
                  <a:latin typeface="Source Sans Pro" panose="020B0503030403020204" pitchFamily="34" charset="0"/>
                  <a:ea typeface="Source Sans Pro" panose="020B0503030403020204" pitchFamily="34" charset="0"/>
                </a:rPr>
              </a:br>
              <a:r>
                <a:rPr lang="en-US" sz="1600" dirty="0">
                  <a:latin typeface="Source Sans Pro" panose="020B0503030403020204" pitchFamily="34" charset="0"/>
                  <a:ea typeface="Source Sans Pro" panose="020B0503030403020204" pitchFamily="34" charset="0"/>
                </a:rPr>
                <a:t>Patti Valverde, PhD, MPH</a:t>
              </a:r>
              <a:endParaRPr lang="en-US" sz="1600" kern="1200" dirty="0">
                <a:latin typeface="Source Sans Pro" panose="020B0503030403020204" pitchFamily="34" charset="0"/>
                <a:ea typeface="Source Sans Pro" panose="020B0503030403020204" pitchFamily="34" charset="0"/>
              </a:endParaRPr>
            </a:p>
          </p:txBody>
        </p:sp>
      </p:grpSp>
      <p:sp>
        <p:nvSpPr>
          <p:cNvPr id="15" name="Rectangle 14" descr="Paralegal Quiz Aptitude Test">
            <a:extLst>
              <a:ext uri="{FF2B5EF4-FFF2-40B4-BE49-F238E27FC236}">
                <a16:creationId xmlns:a16="http://schemas.microsoft.com/office/drawing/2014/main" id="{7DBF9DBE-1BD9-4BB0-9CE5-7ACB222DDA1F}"/>
              </a:ext>
            </a:extLst>
          </p:cNvPr>
          <p:cNvSpPr/>
          <p:nvPr/>
        </p:nvSpPr>
        <p:spPr>
          <a:xfrm>
            <a:off x="6706826" y="2122458"/>
            <a:ext cx="1810024" cy="1652155"/>
          </a:xfrm>
          <a:prstGeom prst="rect">
            <a:avLst/>
          </a:prstGeom>
          <a:blipFill>
            <a:blip r:embed="rId3">
              <a:extLst>
                <a:ext uri="{28A0092B-C50C-407E-A947-70E740481C1C}">
                  <a14:useLocalDpi xmlns:a14="http://schemas.microsoft.com/office/drawing/2010/main" val="0"/>
                </a:ext>
              </a:extLst>
            </a:blip>
            <a:srcRect/>
            <a:stretch>
              <a:fillRect l="-14000" r="-14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pic>
        <p:nvPicPr>
          <p:cNvPr id="16" name="Picture 15">
            <a:extLst>
              <a:ext uri="{FF2B5EF4-FFF2-40B4-BE49-F238E27FC236}">
                <a16:creationId xmlns:a16="http://schemas.microsoft.com/office/drawing/2014/main" id="{F690B86B-9CAD-434F-BD0F-BB00184CFC55}"/>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3332913" y="2041899"/>
            <a:ext cx="2281277" cy="1653926"/>
          </a:xfrm>
          <a:prstGeom prst="rect">
            <a:avLst/>
          </a:prstGeom>
        </p:spPr>
      </p:pic>
      <p:sp>
        <p:nvSpPr>
          <p:cNvPr id="17" name="Slide Number Placeholder 13">
            <a:extLst>
              <a:ext uri="{FF2B5EF4-FFF2-40B4-BE49-F238E27FC236}">
                <a16:creationId xmlns:a16="http://schemas.microsoft.com/office/drawing/2014/main" id="{E73DAD1C-0292-AB4F-953A-EFF897AAFB55}"/>
              </a:ext>
            </a:extLst>
          </p:cNvPr>
          <p:cNvSpPr>
            <a:spLocks noGrp="1"/>
          </p:cNvSpPr>
          <p:nvPr>
            <p:ph type="sldNum" sz="quarter" idx="4"/>
          </p:nvPr>
        </p:nvSpPr>
        <p:spPr>
          <a:xfrm>
            <a:off x="777922" y="5887092"/>
            <a:ext cx="1787857" cy="523233"/>
          </a:xfrm>
          <a:prstGeom prst="rect">
            <a:avLst/>
          </a:prstGeom>
        </p:spPr>
        <p:txBody>
          <a:bodyPr vert="horz" lIns="91440" tIns="45720" rIns="91440" bIns="45720" rtlCol="0" anchor="ctr"/>
          <a:lstStyle>
            <a:lvl1pPr algn="l">
              <a:defRPr sz="1200">
                <a:solidFill>
                  <a:schemeClr val="bg1"/>
                </a:solidFill>
              </a:defRPr>
            </a:lvl1pPr>
          </a:lstStyle>
          <a:p>
            <a:fld id="{516821A8-9BF0-B347-B061-E39936490533}" type="slidenum">
              <a:rPr lang="en-US" smtClean="0"/>
              <a:pPr/>
              <a:t>22</a:t>
            </a:fld>
            <a:r>
              <a:rPr lang="en-US" dirty="0"/>
              <a:t> / 2020 NNRT Program</a:t>
            </a:r>
          </a:p>
        </p:txBody>
      </p:sp>
      <p:sp>
        <p:nvSpPr>
          <p:cNvPr id="18" name="TextBox 17">
            <a:extLst>
              <a:ext uri="{FF2B5EF4-FFF2-40B4-BE49-F238E27FC236}">
                <a16:creationId xmlns:a16="http://schemas.microsoft.com/office/drawing/2014/main" id="{8B9F9711-4F1B-4C41-B753-128CB071C6D6}"/>
              </a:ext>
            </a:extLst>
          </p:cNvPr>
          <p:cNvSpPr txBox="1"/>
          <p:nvPr/>
        </p:nvSpPr>
        <p:spPr>
          <a:xfrm>
            <a:off x="9299032" y="4175760"/>
            <a:ext cx="2892968" cy="1305213"/>
          </a:xfrm>
          <a:prstGeom prst="rect">
            <a:avLst/>
          </a:prstGeom>
          <a:solidFill>
            <a:srgbClr val="44B8C4"/>
          </a:solidFill>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dirty="0">
                <a:latin typeface="Source Sans Pro Semibold" panose="020B0603030403020204" pitchFamily="34" charset="0"/>
              </a:rPr>
              <a:t>Public Awareness/Comm</a:t>
            </a:r>
            <a:endParaRPr lang="en-US" kern="1200" dirty="0">
              <a:latin typeface="Source Sans Pro Semibold" panose="020B0603030403020204" pitchFamily="34" charset="0"/>
            </a:endParaRPr>
          </a:p>
          <a:p>
            <a:pPr lvl="0" algn="ctr" defTabSz="1422400">
              <a:spcBef>
                <a:spcPct val="0"/>
              </a:spcBef>
            </a:pPr>
            <a:r>
              <a:rPr lang="en-US" sz="1600" dirty="0">
                <a:latin typeface="Source Sans Pro" panose="020B0503030403020204" pitchFamily="34" charset="0"/>
                <a:ea typeface="Source Sans Pro" panose="020B0503030403020204" pitchFamily="34" charset="0"/>
              </a:rPr>
              <a:t>Linda Fleisher, Ph.D., MSW  </a:t>
            </a:r>
          </a:p>
          <a:p>
            <a:pPr lvl="0" algn="ctr" defTabSz="1422400">
              <a:spcBef>
                <a:spcPct val="0"/>
              </a:spcBef>
            </a:pPr>
            <a:r>
              <a:rPr lang="en-US" sz="1600" dirty="0">
                <a:latin typeface="Source Sans Pro" panose="020B0503030403020204" pitchFamily="34" charset="0"/>
                <a:ea typeface="Source Sans Pro" panose="020B0503030403020204" pitchFamily="34" charset="0"/>
              </a:rPr>
              <a:t>Linda Burhansstipanov, MSPH, DrPH                             </a:t>
            </a:r>
            <a:endParaRPr lang="en-US" sz="1600" kern="1200" dirty="0">
              <a:latin typeface="Source Sans Pro" panose="020B0503030403020204" pitchFamily="34" charset="0"/>
              <a:ea typeface="Source Sans Pro" panose="020B0503030403020204" pitchFamily="34" charset="0"/>
            </a:endParaRPr>
          </a:p>
        </p:txBody>
      </p:sp>
      <p:sp>
        <p:nvSpPr>
          <p:cNvPr id="3" name="TextBox 2">
            <a:extLst>
              <a:ext uri="{FF2B5EF4-FFF2-40B4-BE49-F238E27FC236}">
                <a16:creationId xmlns:a16="http://schemas.microsoft.com/office/drawing/2014/main" id="{9126E9F0-F385-4ECE-B79C-2D37B89BAC12}"/>
              </a:ext>
            </a:extLst>
          </p:cNvPr>
          <p:cNvSpPr txBox="1"/>
          <p:nvPr/>
        </p:nvSpPr>
        <p:spPr>
          <a:xfrm>
            <a:off x="2771281" y="4175760"/>
            <a:ext cx="3295553" cy="966418"/>
          </a:xfrm>
          <a:prstGeom prst="rect">
            <a:avLst/>
          </a:prstGeom>
          <a:noFill/>
        </p:spPr>
        <p:txBody>
          <a:bodyPr wrap="square" rtlCol="0">
            <a:spAutoFit/>
          </a:bodyPr>
          <a:lstStyle/>
          <a:p>
            <a:pPr lvl="0" algn="ctr" defTabSz="1422400">
              <a:spcBef>
                <a:spcPct val="0"/>
              </a:spcBef>
              <a:spcAft>
                <a:spcPts val="1200"/>
              </a:spcAft>
            </a:pPr>
            <a:r>
              <a:rPr lang="en-US" dirty="0">
                <a:solidFill>
                  <a:schemeClr val="bg1"/>
                </a:solidFill>
                <a:latin typeface="Source Sans Pro Semibold" panose="020B0603030403020204" pitchFamily="34" charset="0"/>
              </a:rPr>
              <a:t>Policy</a:t>
            </a:r>
          </a:p>
          <a:p>
            <a:pPr lvl="0" algn="ctr" defTabSz="1422400">
              <a:lnSpc>
                <a:spcPct val="90000"/>
              </a:lnSpc>
              <a:spcBef>
                <a:spcPct val="0"/>
              </a:spcBef>
              <a:spcAft>
                <a:spcPct val="35000"/>
              </a:spcAft>
            </a:pPr>
            <a:r>
              <a:rPr lang="en-US" sz="1600" dirty="0">
                <a:solidFill>
                  <a:schemeClr val="bg1"/>
                </a:solidFill>
                <a:latin typeface="Source Sans Pro" panose="020B0503030403020204" pitchFamily="34" charset="0"/>
                <a:ea typeface="Source Sans Pro" panose="020B0503030403020204" pitchFamily="34" charset="0"/>
              </a:rPr>
              <a:t>Elizabeth Franklin, Ph.D., MSW                               Elizabeth Rohan, PhD, MSW</a:t>
            </a:r>
          </a:p>
        </p:txBody>
      </p:sp>
      <p:pic>
        <p:nvPicPr>
          <p:cNvPr id="5" name="Picture 4" descr="Timeline&#10;&#10;Description automatically generated">
            <a:extLst>
              <a:ext uri="{FF2B5EF4-FFF2-40B4-BE49-F238E27FC236}">
                <a16:creationId xmlns:a16="http://schemas.microsoft.com/office/drawing/2014/main" id="{6609278B-2610-4156-B1AB-51620EE16726}"/>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9768110" y="2122457"/>
            <a:ext cx="1840974" cy="1652156"/>
          </a:xfrm>
          <a:prstGeom prst="rect">
            <a:avLst/>
          </a:prstGeom>
        </p:spPr>
      </p:pic>
    </p:spTree>
    <p:extLst>
      <p:ext uri="{BB962C8B-B14F-4D97-AF65-F5344CB8AC3E}">
        <p14:creationId xmlns:p14="http://schemas.microsoft.com/office/powerpoint/2010/main" val="34056889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69218-C8F9-4ABA-B66F-9AF1FCC4B79B}"/>
              </a:ext>
            </a:extLst>
          </p:cNvPr>
          <p:cNvSpPr>
            <a:spLocks noGrp="1"/>
          </p:cNvSpPr>
          <p:nvPr>
            <p:ph type="title"/>
          </p:nvPr>
        </p:nvSpPr>
        <p:spPr>
          <a:xfrm>
            <a:off x="508000" y="158651"/>
            <a:ext cx="11048999" cy="1325563"/>
          </a:xfrm>
        </p:spPr>
        <p:txBody>
          <a:bodyPr>
            <a:normAutofit/>
          </a:bodyPr>
          <a:lstStyle/>
          <a:p>
            <a:r>
              <a:rPr lang="en-US" sz="4000" dirty="0">
                <a:solidFill>
                  <a:srgbClr val="13BDC6"/>
                </a:solidFill>
              </a:rPr>
              <a:t>Evidence Based Promising Practices</a:t>
            </a:r>
            <a:endParaRPr lang="en-US" sz="4000" dirty="0"/>
          </a:p>
        </p:txBody>
      </p:sp>
      <p:sp>
        <p:nvSpPr>
          <p:cNvPr id="3" name="Content Placeholder 2">
            <a:extLst>
              <a:ext uri="{FF2B5EF4-FFF2-40B4-BE49-F238E27FC236}">
                <a16:creationId xmlns:a16="http://schemas.microsoft.com/office/drawing/2014/main" id="{BB081169-E8D6-4D00-AD48-687079D58677}"/>
              </a:ext>
            </a:extLst>
          </p:cNvPr>
          <p:cNvSpPr>
            <a:spLocks noGrp="1"/>
          </p:cNvSpPr>
          <p:nvPr>
            <p:ph sz="quarter" idx="10"/>
          </p:nvPr>
        </p:nvSpPr>
        <p:spPr>
          <a:xfrm>
            <a:off x="552449" y="1363419"/>
            <a:ext cx="11049000" cy="4131161"/>
          </a:xfrm>
        </p:spPr>
        <p:txBody>
          <a:bodyPr/>
          <a:lstStyle/>
          <a:p>
            <a:pPr marL="0" indent="0">
              <a:buNone/>
            </a:pPr>
            <a:endParaRPr lang="en-US" dirty="0"/>
          </a:p>
          <a:p>
            <a:pPr marL="0" indent="0">
              <a:buNone/>
            </a:pPr>
            <a:endParaRPr lang="en-US" dirty="0"/>
          </a:p>
        </p:txBody>
      </p:sp>
      <p:pic>
        <p:nvPicPr>
          <p:cNvPr id="4" name="Picture 3">
            <a:extLst>
              <a:ext uri="{FF2B5EF4-FFF2-40B4-BE49-F238E27FC236}">
                <a16:creationId xmlns:a16="http://schemas.microsoft.com/office/drawing/2014/main" id="{88BFE389-447E-4DBD-9005-7C2F7BDB443B}"/>
              </a:ext>
            </a:extLst>
          </p:cNvPr>
          <p:cNvPicPr>
            <a:picLocks noChangeAspect="1"/>
          </p:cNvPicPr>
          <p:nvPr/>
        </p:nvPicPr>
        <p:blipFill>
          <a:blip r:embed="rId2"/>
          <a:stretch>
            <a:fillRect/>
          </a:stretch>
        </p:blipFill>
        <p:spPr>
          <a:xfrm>
            <a:off x="918116" y="2011363"/>
            <a:ext cx="2019535" cy="3062274"/>
          </a:xfrm>
          <a:prstGeom prst="rect">
            <a:avLst/>
          </a:prstGeom>
        </p:spPr>
      </p:pic>
      <p:pic>
        <p:nvPicPr>
          <p:cNvPr id="5" name="Picture 4">
            <a:extLst>
              <a:ext uri="{FF2B5EF4-FFF2-40B4-BE49-F238E27FC236}">
                <a16:creationId xmlns:a16="http://schemas.microsoft.com/office/drawing/2014/main" id="{59269CE2-BD0D-4FB8-B889-9892777E238D}"/>
              </a:ext>
            </a:extLst>
          </p:cNvPr>
          <p:cNvPicPr>
            <a:picLocks noChangeAspect="1"/>
          </p:cNvPicPr>
          <p:nvPr/>
        </p:nvPicPr>
        <p:blipFill rotWithShape="1">
          <a:blip r:embed="rId3"/>
          <a:srcRect l="12990" t="924" r="16195" b="3506"/>
          <a:stretch/>
        </p:blipFill>
        <p:spPr>
          <a:xfrm>
            <a:off x="8960683" y="1986328"/>
            <a:ext cx="2094469" cy="3001241"/>
          </a:xfrm>
          <a:prstGeom prst="rect">
            <a:avLst/>
          </a:prstGeom>
        </p:spPr>
      </p:pic>
      <p:sp>
        <p:nvSpPr>
          <p:cNvPr id="7" name="TextBox 6">
            <a:extLst>
              <a:ext uri="{FF2B5EF4-FFF2-40B4-BE49-F238E27FC236}">
                <a16:creationId xmlns:a16="http://schemas.microsoft.com/office/drawing/2014/main" id="{65C24DF1-4692-45C1-88EA-F4A9551F7E5F}"/>
              </a:ext>
            </a:extLst>
          </p:cNvPr>
          <p:cNvSpPr txBox="1"/>
          <p:nvPr/>
        </p:nvSpPr>
        <p:spPr>
          <a:xfrm>
            <a:off x="508000" y="1045509"/>
            <a:ext cx="11404199" cy="830997"/>
          </a:xfrm>
          <a:prstGeom prst="rect">
            <a:avLst/>
          </a:prstGeom>
          <a:noFill/>
        </p:spPr>
        <p:txBody>
          <a:bodyPr wrap="square" rtlCol="0">
            <a:spAutoFit/>
          </a:bodyPr>
          <a:lstStyle/>
          <a:p>
            <a:r>
              <a:rPr lang="en-US" sz="2400" b="1" i="1" dirty="0"/>
              <a:t>Task Group Goal:  Focus on establishing an evidence </a:t>
            </a:r>
          </a:p>
          <a:p>
            <a:r>
              <a:rPr lang="en-US" sz="2400" b="1" i="1" dirty="0"/>
              <a:t>based/outcome driven patient navigation model.</a:t>
            </a:r>
          </a:p>
        </p:txBody>
      </p:sp>
      <p:sp>
        <p:nvSpPr>
          <p:cNvPr id="8" name="TextBox 7">
            <a:extLst>
              <a:ext uri="{FF2B5EF4-FFF2-40B4-BE49-F238E27FC236}">
                <a16:creationId xmlns:a16="http://schemas.microsoft.com/office/drawing/2014/main" id="{38A6BFDF-0429-4D4C-8850-F3589DB3BA30}"/>
              </a:ext>
            </a:extLst>
          </p:cNvPr>
          <p:cNvSpPr txBox="1"/>
          <p:nvPr/>
        </p:nvSpPr>
        <p:spPr>
          <a:xfrm>
            <a:off x="801479" y="5032915"/>
            <a:ext cx="4272344" cy="830997"/>
          </a:xfrm>
          <a:prstGeom prst="rect">
            <a:avLst/>
          </a:prstGeom>
          <a:noFill/>
        </p:spPr>
        <p:txBody>
          <a:bodyPr wrap="square" rtlCol="0">
            <a:spAutoFit/>
          </a:bodyPr>
          <a:lstStyle/>
          <a:p>
            <a:r>
              <a:rPr lang="en-US" sz="1600" b="1" dirty="0"/>
              <a:t>Task Group Co-Chair</a:t>
            </a:r>
          </a:p>
          <a:p>
            <a:r>
              <a:rPr lang="en-US" sz="1600" dirty="0"/>
              <a:t>Elizabeth Calhoun, PhD, MEd</a:t>
            </a:r>
          </a:p>
          <a:p>
            <a:r>
              <a:rPr lang="en-US" sz="1600" dirty="0"/>
              <a:t>University of Kansas, School of Medicine</a:t>
            </a:r>
          </a:p>
        </p:txBody>
      </p:sp>
      <p:sp>
        <p:nvSpPr>
          <p:cNvPr id="10" name="TextBox 9">
            <a:extLst>
              <a:ext uri="{FF2B5EF4-FFF2-40B4-BE49-F238E27FC236}">
                <a16:creationId xmlns:a16="http://schemas.microsoft.com/office/drawing/2014/main" id="{891E555E-4B79-41C5-927E-2FEFB76A582C}"/>
              </a:ext>
            </a:extLst>
          </p:cNvPr>
          <p:cNvSpPr txBox="1"/>
          <p:nvPr/>
        </p:nvSpPr>
        <p:spPr>
          <a:xfrm>
            <a:off x="8791954" y="4947423"/>
            <a:ext cx="3175162" cy="1077218"/>
          </a:xfrm>
          <a:prstGeom prst="rect">
            <a:avLst/>
          </a:prstGeom>
          <a:noFill/>
        </p:spPr>
        <p:txBody>
          <a:bodyPr wrap="square" rtlCol="0">
            <a:spAutoFit/>
          </a:bodyPr>
          <a:lstStyle/>
          <a:p>
            <a:r>
              <a:rPr lang="en-US" sz="1600" b="1" dirty="0"/>
              <a:t>Task Group Co-Chair</a:t>
            </a:r>
          </a:p>
          <a:p>
            <a:r>
              <a:rPr lang="en-US" sz="1600" b="1" dirty="0"/>
              <a:t>Electra D. </a:t>
            </a:r>
            <a:r>
              <a:rPr lang="en-US" sz="1600" b="1" dirty="0" err="1"/>
              <a:t>Paskett</a:t>
            </a:r>
            <a:r>
              <a:rPr lang="en-US" sz="1600" b="1" dirty="0"/>
              <a:t>, PhD</a:t>
            </a:r>
          </a:p>
          <a:p>
            <a:r>
              <a:rPr lang="en-US" sz="1600" dirty="0"/>
              <a:t>Ohio State University/James Cancer Center</a:t>
            </a:r>
          </a:p>
        </p:txBody>
      </p:sp>
      <p:graphicFrame>
        <p:nvGraphicFramePr>
          <p:cNvPr id="11" name="Chart 10">
            <a:extLst>
              <a:ext uri="{FF2B5EF4-FFF2-40B4-BE49-F238E27FC236}">
                <a16:creationId xmlns:a16="http://schemas.microsoft.com/office/drawing/2014/main" id="{F87ACEAD-CDEE-4A64-B054-23A0306ED7B4}"/>
              </a:ext>
            </a:extLst>
          </p:cNvPr>
          <p:cNvGraphicFramePr>
            <a:graphicFrameLocks/>
          </p:cNvGraphicFramePr>
          <p:nvPr>
            <p:extLst>
              <p:ext uri="{D42A27DB-BD31-4B8C-83A1-F6EECF244321}">
                <p14:modId xmlns:p14="http://schemas.microsoft.com/office/powerpoint/2010/main" val="2328828151"/>
              </p:ext>
            </p:extLst>
          </p:nvPr>
        </p:nvGraphicFramePr>
        <p:xfrm>
          <a:off x="3303318" y="1802124"/>
          <a:ext cx="5391906" cy="372564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6099686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69218-C8F9-4ABA-B66F-9AF1FCC4B79B}"/>
              </a:ext>
            </a:extLst>
          </p:cNvPr>
          <p:cNvSpPr>
            <a:spLocks noGrp="1"/>
          </p:cNvSpPr>
          <p:nvPr>
            <p:ph type="title"/>
          </p:nvPr>
        </p:nvSpPr>
        <p:spPr>
          <a:xfrm>
            <a:off x="508000" y="342900"/>
            <a:ext cx="11048999" cy="1325563"/>
          </a:xfrm>
        </p:spPr>
        <p:txBody>
          <a:bodyPr>
            <a:normAutofit/>
          </a:bodyPr>
          <a:lstStyle/>
          <a:p>
            <a:r>
              <a:rPr lang="en-US" sz="4000" dirty="0">
                <a:solidFill>
                  <a:srgbClr val="13BDC6"/>
                </a:solidFill>
              </a:rPr>
              <a:t>Evidence Based Promising Practices</a:t>
            </a:r>
            <a:endParaRPr lang="en-US" sz="4000" dirty="0"/>
          </a:p>
        </p:txBody>
      </p:sp>
      <p:sp>
        <p:nvSpPr>
          <p:cNvPr id="3" name="Content Placeholder 2">
            <a:extLst>
              <a:ext uri="{FF2B5EF4-FFF2-40B4-BE49-F238E27FC236}">
                <a16:creationId xmlns:a16="http://schemas.microsoft.com/office/drawing/2014/main" id="{BB081169-E8D6-4D00-AD48-687079D58677}"/>
              </a:ext>
            </a:extLst>
          </p:cNvPr>
          <p:cNvSpPr>
            <a:spLocks noGrp="1"/>
          </p:cNvSpPr>
          <p:nvPr>
            <p:ph sz="quarter" idx="10"/>
          </p:nvPr>
        </p:nvSpPr>
        <p:spPr>
          <a:xfrm>
            <a:off x="508000" y="1668463"/>
            <a:ext cx="11176000" cy="5219700"/>
          </a:xfrm>
        </p:spPr>
        <p:txBody>
          <a:bodyPr/>
          <a:lstStyle/>
          <a:p>
            <a:pPr marL="0" indent="0">
              <a:buNone/>
            </a:pPr>
            <a:r>
              <a:rPr lang="en-US" i="1" dirty="0">
                <a:solidFill>
                  <a:srgbClr val="44B8C4"/>
                </a:solidFill>
              </a:rPr>
              <a:t>Accomplishments of the Committee: </a:t>
            </a:r>
          </a:p>
          <a:p>
            <a:pPr>
              <a:buFont typeface="Wingdings" panose="05000000000000000000" pitchFamily="2" charset="2"/>
              <a:buChar char="Ø"/>
            </a:pPr>
            <a:r>
              <a:rPr lang="en-US" dirty="0">
                <a:solidFill>
                  <a:schemeClr val="tx1"/>
                </a:solidFill>
              </a:rPr>
              <a:t> </a:t>
            </a:r>
            <a:r>
              <a:rPr lang="en-US" sz="2200" i="1" dirty="0">
                <a:solidFill>
                  <a:schemeClr val="tx1"/>
                </a:solidFill>
              </a:rPr>
              <a:t>Accomplishment #1: </a:t>
            </a:r>
            <a:r>
              <a:rPr lang="en-US" sz="2200" dirty="0">
                <a:solidFill>
                  <a:schemeClr val="tx1"/>
                </a:solidFill>
              </a:rPr>
              <a:t>The Task Group created and conducted a survey to identify metrics and barriers to implementing these metrics.  The survey was completed by navigators and navigation program administrators.  The survey was supported by a national navigation organization.  A total of 778 participants completed the survey. </a:t>
            </a:r>
          </a:p>
          <a:p>
            <a:pPr marL="0" indent="0">
              <a:buNone/>
            </a:pPr>
            <a:endParaRPr lang="en-US" sz="2200" dirty="0">
              <a:solidFill>
                <a:schemeClr val="tx1"/>
              </a:solidFill>
            </a:endParaRPr>
          </a:p>
          <a:p>
            <a:pPr>
              <a:buFont typeface="Wingdings" panose="05000000000000000000" pitchFamily="2" charset="2"/>
              <a:buChar char="Ø"/>
            </a:pPr>
            <a:r>
              <a:rPr lang="en-US" sz="2200" dirty="0">
                <a:solidFill>
                  <a:schemeClr val="tx1"/>
                </a:solidFill>
              </a:rPr>
              <a:t>Accomplishment #2:  A supplement in </a:t>
            </a:r>
            <a:r>
              <a:rPr lang="en-US" sz="2200" i="1" dirty="0">
                <a:solidFill>
                  <a:schemeClr val="tx1"/>
                </a:solidFill>
              </a:rPr>
              <a:t>Cancer</a:t>
            </a:r>
            <a:r>
              <a:rPr lang="en-US" sz="2200" dirty="0">
                <a:solidFill>
                  <a:schemeClr val="tx1"/>
                </a:solidFill>
              </a:rPr>
              <a:t> is underway.  Plans are for the supplement to published February 2021.</a:t>
            </a:r>
          </a:p>
          <a:p>
            <a:pPr marL="0" indent="0">
              <a:buNone/>
            </a:pPr>
            <a:endParaRPr lang="en-US" dirty="0"/>
          </a:p>
        </p:txBody>
      </p:sp>
      <p:pic>
        <p:nvPicPr>
          <p:cNvPr id="2050" name="Graphic 1" descr="Mountains">
            <a:extLst>
              <a:ext uri="{FF2B5EF4-FFF2-40B4-BE49-F238E27FC236}">
                <a16:creationId xmlns:a16="http://schemas.microsoft.com/office/drawing/2014/main" id="{22A7D713-67FA-4FF1-BDFF-2EA18728DC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3563" r="-372" b="-24384"/>
          <a:stretch>
            <a:fillRect/>
          </a:stretch>
        </p:blipFill>
        <p:spPr bwMode="auto">
          <a:xfrm>
            <a:off x="0" y="0"/>
            <a:ext cx="342900" cy="3429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Graphic 2" descr="Map compass">
            <a:extLst>
              <a:ext uri="{FF2B5EF4-FFF2-40B4-BE49-F238E27FC236}">
                <a16:creationId xmlns:a16="http://schemas.microsoft.com/office/drawing/2014/main" id="{FDB3A1D0-3ABE-45EF-BE0B-B45D7F165E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1261" t="-9447" r="-11429" b="-9447"/>
          <a:stretch>
            <a:fillRect/>
          </a:stretch>
        </p:blipFill>
        <p:spPr bwMode="auto">
          <a:xfrm>
            <a:off x="0" y="0"/>
            <a:ext cx="463550" cy="4635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Graphic 3" descr="Bullseye">
            <a:extLst>
              <a:ext uri="{FF2B5EF4-FFF2-40B4-BE49-F238E27FC236}">
                <a16:creationId xmlns:a16="http://schemas.microsoft.com/office/drawing/2014/main" id="{9C84D764-A72B-4135-B11C-26097C06D1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994" t="-5901" r="-7571" b="-5901"/>
          <a:stretch>
            <a:fillRect/>
          </a:stretch>
        </p:blipFill>
        <p:spPr bwMode="auto">
          <a:xfrm>
            <a:off x="0" y="0"/>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2053" name="Graphic 4" descr="Speedometer Middle">
            <a:extLst>
              <a:ext uri="{FF2B5EF4-FFF2-40B4-BE49-F238E27FC236}">
                <a16:creationId xmlns:a16="http://schemas.microsoft.com/office/drawing/2014/main" id="{AA81580F-2DC5-4123-A505-147DE2C630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271" t="-33958" r="-381" b="-32709"/>
          <a:stretch>
            <a:fillRect/>
          </a:stretch>
        </p:blipFill>
        <p:spPr bwMode="auto">
          <a:xfrm>
            <a:off x="0" y="0"/>
            <a:ext cx="508000" cy="508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Graphic 5" descr="Speedometer Middle">
            <a:extLst>
              <a:ext uri="{FF2B5EF4-FFF2-40B4-BE49-F238E27FC236}">
                <a16:creationId xmlns:a16="http://schemas.microsoft.com/office/drawing/2014/main" id="{C5817420-96DF-44CF-BB8C-19681C8D7F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271" t="-33958" r="-381" b="-32709"/>
          <a:stretch>
            <a:fillRect/>
          </a:stretch>
        </p:blipFill>
        <p:spPr bwMode="auto">
          <a:xfrm>
            <a:off x="0" y="0"/>
            <a:ext cx="508000" cy="50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88636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69218-C8F9-4ABA-B66F-9AF1FCC4B79B}"/>
              </a:ext>
            </a:extLst>
          </p:cNvPr>
          <p:cNvSpPr>
            <a:spLocks noGrp="1"/>
          </p:cNvSpPr>
          <p:nvPr>
            <p:ph type="title"/>
          </p:nvPr>
        </p:nvSpPr>
        <p:spPr>
          <a:xfrm>
            <a:off x="508000" y="342900"/>
            <a:ext cx="11048999" cy="1325563"/>
          </a:xfrm>
        </p:spPr>
        <p:txBody>
          <a:bodyPr>
            <a:normAutofit/>
          </a:bodyPr>
          <a:lstStyle/>
          <a:p>
            <a:r>
              <a:rPr lang="en-US" sz="4000" dirty="0">
                <a:solidFill>
                  <a:srgbClr val="13BDC6"/>
                </a:solidFill>
              </a:rPr>
              <a:t>Evidence Based Promising Practices</a:t>
            </a:r>
            <a:endParaRPr lang="en-US" sz="4000" dirty="0"/>
          </a:p>
        </p:txBody>
      </p:sp>
      <p:sp>
        <p:nvSpPr>
          <p:cNvPr id="3" name="Content Placeholder 2">
            <a:extLst>
              <a:ext uri="{FF2B5EF4-FFF2-40B4-BE49-F238E27FC236}">
                <a16:creationId xmlns:a16="http://schemas.microsoft.com/office/drawing/2014/main" id="{BB081169-E8D6-4D00-AD48-687079D58677}"/>
              </a:ext>
            </a:extLst>
          </p:cNvPr>
          <p:cNvSpPr>
            <a:spLocks noGrp="1"/>
          </p:cNvSpPr>
          <p:nvPr>
            <p:ph sz="quarter" idx="10"/>
          </p:nvPr>
        </p:nvSpPr>
        <p:spPr>
          <a:xfrm>
            <a:off x="571500" y="1580322"/>
            <a:ext cx="11049000" cy="4131161"/>
          </a:xfrm>
        </p:spPr>
        <p:txBody>
          <a:bodyPr/>
          <a:lstStyle/>
          <a:p>
            <a:pPr marL="0" indent="0">
              <a:buNone/>
            </a:pPr>
            <a:r>
              <a:rPr lang="en-US" b="0" dirty="0">
                <a:solidFill>
                  <a:schemeClr val="tx1"/>
                </a:solidFill>
              </a:rPr>
              <a:t>Projects planned for 2021-2022: </a:t>
            </a:r>
          </a:p>
          <a:p>
            <a:pPr marL="0" indent="0">
              <a:buNone/>
            </a:pPr>
            <a:endParaRPr lang="en-US" b="0" dirty="0">
              <a:solidFill>
                <a:schemeClr val="tx1"/>
              </a:solidFill>
            </a:endParaRPr>
          </a:p>
          <a:p>
            <a:pPr>
              <a:buFont typeface="Wingdings" panose="05000000000000000000" pitchFamily="2" charset="2"/>
              <a:buChar char="Ø"/>
            </a:pPr>
            <a:r>
              <a:rPr lang="en-US" dirty="0">
                <a:solidFill>
                  <a:schemeClr val="tx1"/>
                </a:solidFill>
              </a:rPr>
              <a:t>Identify case studies across the cancer continuum from outreach through end of life that demonstrate financial sustainability </a:t>
            </a:r>
          </a:p>
          <a:p>
            <a:pPr>
              <a:buFont typeface="Wingdings" panose="05000000000000000000" pitchFamily="2" charset="2"/>
              <a:buChar char="Ø"/>
            </a:pPr>
            <a:endParaRPr lang="en-US" dirty="0">
              <a:solidFill>
                <a:schemeClr val="tx1"/>
              </a:solidFill>
            </a:endParaRPr>
          </a:p>
          <a:p>
            <a:pPr>
              <a:buFont typeface="Wingdings" panose="05000000000000000000" pitchFamily="2" charset="2"/>
              <a:buChar char="Ø"/>
            </a:pPr>
            <a:r>
              <a:rPr lang="en-US" dirty="0">
                <a:solidFill>
                  <a:schemeClr val="tx1"/>
                </a:solidFill>
              </a:rPr>
              <a:t>Potential other case studies i.e., Financial toxicity (Health Equity Focus)</a:t>
            </a:r>
          </a:p>
          <a:p>
            <a:pPr>
              <a:buFont typeface="Wingdings" panose="05000000000000000000" pitchFamily="2" charset="2"/>
              <a:buChar char="Ø"/>
            </a:pPr>
            <a:endParaRPr lang="en-US" dirty="0">
              <a:solidFill>
                <a:schemeClr val="tx1"/>
              </a:solidFill>
            </a:endParaRPr>
          </a:p>
          <a:p>
            <a:pPr>
              <a:buFont typeface="Wingdings" panose="05000000000000000000" pitchFamily="2" charset="2"/>
              <a:buChar char="Ø"/>
            </a:pPr>
            <a:r>
              <a:rPr lang="en-US" dirty="0">
                <a:solidFill>
                  <a:schemeClr val="tx1"/>
                </a:solidFill>
              </a:rPr>
              <a:t> Develop a multi-media approach to disseminate the case studies</a:t>
            </a:r>
            <a:endParaRPr lang="en-US" sz="2600" dirty="0">
              <a:solidFill>
                <a:schemeClr val="tx1"/>
              </a:solidFill>
            </a:endParaRPr>
          </a:p>
          <a:p>
            <a:pPr marL="0" indent="0">
              <a:buNone/>
            </a:pPr>
            <a:endParaRPr lang="en-US" b="0" dirty="0">
              <a:solidFill>
                <a:schemeClr val="tx1"/>
              </a:solidFill>
            </a:endParaRPr>
          </a:p>
          <a:p>
            <a:pPr marL="0" indent="0">
              <a:buNone/>
            </a:pPr>
            <a:endParaRPr lang="en-US" b="0" dirty="0">
              <a:solidFill>
                <a:schemeClr val="tx1"/>
              </a:solidFill>
            </a:endParaRPr>
          </a:p>
        </p:txBody>
      </p:sp>
      <p:pic>
        <p:nvPicPr>
          <p:cNvPr id="3074" name="Graphic 1" descr="Mountains">
            <a:extLst>
              <a:ext uri="{FF2B5EF4-FFF2-40B4-BE49-F238E27FC236}">
                <a16:creationId xmlns:a16="http://schemas.microsoft.com/office/drawing/2014/main" id="{465E2C68-EDC7-45AD-8898-DFDF8F799E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3563" r="-372" b="-24384"/>
          <a:stretch>
            <a:fillRect/>
          </a:stretch>
        </p:blipFill>
        <p:spPr bwMode="auto">
          <a:xfrm>
            <a:off x="0" y="0"/>
            <a:ext cx="342900" cy="3429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Graphic 2" descr="Map compass">
            <a:extLst>
              <a:ext uri="{FF2B5EF4-FFF2-40B4-BE49-F238E27FC236}">
                <a16:creationId xmlns:a16="http://schemas.microsoft.com/office/drawing/2014/main" id="{AD88C829-1BCD-4454-9BB4-63E35CC143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1261" t="-9447" r="-11429" b="-9447"/>
          <a:stretch>
            <a:fillRect/>
          </a:stretch>
        </p:blipFill>
        <p:spPr bwMode="auto">
          <a:xfrm>
            <a:off x="0" y="0"/>
            <a:ext cx="463550" cy="4635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phic 3" descr="Bullseye">
            <a:extLst>
              <a:ext uri="{FF2B5EF4-FFF2-40B4-BE49-F238E27FC236}">
                <a16:creationId xmlns:a16="http://schemas.microsoft.com/office/drawing/2014/main" id="{6D73FBEE-0328-4D86-9F58-BA568B3881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994" t="-5901" r="-7571" b="-5901"/>
          <a:stretch>
            <a:fillRect/>
          </a:stretch>
        </p:blipFill>
        <p:spPr bwMode="auto">
          <a:xfrm>
            <a:off x="0" y="0"/>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3077" name="Graphic 4" descr="Speedometer Middle">
            <a:extLst>
              <a:ext uri="{FF2B5EF4-FFF2-40B4-BE49-F238E27FC236}">
                <a16:creationId xmlns:a16="http://schemas.microsoft.com/office/drawing/2014/main" id="{F523D354-3C7E-4224-A013-FF985DD46B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271" t="-33958" r="-381" b="-32709"/>
          <a:stretch>
            <a:fillRect/>
          </a:stretch>
        </p:blipFill>
        <p:spPr bwMode="auto">
          <a:xfrm>
            <a:off x="0" y="0"/>
            <a:ext cx="508000" cy="50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Graphic 5" descr="Speedometer Middle">
            <a:extLst>
              <a:ext uri="{FF2B5EF4-FFF2-40B4-BE49-F238E27FC236}">
                <a16:creationId xmlns:a16="http://schemas.microsoft.com/office/drawing/2014/main" id="{A732BBF8-CAA4-4D0E-BAD1-2D86CAC994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271" t="-33958" r="-381" b="-32709"/>
          <a:stretch>
            <a:fillRect/>
          </a:stretch>
        </p:blipFill>
        <p:spPr bwMode="auto">
          <a:xfrm>
            <a:off x="0" y="0"/>
            <a:ext cx="508000" cy="50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9557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Table 15">
            <a:extLst>
              <a:ext uri="{FF2B5EF4-FFF2-40B4-BE49-F238E27FC236}">
                <a16:creationId xmlns:a16="http://schemas.microsoft.com/office/drawing/2014/main" id="{3151ECC3-7246-4A0E-BEC0-4DEEDE8DF80C}"/>
              </a:ext>
            </a:extLst>
          </p:cNvPr>
          <p:cNvGraphicFramePr>
            <a:graphicFrameLocks noGrp="1"/>
          </p:cNvGraphicFramePr>
          <p:nvPr>
            <p:extLst>
              <p:ext uri="{D42A27DB-BD31-4B8C-83A1-F6EECF244321}">
                <p14:modId xmlns:p14="http://schemas.microsoft.com/office/powerpoint/2010/main" val="3445311764"/>
              </p:ext>
            </p:extLst>
          </p:nvPr>
        </p:nvGraphicFramePr>
        <p:xfrm>
          <a:off x="432636" y="546818"/>
          <a:ext cx="11164681" cy="5334382"/>
        </p:xfrm>
        <a:graphic>
          <a:graphicData uri="http://schemas.openxmlformats.org/drawingml/2006/table">
            <a:tbl>
              <a:tblPr firstRow="1" firstCol="1" bandRow="1"/>
              <a:tblGrid>
                <a:gridCol w="1387327">
                  <a:extLst>
                    <a:ext uri="{9D8B030D-6E8A-4147-A177-3AD203B41FA5}">
                      <a16:colId xmlns:a16="http://schemas.microsoft.com/office/drawing/2014/main" val="3317066436"/>
                    </a:ext>
                  </a:extLst>
                </a:gridCol>
                <a:gridCol w="2114284">
                  <a:extLst>
                    <a:ext uri="{9D8B030D-6E8A-4147-A177-3AD203B41FA5}">
                      <a16:colId xmlns:a16="http://schemas.microsoft.com/office/drawing/2014/main" val="316059488"/>
                    </a:ext>
                  </a:extLst>
                </a:gridCol>
                <a:gridCol w="1915572">
                  <a:extLst>
                    <a:ext uri="{9D8B030D-6E8A-4147-A177-3AD203B41FA5}">
                      <a16:colId xmlns:a16="http://schemas.microsoft.com/office/drawing/2014/main" val="3338295986"/>
                    </a:ext>
                  </a:extLst>
                </a:gridCol>
                <a:gridCol w="1915833">
                  <a:extLst>
                    <a:ext uri="{9D8B030D-6E8A-4147-A177-3AD203B41FA5}">
                      <a16:colId xmlns:a16="http://schemas.microsoft.com/office/drawing/2014/main" val="1498796472"/>
                    </a:ext>
                  </a:extLst>
                </a:gridCol>
                <a:gridCol w="1943230">
                  <a:extLst>
                    <a:ext uri="{9D8B030D-6E8A-4147-A177-3AD203B41FA5}">
                      <a16:colId xmlns:a16="http://schemas.microsoft.com/office/drawing/2014/main" val="233489246"/>
                    </a:ext>
                  </a:extLst>
                </a:gridCol>
                <a:gridCol w="1888435">
                  <a:extLst>
                    <a:ext uri="{9D8B030D-6E8A-4147-A177-3AD203B41FA5}">
                      <a16:colId xmlns:a16="http://schemas.microsoft.com/office/drawing/2014/main" val="2530641346"/>
                    </a:ext>
                  </a:extLst>
                </a:gridCol>
              </a:tblGrid>
              <a:tr h="732097">
                <a:tc gridSpan="6">
                  <a:txBody>
                    <a:bodyPr/>
                    <a:lstStyle/>
                    <a:p>
                      <a:pPr marL="0" marR="0" algn="ctr">
                        <a:lnSpc>
                          <a:spcPct val="107000"/>
                        </a:lnSpc>
                        <a:spcBef>
                          <a:spcPts val="0"/>
                        </a:spcBef>
                        <a:spcAft>
                          <a:spcPts val="0"/>
                        </a:spcAft>
                      </a:pPr>
                      <a:r>
                        <a:rPr lang="en-US" sz="7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4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HOW CAN TASK GROUPS ALIGN WORK TO ACHIEVE NNRT GOALS?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4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TASK GROUP STRATEGIES WITH DELIVERABLE DATES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4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EXAMPLES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7496" marR="47496" marT="0" marB="0">
                    <a:lnL w="19050" cap="flat" cmpd="sng" algn="ctr">
                      <a:solidFill>
                        <a:srgbClr val="009999"/>
                      </a:solidFill>
                      <a:prstDash val="solid"/>
                      <a:round/>
                      <a:headEnd type="none" w="med" len="med"/>
                      <a:tailEnd type="none" w="med" len="med"/>
                    </a:lnL>
                    <a:lnR w="19050" cap="flat" cmpd="sng" algn="ctr">
                      <a:solidFill>
                        <a:srgbClr val="009999"/>
                      </a:solidFill>
                      <a:prstDash val="solid"/>
                      <a:round/>
                      <a:headEnd type="none" w="med" len="med"/>
                      <a:tailEnd type="none" w="med" len="med"/>
                    </a:lnR>
                    <a:lnT w="19050" cap="flat" cmpd="sng" algn="ctr">
                      <a:solidFill>
                        <a:srgbClr val="009999"/>
                      </a:solidFill>
                      <a:prstDash val="solid"/>
                      <a:round/>
                      <a:headEnd type="none" w="med" len="med"/>
                      <a:tailEnd type="none" w="med" len="med"/>
                    </a:lnT>
                    <a:lnB w="19050" cap="flat" cmpd="sng" algn="ctr">
                      <a:solidFill>
                        <a:srgbClr val="009999"/>
                      </a:solidFill>
                      <a:prstDash val="solid"/>
                      <a:round/>
                      <a:headEnd type="none" w="med" len="med"/>
                      <a:tailEnd type="none" w="med" len="med"/>
                    </a:lnB>
                    <a:solidFill>
                      <a:srgbClr val="E7E6E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80438526"/>
                  </a:ext>
                </a:extLst>
              </a:tr>
              <a:tr h="409637">
                <a:tc>
                  <a:txBody>
                    <a:bodyPr/>
                    <a:lstStyle/>
                    <a:p>
                      <a:pPr marL="0" marR="0" algn="ctr">
                        <a:lnSpc>
                          <a:spcPct val="107000"/>
                        </a:lnSpc>
                        <a:spcBef>
                          <a:spcPts val="0"/>
                        </a:spcBef>
                        <a:spcAft>
                          <a:spcPts val="0"/>
                        </a:spcAft>
                      </a:pPr>
                      <a:r>
                        <a:rPr lang="en-US" sz="1200" b="1" dirty="0">
                          <a:solidFill>
                            <a:srgbClr val="00808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7496" marR="47496" marT="0" marB="0">
                    <a:lnL w="19050" cap="flat" cmpd="sng" algn="ctr">
                      <a:solidFill>
                        <a:srgbClr val="009999"/>
                      </a:solidFill>
                      <a:prstDash val="solid"/>
                      <a:round/>
                      <a:headEnd type="none" w="med" len="med"/>
                      <a:tailEnd type="none" w="med" len="med"/>
                    </a:lnL>
                    <a:lnR w="19050" cap="flat" cmpd="sng" algn="ctr">
                      <a:solidFill>
                        <a:srgbClr val="009999"/>
                      </a:solidFill>
                      <a:prstDash val="solid"/>
                      <a:round/>
                      <a:headEnd type="none" w="med" len="med"/>
                      <a:tailEnd type="none" w="med" len="med"/>
                    </a:lnR>
                    <a:lnT w="19050" cap="flat" cmpd="sng" algn="ctr">
                      <a:solidFill>
                        <a:srgbClr val="009999"/>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a:effectLst/>
                          <a:latin typeface="Calibri" panose="020F0502020204030204" pitchFamily="34" charset="0"/>
                          <a:ea typeface="Calibri" panose="020F0502020204030204" pitchFamily="34" charset="0"/>
                          <a:cs typeface="Times New Roman" panose="02020603050405020304" pitchFamily="18" charset="0"/>
                        </a:rPr>
                        <a:t>Clarify Process &amp; Role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7496" marR="47496" marT="0" marB="0">
                    <a:lnL w="19050" cap="flat" cmpd="sng" algn="ctr">
                      <a:solidFill>
                        <a:srgbClr val="009999"/>
                      </a:solidFill>
                      <a:prstDash val="solid"/>
                      <a:round/>
                      <a:headEnd type="none" w="med" len="med"/>
                      <a:tailEnd type="none" w="med" len="med"/>
                    </a:lnL>
                    <a:lnR w="19050" cap="flat" cmpd="sng" algn="ctr">
                      <a:solidFill>
                        <a:srgbClr val="009999"/>
                      </a:solidFill>
                      <a:prstDash val="solid"/>
                      <a:round/>
                      <a:headEnd type="none" w="med" len="med"/>
                      <a:tailEnd type="none" w="med" len="med"/>
                    </a:lnR>
                    <a:lnT w="19050" cap="flat" cmpd="sng" algn="ctr">
                      <a:solidFill>
                        <a:srgbClr val="009999"/>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Provide Tools &amp; Training</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7496" marR="47496" marT="0" marB="0">
                    <a:lnL w="19050" cap="flat" cmpd="sng" algn="ctr">
                      <a:solidFill>
                        <a:srgbClr val="009999"/>
                      </a:solidFill>
                      <a:prstDash val="solid"/>
                      <a:round/>
                      <a:headEnd type="none" w="med" len="med"/>
                      <a:tailEnd type="none" w="med" len="med"/>
                    </a:lnL>
                    <a:lnR w="19050" cap="flat" cmpd="sng" algn="ctr">
                      <a:solidFill>
                        <a:srgbClr val="009999"/>
                      </a:solidFill>
                      <a:prstDash val="solid"/>
                      <a:round/>
                      <a:headEnd type="none" w="med" len="med"/>
                      <a:tailEnd type="none" w="med" len="med"/>
                    </a:lnR>
                    <a:lnT w="19050" cap="flat" cmpd="sng" algn="ctr">
                      <a:solidFill>
                        <a:srgbClr val="009999"/>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Align to Health Equity</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7496" marR="47496" marT="0" marB="0">
                    <a:lnL w="19050" cap="flat" cmpd="sng" algn="ctr">
                      <a:solidFill>
                        <a:srgbClr val="009999"/>
                      </a:solidFill>
                      <a:prstDash val="solid"/>
                      <a:round/>
                      <a:headEnd type="none" w="med" len="med"/>
                      <a:tailEnd type="none" w="med" len="med"/>
                    </a:lnL>
                    <a:lnR w="19050" cap="flat" cmpd="sng" algn="ctr">
                      <a:solidFill>
                        <a:srgbClr val="009999"/>
                      </a:solidFill>
                      <a:prstDash val="solid"/>
                      <a:round/>
                      <a:headEnd type="none" w="med" len="med"/>
                      <a:tailEnd type="none" w="med" len="med"/>
                    </a:lnR>
                    <a:lnT w="19050" cap="flat" cmpd="sng" algn="ctr">
                      <a:solidFill>
                        <a:srgbClr val="009999"/>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algn="ctr">
                        <a:lnSpc>
                          <a:spcPct val="107000"/>
                        </a:lnSpc>
                        <a:spcBef>
                          <a:spcPts val="0"/>
                        </a:spcBef>
                        <a:spcAft>
                          <a:spcPts val="0"/>
                        </a:spcAft>
                      </a:pPr>
                      <a:r>
                        <a:rPr lang="en-US" sz="1400" b="1">
                          <a:effectLst/>
                          <a:latin typeface="Calibri" panose="020F0502020204030204" pitchFamily="34" charset="0"/>
                          <a:ea typeface="Calibri" panose="020F0502020204030204" pitchFamily="34" charset="0"/>
                          <a:cs typeface="Times New Roman" panose="02020603050405020304" pitchFamily="18" charset="0"/>
                        </a:rPr>
                        <a:t>Influence Policy</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400" b="1">
                          <a:effectLst/>
                          <a:latin typeface="Calibri" panose="020F0502020204030204" pitchFamily="34" charset="0"/>
                          <a:ea typeface="Calibri" panose="020F0502020204030204" pitchFamily="34" charset="0"/>
                          <a:cs typeface="Times New Roman" panose="02020603050405020304" pitchFamily="18" charset="0"/>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7496" marR="47496" marT="0" marB="0">
                    <a:lnL w="19050" cap="flat" cmpd="sng" algn="ctr">
                      <a:solidFill>
                        <a:srgbClr val="009999"/>
                      </a:solidFill>
                      <a:prstDash val="solid"/>
                      <a:round/>
                      <a:headEnd type="none" w="med" len="med"/>
                      <a:tailEnd type="none" w="med" len="med"/>
                    </a:lnL>
                    <a:lnR w="19050" cap="flat" cmpd="sng" algn="ctr">
                      <a:solidFill>
                        <a:srgbClr val="009999"/>
                      </a:solidFill>
                      <a:prstDash val="solid"/>
                      <a:round/>
                      <a:headEnd type="none" w="med" len="med"/>
                      <a:tailEnd type="none" w="med" len="med"/>
                    </a:lnR>
                    <a:lnT w="19050" cap="flat" cmpd="sng" algn="ctr">
                      <a:solidFill>
                        <a:srgbClr val="009999"/>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Represent Key Stakeholders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7496" marR="47496" marT="0" marB="0">
                    <a:lnL w="19050" cap="flat" cmpd="sng" algn="ctr">
                      <a:solidFill>
                        <a:srgbClr val="009999"/>
                      </a:solidFill>
                      <a:prstDash val="solid"/>
                      <a:round/>
                      <a:headEnd type="none" w="med" len="med"/>
                      <a:tailEnd type="none" w="med" len="med"/>
                    </a:lnL>
                    <a:lnR w="19050" cap="flat" cmpd="sng" algn="ctr">
                      <a:solidFill>
                        <a:srgbClr val="009999"/>
                      </a:solidFill>
                      <a:prstDash val="solid"/>
                      <a:round/>
                      <a:headEnd type="none" w="med" len="med"/>
                      <a:tailEnd type="none" w="med" len="med"/>
                    </a:lnR>
                    <a:lnT w="19050" cap="flat" cmpd="sng" algn="ctr">
                      <a:solidFill>
                        <a:srgbClr val="009999"/>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844349"/>
                  </a:ext>
                </a:extLst>
              </a:tr>
              <a:tr h="3793641">
                <a:tc>
                  <a:txBody>
                    <a:bodyPr/>
                    <a:lstStyle/>
                    <a:p>
                      <a:pPr marL="0" marR="0" algn="ctr">
                        <a:lnSpc>
                          <a:spcPct val="107000"/>
                        </a:lnSpc>
                        <a:spcBef>
                          <a:spcPts val="0"/>
                        </a:spcBef>
                        <a:spcAft>
                          <a:spcPts val="0"/>
                        </a:spcAft>
                      </a:pPr>
                      <a:r>
                        <a:rPr lang="en-US" sz="1200" b="1" dirty="0">
                          <a:solidFill>
                            <a:srgbClr val="008080"/>
                          </a:solidFill>
                          <a:effectLst/>
                          <a:latin typeface="Calibri" panose="020F0502020204030204" pitchFamily="34" charset="0"/>
                          <a:ea typeface="Calibri" panose="020F0502020204030204" pitchFamily="34" charset="0"/>
                          <a:cs typeface="Times New Roman" panose="02020603050405020304" pitchFamily="18" charset="0"/>
                        </a:rPr>
                        <a:t>Evidence TG</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200" b="1" dirty="0">
                          <a:solidFill>
                            <a:srgbClr val="00808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200" b="1" dirty="0">
                          <a:solidFill>
                            <a:srgbClr val="008080"/>
                          </a:solidFill>
                          <a:effectLst/>
                          <a:latin typeface="Calibri" panose="020F0502020204030204" pitchFamily="34" charset="0"/>
                          <a:ea typeface="Calibri" panose="020F0502020204030204" pitchFamily="34" charset="0"/>
                          <a:cs typeface="Times New Roman" panose="02020603050405020304" pitchFamily="18" charset="0"/>
                        </a:rPr>
                        <a:t> </a:t>
                      </a:r>
                    </a:p>
                    <a:p>
                      <a:pPr marL="0" marR="0" algn="ctr">
                        <a:lnSpc>
                          <a:spcPct val="107000"/>
                        </a:lnSpc>
                        <a:spcBef>
                          <a:spcPts val="0"/>
                        </a:spcBef>
                        <a:spcAft>
                          <a:spcPts val="0"/>
                        </a:spcAft>
                      </a:pPr>
                      <a:endParaRPr lang="en-US" sz="1200" b="1" dirty="0">
                        <a:solidFill>
                          <a:srgbClr val="00808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endParaRPr lang="en-US" sz="1200" b="1" dirty="0">
                        <a:solidFill>
                          <a:srgbClr val="00808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endParaRPr lang="en-US" sz="1200" b="1" dirty="0">
                        <a:solidFill>
                          <a:srgbClr val="00808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200" b="1" dirty="0">
                          <a:solidFill>
                            <a:srgbClr val="008080"/>
                          </a:solidFill>
                          <a:effectLst/>
                          <a:latin typeface="Calibri" panose="020F0502020204030204" pitchFamily="34" charset="0"/>
                          <a:ea typeface="Calibri" panose="020F0502020204030204" pitchFamily="34" charset="0"/>
                          <a:cs typeface="Times New Roman" panose="02020603050405020304" pitchFamily="18" charset="0"/>
                        </a:rPr>
                        <a:t>(Date)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7496" marR="47496" marT="0" marB="0">
                    <a:lnL w="12700" cap="flat" cmpd="sng" algn="ctr">
                      <a:solidFill>
                        <a:schemeClr val="tx1"/>
                      </a:solidFill>
                      <a:prstDash val="solid"/>
                      <a:round/>
                      <a:headEnd type="none" w="med" len="med"/>
                      <a:tailEnd type="none" w="med" len="med"/>
                    </a:lnL>
                    <a:lnR w="19050" cap="flat" cmpd="sng" algn="ctr">
                      <a:solidFill>
                        <a:srgbClr val="009999"/>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Calibri" panose="020F0502020204030204" pitchFamily="34" charset="0"/>
                        </a:rPr>
                        <a:t>Analyze survey data to answer questions about overall navigation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Calibri" panose="020F0502020204030204" pitchFamily="34"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400"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Calibri" panose="020F0502020204030204" pitchFamily="34" charset="0"/>
                        </a:rPr>
                        <a:t>Develop case studies</a:t>
                      </a:r>
                    </a:p>
                    <a:p>
                      <a:pPr marL="0" marR="0">
                        <a:lnSpc>
                          <a:spcPct val="107000"/>
                        </a:lnSpc>
                        <a:spcBef>
                          <a:spcPts val="0"/>
                        </a:spcBef>
                        <a:spcAft>
                          <a:spcPts val="0"/>
                        </a:spcAft>
                      </a:pPr>
                      <a:endParaRPr lang="en-US" sz="1400"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endParaRPr lang="en-US" sz="1400"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endParaRPr lang="en-US" sz="1400"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endParaRPr lang="en-US" sz="1400"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endParaRPr lang="en-US" sz="1400"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endParaRPr lang="en-US" sz="14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endParaRPr lang="en-US" sz="14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endParaRPr lang="en-US" sz="14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endParaRPr lang="en-US" sz="14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endParaRPr lang="en-US" sz="14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US" sz="1400" dirty="0">
                          <a:effectLst/>
                          <a:latin typeface="Calibri" panose="020F0502020204030204" pitchFamily="34" charset="0"/>
                          <a:ea typeface="Calibri" panose="020F0502020204030204" pitchFamily="34" charset="0"/>
                          <a:cs typeface="Calibri" panose="020F0502020204030204" pitchFamily="34" charset="0"/>
                        </a:rPr>
                        <a:t>JANUARY 2021-</a:t>
                      </a:r>
                    </a:p>
                    <a:p>
                      <a:pPr marL="0" marR="0" lvl="0" indent="0" algn="l" defTabSz="914400" rtl="0" eaLnBrk="1" fontAlgn="auto" latinLnBrk="0" hangingPunct="1">
                        <a:lnSpc>
                          <a:spcPct val="107000"/>
                        </a:lnSpc>
                        <a:spcBef>
                          <a:spcPts val="0"/>
                        </a:spcBef>
                        <a:spcAft>
                          <a:spcPts val="0"/>
                        </a:spcAft>
                        <a:buClrTx/>
                        <a:buSzTx/>
                        <a:buFontTx/>
                        <a:buNone/>
                        <a:tabLst/>
                        <a:defRPr/>
                      </a:pPr>
                      <a:r>
                        <a:rPr lang="en-US" sz="1400" cap="all" baseline="0" dirty="0">
                          <a:effectLst/>
                          <a:latin typeface="Calibri" panose="020F0502020204030204" pitchFamily="34" charset="0"/>
                          <a:ea typeface="Calibri" panose="020F0502020204030204" pitchFamily="34" charset="0"/>
                          <a:cs typeface="Calibri" panose="020F0502020204030204" pitchFamily="34" charset="0"/>
                        </a:rPr>
                        <a:t>December</a:t>
                      </a:r>
                      <a:r>
                        <a:rPr lang="en-US" sz="1400" dirty="0">
                          <a:effectLst/>
                          <a:latin typeface="Calibri" panose="020F0502020204030204" pitchFamily="34" charset="0"/>
                          <a:ea typeface="Calibri" panose="020F0502020204030204" pitchFamily="34" charset="0"/>
                          <a:cs typeface="Calibri" panose="020F0502020204030204" pitchFamily="34" charset="0"/>
                        </a:rPr>
                        <a:t> 2021</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7496" marR="47496" marT="0" marB="0">
                    <a:lnL w="19050" cap="flat" cmpd="sng" algn="ctr">
                      <a:solidFill>
                        <a:srgbClr val="009999"/>
                      </a:solidFill>
                      <a:prstDash val="solid"/>
                      <a:round/>
                      <a:headEnd type="none" w="med" len="med"/>
                      <a:tailEnd type="none" w="med" len="med"/>
                    </a:lnL>
                    <a:lnR w="19050" cap="flat" cmpd="sng" algn="ctr">
                      <a:solidFill>
                        <a:srgbClr val="009999"/>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Calibri" panose="020F0502020204030204" pitchFamily="34" charset="0"/>
                        </a:rPr>
                        <a:t>Publish finding in Cancer Supplement </a:t>
                      </a:r>
                    </a:p>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Calibri" panose="020F0502020204030204" pitchFamily="34" charset="0"/>
                        </a:rPr>
                        <a:t>(February 2021)</a:t>
                      </a:r>
                    </a:p>
                    <a:p>
                      <a:pPr marL="0" marR="0" lvl="0" indent="0" algn="l" defTabSz="914400" rtl="0" eaLnBrk="1" fontAlgn="auto" latinLnBrk="0" hangingPunct="1">
                        <a:lnSpc>
                          <a:spcPct val="107000"/>
                        </a:lnSpc>
                        <a:spcBef>
                          <a:spcPts val="0"/>
                        </a:spcBef>
                        <a:spcAft>
                          <a:spcPts val="0"/>
                        </a:spcAft>
                        <a:buClrTx/>
                        <a:buSzTx/>
                        <a:buFontTx/>
                        <a:buNone/>
                        <a:tabLst/>
                        <a:defRPr/>
                      </a:pPr>
                      <a:endParaRPr lang="en-US" sz="14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endParaRPr lang="en-US" sz="14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US" sz="1400" dirty="0">
                          <a:effectLst/>
                          <a:latin typeface="Calibri" panose="020F0502020204030204" pitchFamily="34" charset="0"/>
                          <a:ea typeface="Calibri" panose="020F0502020204030204" pitchFamily="34" charset="0"/>
                          <a:cs typeface="Calibri" panose="020F0502020204030204" pitchFamily="34" charset="0"/>
                        </a:rPr>
                        <a:t>Develop Case Studies to support sustaining navigation programs with an emphasis on making the business case but also achieving health equity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endParaRPr lang="en-US" sz="14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endParaRPr lang="en-US" sz="14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US" sz="1400" dirty="0">
                          <a:effectLst/>
                          <a:latin typeface="Calibri" panose="020F0502020204030204" pitchFamily="34" charset="0"/>
                          <a:ea typeface="Calibri" panose="020F0502020204030204" pitchFamily="34" charset="0"/>
                          <a:cs typeface="Calibri" panose="020F0502020204030204" pitchFamily="34" charset="0"/>
                        </a:rPr>
                        <a:t> </a:t>
                      </a:r>
                    </a:p>
                    <a:p>
                      <a:pPr marL="0" marR="0" lvl="0" indent="0" algn="l" defTabSz="914400" rtl="0" eaLnBrk="1" fontAlgn="auto" latinLnBrk="0" hangingPunct="1">
                        <a:lnSpc>
                          <a:spcPct val="107000"/>
                        </a:lnSpc>
                        <a:spcBef>
                          <a:spcPts val="0"/>
                        </a:spcBef>
                        <a:spcAft>
                          <a:spcPts val="0"/>
                        </a:spcAft>
                        <a:buClrTx/>
                        <a:buSzTx/>
                        <a:buFontTx/>
                        <a:buNone/>
                        <a:tabLst/>
                        <a:defRPr/>
                      </a:pPr>
                      <a:r>
                        <a:rPr lang="en-US" sz="1400" dirty="0">
                          <a:effectLst/>
                          <a:latin typeface="Calibri" panose="020F0502020204030204" pitchFamily="34" charset="0"/>
                          <a:ea typeface="Calibri" panose="020F0502020204030204" pitchFamily="34" charset="0"/>
                          <a:cs typeface="Calibri" panose="020F0502020204030204" pitchFamily="34" charset="0"/>
                        </a:rPr>
                        <a:t>JANUARY 2021-</a:t>
                      </a:r>
                      <a:r>
                        <a:rPr lang="en-US" sz="1400" cap="all" baseline="0" dirty="0">
                          <a:effectLst/>
                          <a:latin typeface="Calibri" panose="020F0502020204030204" pitchFamily="34" charset="0"/>
                          <a:ea typeface="Calibri" panose="020F0502020204030204" pitchFamily="34" charset="0"/>
                          <a:cs typeface="Calibri" panose="020F0502020204030204" pitchFamily="34" charset="0"/>
                        </a:rPr>
                        <a:t>December</a:t>
                      </a:r>
                      <a:r>
                        <a:rPr lang="en-US" sz="1400" dirty="0">
                          <a:effectLst/>
                          <a:latin typeface="Calibri" panose="020F0502020204030204" pitchFamily="34" charset="0"/>
                          <a:ea typeface="Calibri" panose="020F0502020204030204" pitchFamily="34" charset="0"/>
                          <a:cs typeface="Calibri" panose="020F0502020204030204" pitchFamily="34" charset="0"/>
                        </a:rPr>
                        <a:t> 2021</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7496" marR="47496" marT="0" marB="0">
                    <a:lnL w="19050" cap="flat" cmpd="sng" algn="ctr">
                      <a:solidFill>
                        <a:srgbClr val="009999"/>
                      </a:solidFill>
                      <a:prstDash val="solid"/>
                      <a:round/>
                      <a:headEnd type="none" w="med" len="med"/>
                      <a:tailEnd type="none" w="med" len="med"/>
                    </a:lnL>
                    <a:lnR w="19050" cap="flat" cmpd="sng" algn="ctr">
                      <a:solidFill>
                        <a:srgbClr val="009999"/>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Calibri" panose="020F0502020204030204" pitchFamily="34" charset="0"/>
                        </a:rPr>
                        <a:t>Survey analyses consider equity</a:t>
                      </a:r>
                    </a:p>
                    <a:p>
                      <a:pPr marL="0" marR="0">
                        <a:lnSpc>
                          <a:spcPct val="107000"/>
                        </a:lnSpc>
                        <a:spcBef>
                          <a:spcPts val="0"/>
                        </a:spcBef>
                        <a:spcAft>
                          <a:spcPts val="0"/>
                        </a:spcAft>
                      </a:pPr>
                      <a:endParaRPr lang="en-US" sz="1400"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endParaRPr lang="en-US" sz="1400"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endParaRPr lang="en-US" sz="1400"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Calibri" panose="020F0502020204030204" pitchFamily="34" charset="0"/>
                        </a:rPr>
                        <a:t>Develop Case Studies to support health equity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Calibri" panose="020F0502020204030204" pitchFamily="34"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Calibri" panose="020F0502020204030204" pitchFamily="34"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400"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endParaRPr lang="en-US" sz="1400"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endParaRPr lang="en-US" sz="1400"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endParaRPr lang="en-US" sz="1400"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endParaRPr lang="en-US" sz="1400"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endParaRPr lang="en-US" sz="1400"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endParaRPr lang="en-US" sz="1400"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Calibri" panose="020F0502020204030204" pitchFamily="34" charset="0"/>
                        </a:rPr>
                        <a:t>JANUARY 2021-</a:t>
                      </a:r>
                      <a:r>
                        <a:rPr lang="en-US" sz="1400" cap="all" baseline="0" dirty="0">
                          <a:effectLst/>
                          <a:latin typeface="Calibri" panose="020F0502020204030204" pitchFamily="34" charset="0"/>
                          <a:ea typeface="Calibri" panose="020F0502020204030204" pitchFamily="34" charset="0"/>
                          <a:cs typeface="Calibri" panose="020F0502020204030204" pitchFamily="34" charset="0"/>
                        </a:rPr>
                        <a:t>December</a:t>
                      </a:r>
                      <a:r>
                        <a:rPr lang="en-US" sz="1400" dirty="0">
                          <a:effectLst/>
                          <a:latin typeface="Calibri" panose="020F0502020204030204" pitchFamily="34" charset="0"/>
                          <a:ea typeface="Calibri" panose="020F0502020204030204" pitchFamily="34" charset="0"/>
                          <a:cs typeface="Calibri" panose="020F0502020204030204" pitchFamily="34" charset="0"/>
                        </a:rPr>
                        <a:t> 2021</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7496" marR="47496" marT="0" marB="0">
                    <a:lnL w="19050" cap="flat" cmpd="sng" algn="ctr">
                      <a:solidFill>
                        <a:srgbClr val="009999"/>
                      </a:solidFill>
                      <a:prstDash val="solid"/>
                      <a:round/>
                      <a:headEnd type="none" w="med" len="med"/>
                      <a:tailEnd type="none" w="med" len="med"/>
                    </a:lnL>
                    <a:lnR w="19050" cap="flat" cmpd="sng" algn="ctr">
                      <a:solidFill>
                        <a:srgbClr val="009999"/>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Calibri" panose="020F0502020204030204" pitchFamily="34" charset="0"/>
                        </a:rPr>
                        <a:t>Use</a:t>
                      </a:r>
                      <a:r>
                        <a:rPr lang="en-US" sz="1400" baseline="0" dirty="0">
                          <a:effectLst/>
                          <a:latin typeface="Calibri" panose="020F0502020204030204" pitchFamily="34" charset="0"/>
                          <a:ea typeface="Calibri" panose="020F0502020204030204" pitchFamily="34" charset="0"/>
                          <a:cs typeface="Calibri" panose="020F0502020204030204" pitchFamily="34" charset="0"/>
                        </a:rPr>
                        <a:t> d</a:t>
                      </a:r>
                      <a:r>
                        <a:rPr lang="en-US" sz="1400" dirty="0">
                          <a:effectLst/>
                          <a:latin typeface="Calibri" panose="020F0502020204030204" pitchFamily="34" charset="0"/>
                          <a:ea typeface="Calibri" panose="020F0502020204030204" pitchFamily="34" charset="0"/>
                          <a:cs typeface="Calibri" panose="020F0502020204030204" pitchFamily="34" charset="0"/>
                        </a:rPr>
                        <a:t>ata to inform recommended policy initiatives</a:t>
                      </a:r>
                    </a:p>
                    <a:p>
                      <a:pPr marL="0" marR="0">
                        <a:lnSpc>
                          <a:spcPct val="107000"/>
                        </a:lnSpc>
                        <a:spcBef>
                          <a:spcPts val="0"/>
                        </a:spcBef>
                        <a:spcAft>
                          <a:spcPts val="0"/>
                        </a:spcAft>
                      </a:pPr>
                      <a:endParaRPr lang="en-US" sz="1400"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endParaRPr lang="en-US" sz="1400"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Calibri" panose="020F0502020204030204" pitchFamily="34" charset="0"/>
                        </a:rPr>
                        <a:t>Dissemination of Cancer Supplement to policy stakeholders.</a:t>
                      </a:r>
                    </a:p>
                    <a:p>
                      <a:pPr marL="0" marR="0">
                        <a:lnSpc>
                          <a:spcPct val="107000"/>
                        </a:lnSpc>
                        <a:spcBef>
                          <a:spcPts val="0"/>
                        </a:spcBef>
                        <a:spcAft>
                          <a:spcPts val="0"/>
                        </a:spcAft>
                      </a:pPr>
                      <a:endParaRPr lang="en-US" sz="1400"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Calibri" panose="020F0502020204030204" pitchFamily="34" charset="0"/>
                        </a:rPr>
                        <a:t>Engage policy stakeholders in case studies and work with them for dissemination of case studies.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Calibri" panose="020F0502020204030204" pitchFamily="34"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Calibri" panose="020F0502020204030204" pitchFamily="34" charset="0"/>
                        </a:rPr>
                        <a:t> </a:t>
                      </a:r>
                    </a:p>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Calibri" panose="020F0502020204030204" pitchFamily="34" charset="0"/>
                        </a:rPr>
                        <a:t>JANUARY 2021-</a:t>
                      </a:r>
                      <a:r>
                        <a:rPr lang="en-US" sz="1400" cap="all" baseline="0" dirty="0">
                          <a:effectLst/>
                          <a:latin typeface="Calibri" panose="020F0502020204030204" pitchFamily="34" charset="0"/>
                          <a:ea typeface="Calibri" panose="020F0502020204030204" pitchFamily="34" charset="0"/>
                          <a:cs typeface="Calibri" panose="020F0502020204030204" pitchFamily="34" charset="0"/>
                        </a:rPr>
                        <a:t>December</a:t>
                      </a:r>
                      <a:r>
                        <a:rPr lang="en-US" sz="1400" dirty="0">
                          <a:effectLst/>
                          <a:latin typeface="Calibri" panose="020F0502020204030204" pitchFamily="34" charset="0"/>
                          <a:ea typeface="Calibri" panose="020F0502020204030204" pitchFamily="34" charset="0"/>
                          <a:cs typeface="Calibri" panose="020F0502020204030204" pitchFamily="34" charset="0"/>
                        </a:rPr>
                        <a:t> 2021</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7496" marR="47496" marT="0" marB="0">
                    <a:lnL w="19050" cap="flat" cmpd="sng" algn="ctr">
                      <a:solidFill>
                        <a:srgbClr val="009999"/>
                      </a:solidFill>
                      <a:prstDash val="solid"/>
                      <a:round/>
                      <a:headEnd type="none" w="med" len="med"/>
                      <a:tailEnd type="none" w="med" len="med"/>
                    </a:lnL>
                    <a:lnR w="19050" cap="flat" cmpd="sng" algn="ctr">
                      <a:solidFill>
                        <a:srgbClr val="009999"/>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Calibri" panose="020F0502020204030204" pitchFamily="34" charset="0"/>
                        </a:rPr>
                        <a:t>Key stakeholders are engaged in the case studies and dissemination of the case studies.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Calibri" panose="020F0502020204030204" pitchFamily="34"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Calibri" panose="020F0502020204030204" pitchFamily="34" charset="0"/>
                        </a:rPr>
                        <a:t> </a:t>
                      </a:r>
                    </a:p>
                    <a:p>
                      <a:pPr marL="0" marR="0">
                        <a:lnSpc>
                          <a:spcPct val="107000"/>
                        </a:lnSpc>
                        <a:spcBef>
                          <a:spcPts val="0"/>
                        </a:spcBef>
                        <a:spcAft>
                          <a:spcPts val="0"/>
                        </a:spcAft>
                      </a:pPr>
                      <a:endParaRPr lang="en-US" sz="1400"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endParaRPr lang="en-US" sz="1400"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endParaRPr lang="en-US" sz="1400"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endParaRPr lang="en-US" sz="1400"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endParaRPr lang="en-US" sz="1400"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endParaRPr lang="en-US" sz="14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endParaRPr lang="en-US" sz="14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US" sz="1400" dirty="0">
                          <a:effectLst/>
                          <a:latin typeface="Calibri" panose="020F0502020204030204" pitchFamily="34" charset="0"/>
                          <a:ea typeface="Calibri" panose="020F0502020204030204" pitchFamily="34" charset="0"/>
                          <a:cs typeface="Calibri" panose="020F0502020204030204" pitchFamily="34" charset="0"/>
                        </a:rPr>
                        <a:t>JANUARY 2021-</a:t>
                      </a:r>
                      <a:r>
                        <a:rPr lang="en-US" sz="1400" cap="all" baseline="0" dirty="0">
                          <a:effectLst/>
                          <a:latin typeface="Calibri" panose="020F0502020204030204" pitchFamily="34" charset="0"/>
                          <a:ea typeface="Calibri" panose="020F0502020204030204" pitchFamily="34" charset="0"/>
                          <a:cs typeface="Calibri" panose="020F0502020204030204" pitchFamily="34" charset="0"/>
                        </a:rPr>
                        <a:t>December</a:t>
                      </a:r>
                      <a:r>
                        <a:rPr lang="en-US" sz="1400" dirty="0">
                          <a:effectLst/>
                          <a:latin typeface="Calibri" panose="020F0502020204030204" pitchFamily="34" charset="0"/>
                          <a:ea typeface="Calibri" panose="020F0502020204030204" pitchFamily="34" charset="0"/>
                          <a:cs typeface="Calibri" panose="020F0502020204030204" pitchFamily="34" charset="0"/>
                        </a:rPr>
                        <a:t> 2021</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7496" marR="47496" marT="0" marB="0">
                    <a:lnL w="19050" cap="flat" cmpd="sng" algn="ctr">
                      <a:solidFill>
                        <a:srgbClr val="009999"/>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98630165"/>
                  </a:ext>
                </a:extLst>
              </a:tr>
            </a:tbl>
          </a:graphicData>
        </a:graphic>
      </p:graphicFrame>
      <p:pic>
        <p:nvPicPr>
          <p:cNvPr id="17" name="Picture 16">
            <a:extLst>
              <a:ext uri="{FF2B5EF4-FFF2-40B4-BE49-F238E27FC236}">
                <a16:creationId xmlns:a16="http://schemas.microsoft.com/office/drawing/2014/main" id="{88483525-AA86-40FA-BFA4-814A7D226A8C}"/>
              </a:ext>
            </a:extLst>
          </p:cNvPr>
          <p:cNvPicPr>
            <a:picLocks noChangeAspect="1"/>
          </p:cNvPicPr>
          <p:nvPr/>
        </p:nvPicPr>
        <p:blipFill>
          <a:blip r:embed="rId2"/>
          <a:stretch>
            <a:fillRect/>
          </a:stretch>
        </p:blipFill>
        <p:spPr>
          <a:xfrm>
            <a:off x="839089" y="2197855"/>
            <a:ext cx="664522" cy="664522"/>
          </a:xfrm>
          <a:prstGeom prst="rect">
            <a:avLst/>
          </a:prstGeom>
        </p:spPr>
      </p:pic>
    </p:spTree>
    <p:extLst>
      <p:ext uri="{BB962C8B-B14F-4D97-AF65-F5344CB8AC3E}">
        <p14:creationId xmlns:p14="http://schemas.microsoft.com/office/powerpoint/2010/main" val="9631018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69218-C8F9-4ABA-B66F-9AF1FCC4B79B}"/>
              </a:ext>
            </a:extLst>
          </p:cNvPr>
          <p:cNvSpPr>
            <a:spLocks noGrp="1"/>
          </p:cNvSpPr>
          <p:nvPr>
            <p:ph type="title"/>
          </p:nvPr>
        </p:nvSpPr>
        <p:spPr>
          <a:xfrm>
            <a:off x="571501" y="-12700"/>
            <a:ext cx="11048999" cy="1325563"/>
          </a:xfrm>
        </p:spPr>
        <p:txBody>
          <a:bodyPr>
            <a:normAutofit/>
          </a:bodyPr>
          <a:lstStyle/>
          <a:p>
            <a:r>
              <a:rPr lang="en-US" sz="4000" dirty="0">
                <a:solidFill>
                  <a:srgbClr val="13BDC6"/>
                </a:solidFill>
              </a:rPr>
              <a:t>Workforce Development Task Group</a:t>
            </a:r>
            <a:endParaRPr lang="en-US" sz="4000" dirty="0"/>
          </a:p>
        </p:txBody>
      </p:sp>
      <p:sp>
        <p:nvSpPr>
          <p:cNvPr id="3" name="Content Placeholder 2">
            <a:extLst>
              <a:ext uri="{FF2B5EF4-FFF2-40B4-BE49-F238E27FC236}">
                <a16:creationId xmlns:a16="http://schemas.microsoft.com/office/drawing/2014/main" id="{BB081169-E8D6-4D00-AD48-687079D58677}"/>
              </a:ext>
            </a:extLst>
          </p:cNvPr>
          <p:cNvSpPr>
            <a:spLocks noGrp="1"/>
          </p:cNvSpPr>
          <p:nvPr>
            <p:ph sz="quarter" idx="10"/>
          </p:nvPr>
        </p:nvSpPr>
        <p:spPr>
          <a:xfrm>
            <a:off x="571500" y="1003852"/>
            <a:ext cx="11049000" cy="5945588"/>
          </a:xfrm>
        </p:spPr>
        <p:txBody>
          <a:bodyPr/>
          <a:lstStyle/>
          <a:p>
            <a:pPr marL="0" indent="0">
              <a:spcBef>
                <a:spcPts val="400"/>
              </a:spcBef>
              <a:buNone/>
            </a:pPr>
            <a:r>
              <a:rPr lang="en-US" b="0" i="1" dirty="0">
                <a:solidFill>
                  <a:schemeClr val="tx1"/>
                </a:solidFill>
              </a:rPr>
              <a:t>Task Group Goal:  ensuring that there is an activated trained </a:t>
            </a:r>
          </a:p>
          <a:p>
            <a:pPr marL="0" indent="0">
              <a:spcBef>
                <a:spcPts val="400"/>
              </a:spcBef>
              <a:buNone/>
            </a:pPr>
            <a:r>
              <a:rPr lang="en-US" b="0" i="1" dirty="0">
                <a:solidFill>
                  <a:schemeClr val="tx1"/>
                </a:solidFill>
              </a:rPr>
              <a:t>workforce-to implement the model</a:t>
            </a:r>
          </a:p>
        </p:txBody>
      </p:sp>
      <p:sp>
        <p:nvSpPr>
          <p:cNvPr id="9" name="Content Placeholder 2">
            <a:extLst>
              <a:ext uri="{FF2B5EF4-FFF2-40B4-BE49-F238E27FC236}">
                <a16:creationId xmlns:a16="http://schemas.microsoft.com/office/drawing/2014/main" id="{8A07FD47-2FD7-C641-9EE0-EE950765883E}"/>
              </a:ext>
            </a:extLst>
          </p:cNvPr>
          <p:cNvSpPr txBox="1">
            <a:spLocks/>
          </p:cNvSpPr>
          <p:nvPr/>
        </p:nvSpPr>
        <p:spPr>
          <a:xfrm>
            <a:off x="6342380" y="3797742"/>
            <a:ext cx="5849620" cy="2322768"/>
          </a:xfrm>
          <a:prstGeom prst="rect">
            <a:avLst/>
          </a:prstGeom>
        </p:spPr>
        <p:txBody>
          <a:bodyPr/>
          <a:lstStyle>
            <a:lvl1pPr marL="228600" indent="-228600" algn="l" defTabSz="914400" rtl="0" eaLnBrk="1" latinLnBrk="0" hangingPunct="1">
              <a:lnSpc>
                <a:spcPct val="90000"/>
              </a:lnSpc>
              <a:spcBef>
                <a:spcPts val="1000"/>
              </a:spcBef>
              <a:buFont typeface="Arial"/>
              <a:buChar char="•"/>
              <a:defRPr sz="2400" b="1" i="0" kern="1200">
                <a:solidFill>
                  <a:srgbClr val="13BDC6"/>
                </a:solidFill>
                <a:latin typeface="Source Sans Pro SemiBold" panose="020B0503030403020204" pitchFamily="34" charset="0"/>
                <a:ea typeface="Source Sans Pro SemiBold" panose="020B0503030403020204" pitchFamily="34" charset="0"/>
                <a:cs typeface="Arial" charset="0"/>
              </a:defRPr>
            </a:lvl1pPr>
            <a:lvl2pPr marL="685800" indent="-228600" algn="l" defTabSz="914400" rtl="0" eaLnBrk="1" latinLnBrk="0" hangingPunct="1">
              <a:lnSpc>
                <a:spcPct val="90000"/>
              </a:lnSpc>
              <a:spcBef>
                <a:spcPts val="500"/>
              </a:spcBef>
              <a:buFont typeface="Arial"/>
              <a:buChar char="•"/>
              <a:defRPr sz="2000" b="0" i="0" kern="1200">
                <a:solidFill>
                  <a:srgbClr val="403F41"/>
                </a:solidFill>
                <a:latin typeface="Source Sans Pro Light" panose="020B0503030403020204" pitchFamily="34" charset="0"/>
                <a:ea typeface="Source Sans Pro Light" panose="020B0503030403020204" pitchFamily="34" charset="0"/>
                <a:cs typeface="Arial" charset="0"/>
              </a:defRPr>
            </a:lvl2pPr>
            <a:lvl3pPr marL="1143000" indent="-228600" algn="l" defTabSz="914400" rtl="0" eaLnBrk="1" latinLnBrk="0" hangingPunct="1">
              <a:lnSpc>
                <a:spcPct val="90000"/>
              </a:lnSpc>
              <a:spcBef>
                <a:spcPts val="500"/>
              </a:spcBef>
              <a:buFont typeface="Arial"/>
              <a:buChar char="•"/>
              <a:defRPr sz="1800" b="0" i="0" kern="1200">
                <a:solidFill>
                  <a:srgbClr val="403F41"/>
                </a:solidFill>
                <a:latin typeface="Source Sans Pro Light" panose="020B0503030403020204" pitchFamily="34" charset="0"/>
                <a:ea typeface="Source Sans Pro Light" panose="020B0503030403020204" pitchFamily="34" charset="0"/>
                <a:cs typeface="Arial" charset="0"/>
              </a:defRPr>
            </a:lvl3pPr>
            <a:lvl4pPr marL="1600200" indent="-228600" algn="l" defTabSz="914400" rtl="0" eaLnBrk="1" latinLnBrk="0" hangingPunct="1">
              <a:lnSpc>
                <a:spcPct val="90000"/>
              </a:lnSpc>
              <a:spcBef>
                <a:spcPts val="500"/>
              </a:spcBef>
              <a:buFont typeface="Arial"/>
              <a:buChar char="•"/>
              <a:defRPr sz="1600" b="0" i="0" kern="1200">
                <a:solidFill>
                  <a:srgbClr val="403F41"/>
                </a:solidFill>
                <a:latin typeface="Source Sans Pro Light" panose="020B0503030403020204" pitchFamily="34" charset="0"/>
                <a:ea typeface="Source Sans Pro Light" panose="020B0503030403020204" pitchFamily="34" charset="0"/>
                <a:cs typeface="Arial" charset="0"/>
              </a:defRPr>
            </a:lvl4pPr>
            <a:lvl5pPr marL="2057400" indent="-228600" algn="l" defTabSz="914400" rtl="0" eaLnBrk="1" latinLnBrk="0" hangingPunct="1">
              <a:lnSpc>
                <a:spcPct val="90000"/>
              </a:lnSpc>
              <a:spcBef>
                <a:spcPts val="500"/>
              </a:spcBef>
              <a:buFont typeface="Arial"/>
              <a:buChar char="•"/>
              <a:defRPr sz="1600" b="0" i="0" kern="1200">
                <a:solidFill>
                  <a:srgbClr val="403F41"/>
                </a:solidFill>
                <a:latin typeface="Source Sans Pro Light" panose="020B0503030403020204" pitchFamily="34" charset="0"/>
                <a:ea typeface="Source Sans Pro Light" panose="020B0503030403020204" pitchFamily="34"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endParaRPr lang="en-US" sz="2000" dirty="0"/>
          </a:p>
          <a:p>
            <a:pPr marL="0" indent="0">
              <a:buFont typeface="Arial"/>
              <a:buNone/>
            </a:pPr>
            <a:endParaRPr lang="en-US" sz="2000" dirty="0"/>
          </a:p>
        </p:txBody>
      </p:sp>
      <p:sp>
        <p:nvSpPr>
          <p:cNvPr id="10" name="Content Placeholder 2">
            <a:extLst>
              <a:ext uri="{FF2B5EF4-FFF2-40B4-BE49-F238E27FC236}">
                <a16:creationId xmlns:a16="http://schemas.microsoft.com/office/drawing/2014/main" id="{F338FAEA-F7C9-2F42-84F6-AAAA107C4541}"/>
              </a:ext>
            </a:extLst>
          </p:cNvPr>
          <p:cNvSpPr txBox="1">
            <a:spLocks/>
          </p:cNvSpPr>
          <p:nvPr/>
        </p:nvSpPr>
        <p:spPr>
          <a:xfrm>
            <a:off x="571499" y="3797742"/>
            <a:ext cx="6052820" cy="3151698"/>
          </a:xfrm>
          <a:prstGeom prst="rect">
            <a:avLst/>
          </a:prstGeom>
        </p:spPr>
        <p:txBody>
          <a:bodyPr/>
          <a:lstStyle>
            <a:lvl1pPr marL="228600" indent="-228600" algn="l" defTabSz="914400" rtl="0" eaLnBrk="1" latinLnBrk="0" hangingPunct="1">
              <a:lnSpc>
                <a:spcPct val="90000"/>
              </a:lnSpc>
              <a:spcBef>
                <a:spcPts val="1000"/>
              </a:spcBef>
              <a:buFont typeface="Arial"/>
              <a:buChar char="•"/>
              <a:defRPr sz="2400" b="1" i="0" kern="1200">
                <a:solidFill>
                  <a:srgbClr val="13BDC6"/>
                </a:solidFill>
                <a:latin typeface="Source Sans Pro SemiBold" panose="020B0503030403020204" pitchFamily="34" charset="0"/>
                <a:ea typeface="Source Sans Pro SemiBold" panose="020B0503030403020204" pitchFamily="34" charset="0"/>
                <a:cs typeface="Arial" charset="0"/>
              </a:defRPr>
            </a:lvl1pPr>
            <a:lvl2pPr marL="685800" indent="-228600" algn="l" defTabSz="914400" rtl="0" eaLnBrk="1" latinLnBrk="0" hangingPunct="1">
              <a:lnSpc>
                <a:spcPct val="90000"/>
              </a:lnSpc>
              <a:spcBef>
                <a:spcPts val="500"/>
              </a:spcBef>
              <a:buFont typeface="Arial"/>
              <a:buChar char="•"/>
              <a:defRPr sz="2000" b="0" i="0" kern="1200">
                <a:solidFill>
                  <a:srgbClr val="403F41"/>
                </a:solidFill>
                <a:latin typeface="Source Sans Pro Light" panose="020B0503030403020204" pitchFamily="34" charset="0"/>
                <a:ea typeface="Source Sans Pro Light" panose="020B0503030403020204" pitchFamily="34" charset="0"/>
                <a:cs typeface="Arial" charset="0"/>
              </a:defRPr>
            </a:lvl2pPr>
            <a:lvl3pPr marL="1143000" indent="-228600" algn="l" defTabSz="914400" rtl="0" eaLnBrk="1" latinLnBrk="0" hangingPunct="1">
              <a:lnSpc>
                <a:spcPct val="90000"/>
              </a:lnSpc>
              <a:spcBef>
                <a:spcPts val="500"/>
              </a:spcBef>
              <a:buFont typeface="Arial"/>
              <a:buChar char="•"/>
              <a:defRPr sz="1800" b="0" i="0" kern="1200">
                <a:solidFill>
                  <a:srgbClr val="403F41"/>
                </a:solidFill>
                <a:latin typeface="Source Sans Pro Light" panose="020B0503030403020204" pitchFamily="34" charset="0"/>
                <a:ea typeface="Source Sans Pro Light" panose="020B0503030403020204" pitchFamily="34" charset="0"/>
                <a:cs typeface="Arial" charset="0"/>
              </a:defRPr>
            </a:lvl3pPr>
            <a:lvl4pPr marL="1600200" indent="-228600" algn="l" defTabSz="914400" rtl="0" eaLnBrk="1" latinLnBrk="0" hangingPunct="1">
              <a:lnSpc>
                <a:spcPct val="90000"/>
              </a:lnSpc>
              <a:spcBef>
                <a:spcPts val="500"/>
              </a:spcBef>
              <a:buFont typeface="Arial"/>
              <a:buChar char="•"/>
              <a:defRPr sz="1600" b="0" i="0" kern="1200">
                <a:solidFill>
                  <a:srgbClr val="403F41"/>
                </a:solidFill>
                <a:latin typeface="Source Sans Pro Light" panose="020B0503030403020204" pitchFamily="34" charset="0"/>
                <a:ea typeface="Source Sans Pro Light" panose="020B0503030403020204" pitchFamily="34" charset="0"/>
                <a:cs typeface="Arial" charset="0"/>
              </a:defRPr>
            </a:lvl4pPr>
            <a:lvl5pPr marL="2057400" indent="-228600" algn="l" defTabSz="914400" rtl="0" eaLnBrk="1" latinLnBrk="0" hangingPunct="1">
              <a:lnSpc>
                <a:spcPct val="90000"/>
              </a:lnSpc>
              <a:spcBef>
                <a:spcPts val="500"/>
              </a:spcBef>
              <a:buFont typeface="Arial"/>
              <a:buChar char="•"/>
              <a:defRPr sz="1600" b="0" i="0" kern="1200">
                <a:solidFill>
                  <a:srgbClr val="403F41"/>
                </a:solidFill>
                <a:latin typeface="Source Sans Pro Light" panose="020B0503030403020204" pitchFamily="34" charset="0"/>
                <a:ea typeface="Source Sans Pro Light" panose="020B0503030403020204" pitchFamily="34"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sz="2000" dirty="0"/>
          </a:p>
        </p:txBody>
      </p:sp>
      <p:graphicFrame>
        <p:nvGraphicFramePr>
          <p:cNvPr id="11" name="Chart 10">
            <a:extLst>
              <a:ext uri="{FF2B5EF4-FFF2-40B4-BE49-F238E27FC236}">
                <a16:creationId xmlns:a16="http://schemas.microsoft.com/office/drawing/2014/main" id="{475E6368-A324-43AE-B4B5-5E05A47A385F}"/>
              </a:ext>
            </a:extLst>
          </p:cNvPr>
          <p:cNvGraphicFramePr>
            <a:graphicFrameLocks/>
          </p:cNvGraphicFramePr>
          <p:nvPr>
            <p:extLst>
              <p:ext uri="{D42A27DB-BD31-4B8C-83A1-F6EECF244321}">
                <p14:modId xmlns:p14="http://schemas.microsoft.com/office/powerpoint/2010/main" val="1975076622"/>
              </p:ext>
            </p:extLst>
          </p:nvPr>
        </p:nvGraphicFramePr>
        <p:xfrm>
          <a:off x="3074869" y="1808029"/>
          <a:ext cx="5549503" cy="3730454"/>
        </p:xfrm>
        <a:graphic>
          <a:graphicData uri="http://schemas.openxmlformats.org/drawingml/2006/chart">
            <c:chart xmlns:c="http://schemas.openxmlformats.org/drawingml/2006/chart" xmlns:r="http://schemas.openxmlformats.org/officeDocument/2006/relationships" r:id="rId3"/>
          </a:graphicData>
        </a:graphic>
      </p:graphicFrame>
      <p:pic>
        <p:nvPicPr>
          <p:cNvPr id="4" name="Picture 3">
            <a:extLst>
              <a:ext uri="{FF2B5EF4-FFF2-40B4-BE49-F238E27FC236}">
                <a16:creationId xmlns:a16="http://schemas.microsoft.com/office/drawing/2014/main" id="{4FEBC0C0-96F5-4EB7-8513-7753DCE2AC34}"/>
              </a:ext>
            </a:extLst>
          </p:cNvPr>
          <p:cNvPicPr>
            <a:picLocks noChangeAspect="1"/>
          </p:cNvPicPr>
          <p:nvPr/>
        </p:nvPicPr>
        <p:blipFill rotWithShape="1">
          <a:blip r:embed="rId4"/>
          <a:srcRect l="9275" r="13362"/>
          <a:stretch/>
        </p:blipFill>
        <p:spPr>
          <a:xfrm>
            <a:off x="9146234" y="2026372"/>
            <a:ext cx="2303362" cy="3145809"/>
          </a:xfrm>
          <a:prstGeom prst="rect">
            <a:avLst/>
          </a:prstGeom>
        </p:spPr>
      </p:pic>
      <p:pic>
        <p:nvPicPr>
          <p:cNvPr id="5" name="Picture 4">
            <a:extLst>
              <a:ext uri="{FF2B5EF4-FFF2-40B4-BE49-F238E27FC236}">
                <a16:creationId xmlns:a16="http://schemas.microsoft.com/office/drawing/2014/main" id="{BE77738E-6AE9-4F3D-9DA3-0D581A477E58}"/>
              </a:ext>
            </a:extLst>
          </p:cNvPr>
          <p:cNvPicPr>
            <a:picLocks noChangeAspect="1"/>
          </p:cNvPicPr>
          <p:nvPr/>
        </p:nvPicPr>
        <p:blipFill>
          <a:blip r:embed="rId5"/>
          <a:stretch>
            <a:fillRect/>
          </a:stretch>
        </p:blipFill>
        <p:spPr>
          <a:xfrm>
            <a:off x="611552" y="1977176"/>
            <a:ext cx="1999661" cy="3145809"/>
          </a:xfrm>
          <a:prstGeom prst="rect">
            <a:avLst/>
          </a:prstGeom>
        </p:spPr>
      </p:pic>
      <p:sp>
        <p:nvSpPr>
          <p:cNvPr id="7" name="TextBox 6">
            <a:extLst>
              <a:ext uri="{FF2B5EF4-FFF2-40B4-BE49-F238E27FC236}">
                <a16:creationId xmlns:a16="http://schemas.microsoft.com/office/drawing/2014/main" id="{A3A57BD4-15B6-458A-8AEC-A7B8FD8440D3}"/>
              </a:ext>
            </a:extLst>
          </p:cNvPr>
          <p:cNvSpPr txBox="1"/>
          <p:nvPr/>
        </p:nvSpPr>
        <p:spPr>
          <a:xfrm>
            <a:off x="514403" y="5122985"/>
            <a:ext cx="5335218" cy="830997"/>
          </a:xfrm>
          <a:prstGeom prst="rect">
            <a:avLst/>
          </a:prstGeom>
          <a:noFill/>
        </p:spPr>
        <p:txBody>
          <a:bodyPr wrap="square" rtlCol="0">
            <a:spAutoFit/>
          </a:bodyPr>
          <a:lstStyle/>
          <a:p>
            <a:r>
              <a:rPr lang="en-US" sz="1600" b="1" dirty="0"/>
              <a:t>Task Group Co-Chair:  </a:t>
            </a:r>
          </a:p>
          <a:p>
            <a:r>
              <a:rPr lang="en-US" sz="1600" b="1" dirty="0"/>
              <a:t>Linda Burhansstipanov, DrPH, MSPH</a:t>
            </a:r>
          </a:p>
          <a:p>
            <a:r>
              <a:rPr lang="en-US" sz="1600" dirty="0"/>
              <a:t>Founder, Native American Cancer Research Corporation</a:t>
            </a:r>
          </a:p>
        </p:txBody>
      </p:sp>
      <p:sp>
        <p:nvSpPr>
          <p:cNvPr id="20" name="Rectangle 19">
            <a:extLst>
              <a:ext uri="{FF2B5EF4-FFF2-40B4-BE49-F238E27FC236}">
                <a16:creationId xmlns:a16="http://schemas.microsoft.com/office/drawing/2014/main" id="{07E3A461-85D8-4AA7-8895-D1E694E20BDC}"/>
              </a:ext>
            </a:extLst>
          </p:cNvPr>
          <p:cNvSpPr/>
          <p:nvPr/>
        </p:nvSpPr>
        <p:spPr>
          <a:xfrm>
            <a:off x="9067218" y="5122985"/>
            <a:ext cx="2686248" cy="830997"/>
          </a:xfrm>
          <a:prstGeom prst="rect">
            <a:avLst/>
          </a:prstGeom>
        </p:spPr>
        <p:txBody>
          <a:bodyPr wrap="none">
            <a:spAutoFit/>
          </a:bodyPr>
          <a:lstStyle/>
          <a:p>
            <a:r>
              <a:rPr lang="en-US" sz="1600" b="1" dirty="0">
                <a:latin typeface="SourceSansPro-Light"/>
              </a:rPr>
              <a:t>Task Group Co-Chair:</a:t>
            </a:r>
          </a:p>
          <a:p>
            <a:r>
              <a:rPr lang="en-US" sz="1600" b="1" dirty="0">
                <a:latin typeface="SourceSansPro-Light"/>
              </a:rPr>
              <a:t>Patricia Valverde, PhD, MPH</a:t>
            </a:r>
          </a:p>
          <a:p>
            <a:r>
              <a:rPr lang="en-US" sz="1600" dirty="0">
                <a:latin typeface="SourceSansPro-Light"/>
              </a:rPr>
              <a:t>University of Colorado Denver</a:t>
            </a:r>
            <a:endParaRPr lang="en-US" sz="1600" dirty="0"/>
          </a:p>
        </p:txBody>
      </p:sp>
    </p:spTree>
    <p:extLst>
      <p:ext uri="{BB962C8B-B14F-4D97-AF65-F5344CB8AC3E}">
        <p14:creationId xmlns:p14="http://schemas.microsoft.com/office/powerpoint/2010/main" val="3780063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69218-C8F9-4ABA-B66F-9AF1FCC4B79B}"/>
              </a:ext>
            </a:extLst>
          </p:cNvPr>
          <p:cNvSpPr>
            <a:spLocks noGrp="1"/>
          </p:cNvSpPr>
          <p:nvPr>
            <p:ph type="title"/>
          </p:nvPr>
        </p:nvSpPr>
        <p:spPr>
          <a:xfrm>
            <a:off x="508000" y="342900"/>
            <a:ext cx="11048999" cy="1325563"/>
          </a:xfrm>
        </p:spPr>
        <p:txBody>
          <a:bodyPr>
            <a:normAutofit/>
          </a:bodyPr>
          <a:lstStyle/>
          <a:p>
            <a:r>
              <a:rPr lang="en-US" sz="4000" dirty="0">
                <a:solidFill>
                  <a:srgbClr val="13BDC6"/>
                </a:solidFill>
              </a:rPr>
              <a:t>Workforce Development</a:t>
            </a:r>
            <a:endParaRPr lang="en-US" sz="4000" dirty="0"/>
          </a:p>
        </p:txBody>
      </p:sp>
      <p:sp>
        <p:nvSpPr>
          <p:cNvPr id="3" name="Content Placeholder 2">
            <a:extLst>
              <a:ext uri="{FF2B5EF4-FFF2-40B4-BE49-F238E27FC236}">
                <a16:creationId xmlns:a16="http://schemas.microsoft.com/office/drawing/2014/main" id="{BB081169-E8D6-4D00-AD48-687079D58677}"/>
              </a:ext>
            </a:extLst>
          </p:cNvPr>
          <p:cNvSpPr>
            <a:spLocks noGrp="1"/>
          </p:cNvSpPr>
          <p:nvPr>
            <p:ph sz="quarter" idx="10"/>
          </p:nvPr>
        </p:nvSpPr>
        <p:spPr>
          <a:xfrm>
            <a:off x="571500" y="1580322"/>
            <a:ext cx="11049000" cy="4131161"/>
          </a:xfrm>
        </p:spPr>
        <p:txBody>
          <a:bodyPr/>
          <a:lstStyle/>
          <a:p>
            <a:r>
              <a:rPr lang="en-US" b="0" dirty="0">
                <a:solidFill>
                  <a:schemeClr val="tx1"/>
                </a:solidFill>
              </a:rPr>
              <a:t>Accomplishments</a:t>
            </a:r>
          </a:p>
          <a:p>
            <a:r>
              <a:rPr lang="en-US" b="0" dirty="0">
                <a:solidFill>
                  <a:schemeClr val="tx1"/>
                </a:solidFill>
              </a:rPr>
              <a:t>Published a commentary in Cancer on competency-</a:t>
            </a:r>
          </a:p>
          <a:p>
            <a:pPr marL="292100" indent="-292100">
              <a:buNone/>
            </a:pPr>
            <a:r>
              <a:rPr lang="en-US" b="0" dirty="0">
                <a:solidFill>
                  <a:schemeClr val="tx1"/>
                </a:solidFill>
              </a:rPr>
              <a:t>	based PN training (Sep 2019)</a:t>
            </a:r>
          </a:p>
          <a:p>
            <a:r>
              <a:rPr lang="en-US" b="0" dirty="0">
                <a:solidFill>
                  <a:schemeClr val="tx1"/>
                </a:solidFill>
              </a:rPr>
              <a:t>Created a consensus list of PN competencies</a:t>
            </a:r>
          </a:p>
          <a:p>
            <a:r>
              <a:rPr lang="en-US" b="0" dirty="0">
                <a:solidFill>
                  <a:schemeClr val="tx1"/>
                </a:solidFill>
              </a:rPr>
              <a:t>Created a job description based on competencies</a:t>
            </a:r>
          </a:p>
          <a:p>
            <a:r>
              <a:rPr lang="en-US" b="0" dirty="0">
                <a:solidFill>
                  <a:schemeClr val="tx1"/>
                </a:solidFill>
              </a:rPr>
              <a:t>Developed one-page fact sheet</a:t>
            </a:r>
          </a:p>
          <a:p>
            <a:r>
              <a:rPr lang="en-US" b="0" dirty="0">
                <a:solidFill>
                  <a:schemeClr val="tx1"/>
                </a:solidFill>
              </a:rPr>
              <a:t>Members of Task Group almost completed 2 peer-reviewed manuscripts</a:t>
            </a:r>
          </a:p>
          <a:p>
            <a:pPr lvl="1"/>
            <a:r>
              <a:rPr lang="en-US" sz="2400" dirty="0">
                <a:solidFill>
                  <a:schemeClr val="tx1"/>
                </a:solidFill>
              </a:rPr>
              <a:t>A</a:t>
            </a:r>
            <a:r>
              <a:rPr lang="en-US" sz="2400" b="0" dirty="0">
                <a:solidFill>
                  <a:schemeClr val="tx1"/>
                </a:solidFill>
              </a:rPr>
              <a:t>nalysis and manuscript on PN supervision and training for Cancer supplement</a:t>
            </a:r>
          </a:p>
          <a:p>
            <a:pPr lvl="1"/>
            <a:r>
              <a:rPr lang="en-US" sz="2400" dirty="0">
                <a:solidFill>
                  <a:schemeClr val="tx1"/>
                </a:solidFill>
              </a:rPr>
              <a:t>D</a:t>
            </a:r>
            <a:r>
              <a:rPr lang="en-US" sz="2400" b="0" dirty="0">
                <a:solidFill>
                  <a:schemeClr val="tx1"/>
                </a:solidFill>
              </a:rPr>
              <a:t>evelop, implement, analyze and write up COVID19 and PN manuscript</a:t>
            </a:r>
          </a:p>
          <a:p>
            <a:pPr marL="0" indent="0">
              <a:buNone/>
            </a:pPr>
            <a:endParaRPr lang="en-US" b="0" dirty="0">
              <a:solidFill>
                <a:schemeClr val="tx1"/>
              </a:solidFill>
            </a:endParaRPr>
          </a:p>
          <a:p>
            <a:pPr marL="0" indent="0">
              <a:buNone/>
            </a:pPr>
            <a:endParaRPr lang="en-US" b="0" dirty="0">
              <a:solidFill>
                <a:schemeClr val="tx1"/>
              </a:solidFill>
            </a:endParaRPr>
          </a:p>
        </p:txBody>
      </p:sp>
      <p:pic>
        <p:nvPicPr>
          <p:cNvPr id="9" name="Content Placeholder 7">
            <a:extLst>
              <a:ext uri="{FF2B5EF4-FFF2-40B4-BE49-F238E27FC236}">
                <a16:creationId xmlns:a16="http://schemas.microsoft.com/office/drawing/2014/main" id="{FD9E470F-2C67-A648-B439-541023CA64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09560" y="1285240"/>
            <a:ext cx="4038600" cy="1894723"/>
          </a:xfrm>
          <a:prstGeom prst="rect">
            <a:avLst/>
          </a:prstGeom>
        </p:spPr>
      </p:pic>
    </p:spTree>
    <p:extLst>
      <p:ext uri="{BB962C8B-B14F-4D97-AF65-F5344CB8AC3E}">
        <p14:creationId xmlns:p14="http://schemas.microsoft.com/office/powerpoint/2010/main" val="11838619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Table 15">
            <a:extLst>
              <a:ext uri="{FF2B5EF4-FFF2-40B4-BE49-F238E27FC236}">
                <a16:creationId xmlns:a16="http://schemas.microsoft.com/office/drawing/2014/main" id="{3151ECC3-7246-4A0E-BEC0-4DEEDE8DF80C}"/>
              </a:ext>
            </a:extLst>
          </p:cNvPr>
          <p:cNvGraphicFramePr>
            <a:graphicFrameLocks noGrp="1"/>
          </p:cNvGraphicFramePr>
          <p:nvPr>
            <p:extLst>
              <p:ext uri="{D42A27DB-BD31-4B8C-83A1-F6EECF244321}">
                <p14:modId xmlns:p14="http://schemas.microsoft.com/office/powerpoint/2010/main" val="1466609242"/>
              </p:ext>
            </p:extLst>
          </p:nvPr>
        </p:nvGraphicFramePr>
        <p:xfrm>
          <a:off x="432636" y="622125"/>
          <a:ext cx="11164681" cy="1244391"/>
        </p:xfrm>
        <a:graphic>
          <a:graphicData uri="http://schemas.openxmlformats.org/drawingml/2006/table">
            <a:tbl>
              <a:tblPr firstRow="1" firstCol="1" bandRow="1"/>
              <a:tblGrid>
                <a:gridCol w="1387327">
                  <a:extLst>
                    <a:ext uri="{9D8B030D-6E8A-4147-A177-3AD203B41FA5}">
                      <a16:colId xmlns:a16="http://schemas.microsoft.com/office/drawing/2014/main" val="3317066436"/>
                    </a:ext>
                  </a:extLst>
                </a:gridCol>
                <a:gridCol w="2114284">
                  <a:extLst>
                    <a:ext uri="{9D8B030D-6E8A-4147-A177-3AD203B41FA5}">
                      <a16:colId xmlns:a16="http://schemas.microsoft.com/office/drawing/2014/main" val="316059488"/>
                    </a:ext>
                  </a:extLst>
                </a:gridCol>
                <a:gridCol w="1915572">
                  <a:extLst>
                    <a:ext uri="{9D8B030D-6E8A-4147-A177-3AD203B41FA5}">
                      <a16:colId xmlns:a16="http://schemas.microsoft.com/office/drawing/2014/main" val="3338295986"/>
                    </a:ext>
                  </a:extLst>
                </a:gridCol>
                <a:gridCol w="1915833">
                  <a:extLst>
                    <a:ext uri="{9D8B030D-6E8A-4147-A177-3AD203B41FA5}">
                      <a16:colId xmlns:a16="http://schemas.microsoft.com/office/drawing/2014/main" val="1498796472"/>
                    </a:ext>
                  </a:extLst>
                </a:gridCol>
                <a:gridCol w="1943230">
                  <a:extLst>
                    <a:ext uri="{9D8B030D-6E8A-4147-A177-3AD203B41FA5}">
                      <a16:colId xmlns:a16="http://schemas.microsoft.com/office/drawing/2014/main" val="233489246"/>
                    </a:ext>
                  </a:extLst>
                </a:gridCol>
                <a:gridCol w="1888435">
                  <a:extLst>
                    <a:ext uri="{9D8B030D-6E8A-4147-A177-3AD203B41FA5}">
                      <a16:colId xmlns:a16="http://schemas.microsoft.com/office/drawing/2014/main" val="2530641346"/>
                    </a:ext>
                  </a:extLst>
                </a:gridCol>
              </a:tblGrid>
              <a:tr h="797922">
                <a:tc gridSpan="6">
                  <a:txBody>
                    <a:bodyPr/>
                    <a:lstStyle/>
                    <a:p>
                      <a:pPr marL="0" marR="0" algn="ctr">
                        <a:lnSpc>
                          <a:spcPct val="107000"/>
                        </a:lnSpc>
                        <a:spcBef>
                          <a:spcPts val="0"/>
                        </a:spcBef>
                        <a:spcAft>
                          <a:spcPts val="0"/>
                        </a:spcAft>
                      </a:pPr>
                      <a:r>
                        <a:rPr lang="en-US" sz="7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4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HOW CAN TASK GROUPS ALIGN WORK TO ACHIEVE NNRT GOALS?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4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TASK GROUP STRATEGIES WITH DELIVERABLE DATES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4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EXAMPLES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7496" marR="47496" marT="0" marB="0">
                    <a:lnL w="19050" cap="flat" cmpd="sng" algn="ctr">
                      <a:solidFill>
                        <a:srgbClr val="009999"/>
                      </a:solidFill>
                      <a:prstDash val="solid"/>
                      <a:round/>
                      <a:headEnd type="none" w="med" len="med"/>
                      <a:tailEnd type="none" w="med" len="med"/>
                    </a:lnL>
                    <a:lnR w="19050" cap="flat" cmpd="sng" algn="ctr">
                      <a:solidFill>
                        <a:srgbClr val="009999"/>
                      </a:solidFill>
                      <a:prstDash val="solid"/>
                      <a:round/>
                      <a:headEnd type="none" w="med" len="med"/>
                      <a:tailEnd type="none" w="med" len="med"/>
                    </a:lnR>
                    <a:lnT w="19050" cap="flat" cmpd="sng" algn="ctr">
                      <a:solidFill>
                        <a:srgbClr val="009999"/>
                      </a:solidFill>
                      <a:prstDash val="solid"/>
                      <a:round/>
                      <a:headEnd type="none" w="med" len="med"/>
                      <a:tailEnd type="none" w="med" len="med"/>
                    </a:lnT>
                    <a:lnB w="19050" cap="flat" cmpd="sng" algn="ctr">
                      <a:solidFill>
                        <a:srgbClr val="009999"/>
                      </a:solidFill>
                      <a:prstDash val="solid"/>
                      <a:round/>
                      <a:headEnd type="none" w="med" len="med"/>
                      <a:tailEnd type="none" w="med" len="med"/>
                    </a:lnB>
                    <a:solidFill>
                      <a:srgbClr val="E7E6E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80438526"/>
                  </a:ext>
                </a:extLst>
              </a:tr>
              <a:tr h="415057">
                <a:tc>
                  <a:txBody>
                    <a:bodyPr/>
                    <a:lstStyle/>
                    <a:p>
                      <a:pPr marL="0" marR="0" algn="ctr">
                        <a:lnSpc>
                          <a:spcPct val="107000"/>
                        </a:lnSpc>
                        <a:spcBef>
                          <a:spcPts val="0"/>
                        </a:spcBef>
                        <a:spcAft>
                          <a:spcPts val="0"/>
                        </a:spcAft>
                      </a:pPr>
                      <a:r>
                        <a:rPr lang="en-US" sz="1200" b="1" dirty="0">
                          <a:solidFill>
                            <a:srgbClr val="00808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7496" marR="47496" marT="0" marB="0">
                    <a:lnL w="19050" cap="flat" cmpd="sng" algn="ctr">
                      <a:solidFill>
                        <a:srgbClr val="009999"/>
                      </a:solidFill>
                      <a:prstDash val="solid"/>
                      <a:round/>
                      <a:headEnd type="none" w="med" len="med"/>
                      <a:tailEnd type="none" w="med" len="med"/>
                    </a:lnL>
                    <a:lnR w="19050" cap="flat" cmpd="sng" algn="ctr">
                      <a:solidFill>
                        <a:srgbClr val="009999"/>
                      </a:solidFill>
                      <a:prstDash val="solid"/>
                      <a:round/>
                      <a:headEnd type="none" w="med" len="med"/>
                      <a:tailEnd type="none" w="med" len="med"/>
                    </a:lnR>
                    <a:lnT w="19050" cap="flat" cmpd="sng" algn="ctr">
                      <a:solidFill>
                        <a:srgbClr val="009999"/>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a:effectLst/>
                          <a:latin typeface="Calibri" panose="020F0502020204030204" pitchFamily="34" charset="0"/>
                          <a:ea typeface="Calibri" panose="020F0502020204030204" pitchFamily="34" charset="0"/>
                          <a:cs typeface="Times New Roman" panose="02020603050405020304" pitchFamily="18" charset="0"/>
                        </a:rPr>
                        <a:t>Clarify Process &amp; Role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7496" marR="47496" marT="0" marB="0">
                    <a:lnL w="19050" cap="flat" cmpd="sng" algn="ctr">
                      <a:solidFill>
                        <a:srgbClr val="009999"/>
                      </a:solidFill>
                      <a:prstDash val="solid"/>
                      <a:round/>
                      <a:headEnd type="none" w="med" len="med"/>
                      <a:tailEnd type="none" w="med" len="med"/>
                    </a:lnL>
                    <a:lnR w="19050" cap="flat" cmpd="sng" algn="ctr">
                      <a:solidFill>
                        <a:srgbClr val="009999"/>
                      </a:solidFill>
                      <a:prstDash val="solid"/>
                      <a:round/>
                      <a:headEnd type="none" w="med" len="med"/>
                      <a:tailEnd type="none" w="med" len="med"/>
                    </a:lnR>
                    <a:lnT w="19050" cap="flat" cmpd="sng" algn="ctr">
                      <a:solidFill>
                        <a:srgbClr val="009999"/>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Provide Tools &amp; Training</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7496" marR="47496" marT="0" marB="0">
                    <a:lnL w="19050" cap="flat" cmpd="sng" algn="ctr">
                      <a:solidFill>
                        <a:srgbClr val="009999"/>
                      </a:solidFill>
                      <a:prstDash val="solid"/>
                      <a:round/>
                      <a:headEnd type="none" w="med" len="med"/>
                      <a:tailEnd type="none" w="med" len="med"/>
                    </a:lnL>
                    <a:lnR w="19050" cap="flat" cmpd="sng" algn="ctr">
                      <a:solidFill>
                        <a:srgbClr val="009999"/>
                      </a:solidFill>
                      <a:prstDash val="solid"/>
                      <a:round/>
                      <a:headEnd type="none" w="med" len="med"/>
                      <a:tailEnd type="none" w="med" len="med"/>
                    </a:lnR>
                    <a:lnT w="19050" cap="flat" cmpd="sng" algn="ctr">
                      <a:solidFill>
                        <a:srgbClr val="009999"/>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Align to Health Equity</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7496" marR="47496" marT="0" marB="0">
                    <a:lnL w="19050" cap="flat" cmpd="sng" algn="ctr">
                      <a:solidFill>
                        <a:srgbClr val="009999"/>
                      </a:solidFill>
                      <a:prstDash val="solid"/>
                      <a:round/>
                      <a:headEnd type="none" w="med" len="med"/>
                      <a:tailEnd type="none" w="med" len="med"/>
                    </a:lnL>
                    <a:lnR w="19050" cap="flat" cmpd="sng" algn="ctr">
                      <a:solidFill>
                        <a:srgbClr val="009999"/>
                      </a:solidFill>
                      <a:prstDash val="solid"/>
                      <a:round/>
                      <a:headEnd type="none" w="med" len="med"/>
                      <a:tailEnd type="none" w="med" len="med"/>
                    </a:lnR>
                    <a:lnT w="19050" cap="flat" cmpd="sng" algn="ctr">
                      <a:solidFill>
                        <a:srgbClr val="009999"/>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algn="ctr">
                        <a:lnSpc>
                          <a:spcPct val="107000"/>
                        </a:lnSpc>
                        <a:spcBef>
                          <a:spcPts val="0"/>
                        </a:spcBef>
                        <a:spcAft>
                          <a:spcPts val="0"/>
                        </a:spcAft>
                      </a:pPr>
                      <a:r>
                        <a:rPr lang="en-US" sz="1400" b="1">
                          <a:effectLst/>
                          <a:latin typeface="Calibri" panose="020F0502020204030204" pitchFamily="34" charset="0"/>
                          <a:ea typeface="Calibri" panose="020F0502020204030204" pitchFamily="34" charset="0"/>
                          <a:cs typeface="Times New Roman" panose="02020603050405020304" pitchFamily="18" charset="0"/>
                        </a:rPr>
                        <a:t>Influence Policy</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400" b="1">
                          <a:effectLst/>
                          <a:latin typeface="Calibri" panose="020F0502020204030204" pitchFamily="34" charset="0"/>
                          <a:ea typeface="Calibri" panose="020F0502020204030204" pitchFamily="34" charset="0"/>
                          <a:cs typeface="Times New Roman" panose="02020603050405020304" pitchFamily="18" charset="0"/>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7496" marR="47496" marT="0" marB="0">
                    <a:lnL w="19050" cap="flat" cmpd="sng" algn="ctr">
                      <a:solidFill>
                        <a:srgbClr val="009999"/>
                      </a:solidFill>
                      <a:prstDash val="solid"/>
                      <a:round/>
                      <a:headEnd type="none" w="med" len="med"/>
                      <a:tailEnd type="none" w="med" len="med"/>
                    </a:lnL>
                    <a:lnR w="19050" cap="flat" cmpd="sng" algn="ctr">
                      <a:solidFill>
                        <a:srgbClr val="009999"/>
                      </a:solidFill>
                      <a:prstDash val="solid"/>
                      <a:round/>
                      <a:headEnd type="none" w="med" len="med"/>
                      <a:tailEnd type="none" w="med" len="med"/>
                    </a:lnR>
                    <a:lnT w="19050" cap="flat" cmpd="sng" algn="ctr">
                      <a:solidFill>
                        <a:srgbClr val="009999"/>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Represent Key Stakeholders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7496" marR="47496" marT="0" marB="0">
                    <a:lnL w="19050" cap="flat" cmpd="sng" algn="ctr">
                      <a:solidFill>
                        <a:srgbClr val="009999"/>
                      </a:solidFill>
                      <a:prstDash val="solid"/>
                      <a:round/>
                      <a:headEnd type="none" w="med" len="med"/>
                      <a:tailEnd type="none" w="med" len="med"/>
                    </a:lnL>
                    <a:lnR w="19050" cap="flat" cmpd="sng" algn="ctr">
                      <a:solidFill>
                        <a:srgbClr val="009999"/>
                      </a:solidFill>
                      <a:prstDash val="solid"/>
                      <a:round/>
                      <a:headEnd type="none" w="med" len="med"/>
                      <a:tailEnd type="none" w="med" len="med"/>
                    </a:lnR>
                    <a:lnT w="19050" cap="flat" cmpd="sng" algn="ctr">
                      <a:solidFill>
                        <a:srgbClr val="009999"/>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844349"/>
                  </a:ext>
                </a:extLst>
              </a:tr>
            </a:tbl>
          </a:graphicData>
        </a:graphic>
      </p:graphicFrame>
      <p:graphicFrame>
        <p:nvGraphicFramePr>
          <p:cNvPr id="2" name="Table 1">
            <a:extLst>
              <a:ext uri="{FF2B5EF4-FFF2-40B4-BE49-F238E27FC236}">
                <a16:creationId xmlns:a16="http://schemas.microsoft.com/office/drawing/2014/main" id="{CBB2C3D8-7EAE-4582-8567-9BF3F0C29994}"/>
              </a:ext>
            </a:extLst>
          </p:cNvPr>
          <p:cNvGraphicFramePr>
            <a:graphicFrameLocks noGrp="1"/>
          </p:cNvGraphicFramePr>
          <p:nvPr>
            <p:extLst>
              <p:ext uri="{D42A27DB-BD31-4B8C-83A1-F6EECF244321}">
                <p14:modId xmlns:p14="http://schemas.microsoft.com/office/powerpoint/2010/main" val="3371865205"/>
              </p:ext>
            </p:extLst>
          </p:nvPr>
        </p:nvGraphicFramePr>
        <p:xfrm>
          <a:off x="432636" y="1866516"/>
          <a:ext cx="11164681" cy="5240401"/>
        </p:xfrm>
        <a:graphic>
          <a:graphicData uri="http://schemas.openxmlformats.org/drawingml/2006/table">
            <a:tbl>
              <a:tblPr firstRow="1" firstCol="1" bandRow="1"/>
              <a:tblGrid>
                <a:gridCol w="1387327">
                  <a:extLst>
                    <a:ext uri="{9D8B030D-6E8A-4147-A177-3AD203B41FA5}">
                      <a16:colId xmlns:a16="http://schemas.microsoft.com/office/drawing/2014/main" val="628483640"/>
                    </a:ext>
                  </a:extLst>
                </a:gridCol>
                <a:gridCol w="2114284">
                  <a:extLst>
                    <a:ext uri="{9D8B030D-6E8A-4147-A177-3AD203B41FA5}">
                      <a16:colId xmlns:a16="http://schemas.microsoft.com/office/drawing/2014/main" val="990403923"/>
                    </a:ext>
                  </a:extLst>
                </a:gridCol>
                <a:gridCol w="1915572">
                  <a:extLst>
                    <a:ext uri="{9D8B030D-6E8A-4147-A177-3AD203B41FA5}">
                      <a16:colId xmlns:a16="http://schemas.microsoft.com/office/drawing/2014/main" val="1395470432"/>
                    </a:ext>
                  </a:extLst>
                </a:gridCol>
                <a:gridCol w="1915833">
                  <a:extLst>
                    <a:ext uri="{9D8B030D-6E8A-4147-A177-3AD203B41FA5}">
                      <a16:colId xmlns:a16="http://schemas.microsoft.com/office/drawing/2014/main" val="2888419814"/>
                    </a:ext>
                  </a:extLst>
                </a:gridCol>
                <a:gridCol w="1943230">
                  <a:extLst>
                    <a:ext uri="{9D8B030D-6E8A-4147-A177-3AD203B41FA5}">
                      <a16:colId xmlns:a16="http://schemas.microsoft.com/office/drawing/2014/main" val="2619414215"/>
                    </a:ext>
                  </a:extLst>
                </a:gridCol>
                <a:gridCol w="1888435">
                  <a:extLst>
                    <a:ext uri="{9D8B030D-6E8A-4147-A177-3AD203B41FA5}">
                      <a16:colId xmlns:a16="http://schemas.microsoft.com/office/drawing/2014/main" val="2162236646"/>
                    </a:ext>
                  </a:extLst>
                </a:gridCol>
              </a:tblGrid>
              <a:tr h="1233001">
                <a:tc>
                  <a:txBody>
                    <a:bodyPr/>
                    <a:lstStyle/>
                    <a:p>
                      <a:pPr marL="0" marR="0" algn="ctr">
                        <a:lnSpc>
                          <a:spcPct val="107000"/>
                        </a:lnSpc>
                        <a:spcBef>
                          <a:spcPts val="0"/>
                        </a:spcBef>
                        <a:spcAft>
                          <a:spcPts val="0"/>
                        </a:spcAft>
                      </a:pPr>
                      <a:r>
                        <a:rPr lang="en-US" sz="1200" b="1" dirty="0">
                          <a:solidFill>
                            <a:srgbClr val="008080"/>
                          </a:solidFill>
                          <a:effectLst/>
                          <a:latin typeface="Calibri" panose="020F0502020204030204" pitchFamily="34" charset="0"/>
                          <a:ea typeface="Calibri" panose="020F0502020204030204" pitchFamily="34" charset="0"/>
                          <a:cs typeface="Times New Roman" panose="02020603050405020304" pitchFamily="18" charset="0"/>
                        </a:rPr>
                        <a:t>Workforce Development TG</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200" b="1" dirty="0">
                          <a:solidFill>
                            <a:srgbClr val="00808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endParaRPr lang="en-US" sz="1200" b="1" dirty="0">
                        <a:solidFill>
                          <a:srgbClr val="00808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endParaRPr lang="en-US" sz="1200" b="1" dirty="0">
                        <a:solidFill>
                          <a:srgbClr val="00808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endParaRPr lang="en-US" sz="1200" b="1" dirty="0">
                        <a:solidFill>
                          <a:srgbClr val="00808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200" b="1" dirty="0">
                          <a:solidFill>
                            <a:srgbClr val="008080"/>
                          </a:solidFill>
                          <a:effectLst/>
                          <a:latin typeface="Calibri" panose="020F0502020204030204" pitchFamily="34" charset="0"/>
                          <a:ea typeface="Calibri" panose="020F0502020204030204" pitchFamily="34" charset="0"/>
                          <a:cs typeface="Times New Roman" panose="02020603050405020304" pitchFamily="18" charset="0"/>
                        </a:rPr>
                        <a:t> (Date)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7496" marR="47496" marT="0" marB="0">
                    <a:lnL w="19050" cap="flat" cmpd="sng" algn="ctr">
                      <a:solidFill>
                        <a:srgbClr val="009999"/>
                      </a:solidFill>
                      <a:prstDash val="solid"/>
                      <a:round/>
                      <a:headEnd type="none" w="med" len="med"/>
                      <a:tailEnd type="none" w="med" len="med"/>
                    </a:lnL>
                    <a:lnR w="19050" cap="flat" cmpd="sng" algn="ctr">
                      <a:solidFill>
                        <a:srgbClr val="009999"/>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9999"/>
                      </a:solidFill>
                      <a:prstDash val="solid"/>
                      <a:round/>
                      <a:headEnd type="none" w="med" len="med"/>
                      <a:tailEnd type="none" w="med" len="med"/>
                    </a:lnB>
                    <a:solidFill>
                      <a:schemeClr val="accent3">
                        <a:lumMod val="20000"/>
                        <a:lumOff val="80000"/>
                      </a:schemeClr>
                    </a:solidFill>
                  </a:tcPr>
                </a:tc>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Calibri" panose="020F0502020204030204" pitchFamily="34" charset="0"/>
                        </a:rPr>
                        <a:t>Conduct COVID-19 survey to understand impact on cancer PN workforce.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Calibri" panose="020F0502020204030204" pitchFamily="34" charset="0"/>
                        </a:rPr>
                        <a:t> OCTOBER 2020</a:t>
                      </a:r>
                    </a:p>
                    <a:p>
                      <a:pPr marL="0" marR="0">
                        <a:lnSpc>
                          <a:spcPct val="107000"/>
                        </a:lnSpc>
                        <a:spcBef>
                          <a:spcPts val="0"/>
                        </a:spcBef>
                        <a:spcAft>
                          <a:spcPts val="0"/>
                        </a:spcAft>
                      </a:pPr>
                      <a:endParaRPr lang="en-US" sz="1400"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endParaRPr lang="en-US" sz="14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US" sz="1400" dirty="0"/>
                        <a:t>What tools and resources do you need to improve, describe and communicate the importance of PN in clinical and non-clinical settings? (2021)</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7496" marR="47496" marT="0" marB="0">
                    <a:lnL w="19050" cap="flat" cmpd="sng" algn="ctr">
                      <a:solidFill>
                        <a:srgbClr val="009999"/>
                      </a:solidFill>
                      <a:prstDash val="solid"/>
                      <a:round/>
                      <a:headEnd type="none" w="med" len="med"/>
                      <a:tailEnd type="none" w="med" len="med"/>
                    </a:lnL>
                    <a:lnR w="19050" cap="flat" cmpd="sng" algn="ctr">
                      <a:solidFill>
                        <a:srgbClr val="009999"/>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9999"/>
                      </a:solidFill>
                      <a:prstDash val="solid"/>
                      <a:round/>
                      <a:headEnd type="none" w="med" len="med"/>
                      <a:tailEnd type="none" w="med" len="med"/>
                    </a:lnB>
                    <a:solidFill>
                      <a:schemeClr val="accent3">
                        <a:lumMod val="20000"/>
                        <a:lumOff val="80000"/>
                      </a:schemeClr>
                    </a:solidFill>
                  </a:tcPr>
                </a:tc>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Calibri" panose="020F0502020204030204" pitchFamily="34" charset="0"/>
                        </a:rPr>
                        <a:t>Disseminate findings from survey in Cancer supplement</a:t>
                      </a:r>
                    </a:p>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Calibri" panose="020F0502020204030204" pitchFamily="34" charset="0"/>
                        </a:rPr>
                        <a:t>JANUARY 2021</a:t>
                      </a:r>
                    </a:p>
                    <a:p>
                      <a:pPr marL="0" marR="0">
                        <a:lnSpc>
                          <a:spcPct val="107000"/>
                        </a:lnSpc>
                        <a:spcBef>
                          <a:spcPts val="0"/>
                        </a:spcBef>
                        <a:spcAft>
                          <a:spcPts val="0"/>
                        </a:spcAft>
                      </a:pPr>
                      <a:endParaRPr lang="en-US" sz="14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endParaRPr lang="en-US" sz="1400" dirty="0"/>
                    </a:p>
                    <a:p>
                      <a:pPr marL="0" marR="0" lvl="0" indent="0" algn="l" defTabSz="914400" rtl="0" eaLnBrk="1" fontAlgn="auto" latinLnBrk="0" hangingPunct="1">
                        <a:lnSpc>
                          <a:spcPct val="107000"/>
                        </a:lnSpc>
                        <a:spcBef>
                          <a:spcPts val="0"/>
                        </a:spcBef>
                        <a:spcAft>
                          <a:spcPts val="0"/>
                        </a:spcAft>
                        <a:buClrTx/>
                        <a:buSzTx/>
                        <a:buFontTx/>
                        <a:buNone/>
                        <a:tabLst/>
                        <a:defRPr/>
                      </a:pPr>
                      <a:r>
                        <a:rPr lang="en-US" sz="1400" dirty="0"/>
                        <a:t>What tools and resources do you need help PN throughout the continuum (starting with outreach through end-of-life) (2021)</a:t>
                      </a:r>
                    </a:p>
                    <a:p>
                      <a:pPr marL="0" marR="0" lvl="0" indent="0" algn="l" defTabSz="914400" rtl="0" eaLnBrk="1" fontAlgn="auto" latinLnBrk="0" hangingPunct="1">
                        <a:lnSpc>
                          <a:spcPct val="107000"/>
                        </a:lnSpc>
                        <a:spcBef>
                          <a:spcPts val="0"/>
                        </a:spcBef>
                        <a:spcAft>
                          <a:spcPts val="0"/>
                        </a:spcAft>
                        <a:buClrTx/>
                        <a:buSzTx/>
                        <a:buFontTx/>
                        <a:buNone/>
                        <a:tabLst/>
                        <a:defRPr/>
                      </a:pPr>
                      <a:endParaRPr lang="en-US" sz="1400" dirty="0"/>
                    </a:p>
                    <a:p>
                      <a:pPr marL="0" marR="0" lvl="0" indent="0" algn="l" defTabSz="914400" rtl="0" eaLnBrk="1" fontAlgn="auto" latinLnBrk="0" hangingPunct="1">
                        <a:lnSpc>
                          <a:spcPct val="107000"/>
                        </a:lnSpc>
                        <a:spcBef>
                          <a:spcPts val="0"/>
                        </a:spcBef>
                        <a:spcAft>
                          <a:spcPts val="0"/>
                        </a:spcAft>
                        <a:buClrTx/>
                        <a:buSzTx/>
                        <a:buFontTx/>
                        <a:buNone/>
                        <a:tabLst/>
                        <a:defRPr/>
                      </a:pPr>
                      <a:r>
                        <a:rPr lang="en-US" sz="1400" dirty="0"/>
                        <a:t>Determine criteria for tools &amp; training (2021)</a:t>
                      </a:r>
                    </a:p>
                    <a:p>
                      <a:pPr marL="0" marR="0">
                        <a:lnSpc>
                          <a:spcPct val="107000"/>
                        </a:lnSpc>
                        <a:spcBef>
                          <a:spcPts val="0"/>
                        </a:spcBef>
                        <a:spcAft>
                          <a:spcPts val="0"/>
                        </a:spcAft>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Calibri" panose="020F0502020204030204" pitchFamily="34"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Calibri" panose="020F0502020204030204" pitchFamily="34"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Calibri" panose="020F0502020204030204" pitchFamily="34"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7496" marR="47496" marT="0" marB="0">
                    <a:lnL w="19050" cap="flat" cmpd="sng" algn="ctr">
                      <a:solidFill>
                        <a:srgbClr val="009999"/>
                      </a:solidFill>
                      <a:prstDash val="solid"/>
                      <a:round/>
                      <a:headEnd type="none" w="med" len="med"/>
                      <a:tailEnd type="none" w="med" len="med"/>
                    </a:lnL>
                    <a:lnR w="19050" cap="flat" cmpd="sng" algn="ctr">
                      <a:solidFill>
                        <a:srgbClr val="009999"/>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9999"/>
                      </a:solidFill>
                      <a:prstDash val="solid"/>
                      <a:round/>
                      <a:headEnd type="none" w="med" len="med"/>
                      <a:tailEnd type="none" w="med" len="med"/>
                    </a:lnB>
                    <a:solidFill>
                      <a:schemeClr val="accent3">
                        <a:lumMod val="20000"/>
                        <a:lumOff val="80000"/>
                      </a:schemeClr>
                    </a:solidFill>
                  </a:tcPr>
                </a:tc>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Calibri" panose="020F0502020204030204" pitchFamily="34" charset="0"/>
                        </a:rPr>
                        <a:t>Explore role of safety net settings on COVID survey findings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Calibri" panose="020F0502020204030204" pitchFamily="34" charset="0"/>
                        </a:rPr>
                        <a:t> OCTOBER 2020</a:t>
                      </a:r>
                    </a:p>
                    <a:p>
                      <a:pPr marL="0" marR="0">
                        <a:lnSpc>
                          <a:spcPct val="107000"/>
                        </a:lnSpc>
                        <a:spcBef>
                          <a:spcPts val="0"/>
                        </a:spcBef>
                        <a:spcAft>
                          <a:spcPts val="0"/>
                        </a:spcAft>
                      </a:pPr>
                      <a:endParaRPr lang="en-US" sz="1400"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endParaRPr lang="en-US" sz="14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US" sz="1400" dirty="0"/>
                        <a:t>Identify resources that are appropriate to share with Patient Navigators who work with underserved populations and what tools and resources do you need to address improve diversity training for PNs? (2021)</a:t>
                      </a:r>
                    </a:p>
                    <a:p>
                      <a:pPr marL="0" marR="0" lvl="0" indent="0" algn="l" defTabSz="914400" rtl="0" eaLnBrk="1" fontAlgn="auto" latinLnBrk="0" hangingPunct="1">
                        <a:lnSpc>
                          <a:spcPct val="107000"/>
                        </a:lnSpc>
                        <a:spcBef>
                          <a:spcPts val="0"/>
                        </a:spcBef>
                        <a:spcAft>
                          <a:spcPts val="0"/>
                        </a:spcAft>
                        <a:buClrTx/>
                        <a:buSzTx/>
                        <a:buFontTx/>
                        <a:buNone/>
                        <a:tabLst/>
                        <a:defRPr/>
                      </a:pPr>
                      <a:endParaRPr lang="en-US" sz="1400" dirty="0"/>
                    </a:p>
                    <a:p>
                      <a:pPr marL="0" marR="0" lvl="0" indent="0" algn="l" defTabSz="914400" rtl="0" eaLnBrk="1" fontAlgn="auto" latinLnBrk="0" hangingPunct="1">
                        <a:lnSpc>
                          <a:spcPct val="107000"/>
                        </a:lnSpc>
                        <a:spcBef>
                          <a:spcPts val="0"/>
                        </a:spcBef>
                        <a:spcAft>
                          <a:spcPts val="0"/>
                        </a:spcAft>
                        <a:buClrTx/>
                        <a:buSzTx/>
                        <a:buFontTx/>
                        <a:buNone/>
                        <a:tabLst/>
                        <a:defRPr/>
                      </a:pPr>
                      <a:r>
                        <a:rPr lang="en-US" sz="1400" dirty="0"/>
                        <a:t>What tools and resources do you need to increase diversity on the workforce, worksite (2021)</a:t>
                      </a:r>
                    </a:p>
                    <a:p>
                      <a:pPr marL="0" marR="0">
                        <a:lnSpc>
                          <a:spcPct val="107000"/>
                        </a:lnSpc>
                        <a:spcBef>
                          <a:spcPts val="0"/>
                        </a:spcBef>
                        <a:spcAft>
                          <a:spcPts val="0"/>
                        </a:spcAft>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7496" marR="47496" marT="0" marB="0">
                    <a:lnL w="19050" cap="flat" cmpd="sng" algn="ctr">
                      <a:solidFill>
                        <a:srgbClr val="009999"/>
                      </a:solidFill>
                      <a:prstDash val="solid"/>
                      <a:round/>
                      <a:headEnd type="none" w="med" len="med"/>
                      <a:tailEnd type="none" w="med" len="med"/>
                    </a:lnL>
                    <a:lnR w="19050" cap="flat" cmpd="sng" algn="ctr">
                      <a:solidFill>
                        <a:srgbClr val="009999"/>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9999"/>
                      </a:solidFill>
                      <a:prstDash val="solid"/>
                      <a:round/>
                      <a:headEnd type="none" w="med" len="med"/>
                      <a:tailEnd type="none" w="med" len="med"/>
                    </a:lnB>
                    <a:solidFill>
                      <a:schemeClr val="accent3">
                        <a:lumMod val="20000"/>
                        <a:lumOff val="80000"/>
                      </a:schemeClr>
                    </a:solidFill>
                  </a:tcPr>
                </a:tc>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Calibri" panose="020F0502020204030204" pitchFamily="34" charset="0"/>
                        </a:rPr>
                        <a:t>Results inform recommendation to Policy Task Group</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Calibri" panose="020F0502020204030204" pitchFamily="34" charset="0"/>
                        </a:rPr>
                        <a:t>DECEMBER 2020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7496" marR="47496" marT="0" marB="0">
                    <a:lnL w="19050" cap="flat" cmpd="sng" algn="ctr">
                      <a:solidFill>
                        <a:srgbClr val="009999"/>
                      </a:solidFill>
                      <a:prstDash val="solid"/>
                      <a:round/>
                      <a:headEnd type="none" w="med" len="med"/>
                      <a:tailEnd type="none" w="med" len="med"/>
                    </a:lnL>
                    <a:lnR w="19050" cap="flat" cmpd="sng" algn="ctr">
                      <a:solidFill>
                        <a:srgbClr val="009999"/>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9999"/>
                      </a:solidFill>
                      <a:prstDash val="solid"/>
                      <a:round/>
                      <a:headEnd type="none" w="med" len="med"/>
                      <a:tailEnd type="none" w="med" len="med"/>
                    </a:lnB>
                    <a:solidFill>
                      <a:schemeClr val="accent3">
                        <a:lumMod val="20000"/>
                        <a:lumOff val="80000"/>
                      </a:schemeClr>
                    </a:solidFill>
                  </a:tcPr>
                </a:tc>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Calibri" panose="020F0502020204030204" pitchFamily="34" charset="0"/>
                        </a:rPr>
                        <a:t>Policy partners lead survey and analyses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Calibri" panose="020F0502020204030204" pitchFamily="34" charset="0"/>
                        </a:rPr>
                        <a:t> OCTOBER 2020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7496" marR="47496" marT="0" marB="0">
                    <a:lnL w="19050" cap="flat" cmpd="sng" algn="ctr">
                      <a:solidFill>
                        <a:srgbClr val="009999"/>
                      </a:solidFill>
                      <a:prstDash val="solid"/>
                      <a:round/>
                      <a:headEnd type="none" w="med" len="med"/>
                      <a:tailEnd type="none" w="med" len="med"/>
                    </a:lnL>
                    <a:lnR w="19050" cap="flat" cmpd="sng" algn="ctr">
                      <a:solidFill>
                        <a:srgbClr val="009999"/>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9999"/>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350115853"/>
                  </a:ext>
                </a:extLst>
              </a:tr>
            </a:tbl>
          </a:graphicData>
        </a:graphic>
      </p:graphicFrame>
      <p:pic>
        <p:nvPicPr>
          <p:cNvPr id="3" name="Picture 2">
            <a:extLst>
              <a:ext uri="{FF2B5EF4-FFF2-40B4-BE49-F238E27FC236}">
                <a16:creationId xmlns:a16="http://schemas.microsoft.com/office/drawing/2014/main" id="{76DA2083-E21B-4377-8074-AE9C9C197A23}"/>
              </a:ext>
            </a:extLst>
          </p:cNvPr>
          <p:cNvPicPr>
            <a:picLocks noChangeAspect="1"/>
          </p:cNvPicPr>
          <p:nvPr/>
        </p:nvPicPr>
        <p:blipFill>
          <a:blip r:embed="rId2"/>
          <a:stretch>
            <a:fillRect/>
          </a:stretch>
        </p:blipFill>
        <p:spPr>
          <a:xfrm>
            <a:off x="747042" y="2237549"/>
            <a:ext cx="627942" cy="627942"/>
          </a:xfrm>
          <a:prstGeom prst="rect">
            <a:avLst/>
          </a:prstGeom>
        </p:spPr>
      </p:pic>
    </p:spTree>
    <p:extLst>
      <p:ext uri="{BB962C8B-B14F-4D97-AF65-F5344CB8AC3E}">
        <p14:creationId xmlns:p14="http://schemas.microsoft.com/office/powerpoint/2010/main" val="2841130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1329" y="561560"/>
            <a:ext cx="10583376" cy="1130301"/>
          </a:xfrm>
          <a:prstGeom prst="rect">
            <a:avLst/>
          </a:prstGeom>
        </p:spPr>
        <p:txBody>
          <a:bodyPr anchor="ctr" anchorCtr="0">
            <a:normAutofit/>
          </a:bodyPr>
          <a:lstStyle/>
          <a:p>
            <a:r>
              <a:rPr lang="en-US" sz="6000" dirty="0"/>
              <a:t>Agenda </a:t>
            </a:r>
          </a:p>
        </p:txBody>
      </p:sp>
      <p:sp>
        <p:nvSpPr>
          <p:cNvPr id="8" name="TextBox 7">
            <a:extLst>
              <a:ext uri="{FF2B5EF4-FFF2-40B4-BE49-F238E27FC236}">
                <a16:creationId xmlns:a16="http://schemas.microsoft.com/office/drawing/2014/main" id="{4C6E1DBC-7E68-4C7F-B6B2-050AACB263D2}"/>
              </a:ext>
            </a:extLst>
          </p:cNvPr>
          <p:cNvSpPr txBox="1"/>
          <p:nvPr/>
        </p:nvSpPr>
        <p:spPr>
          <a:xfrm>
            <a:off x="777921" y="1877393"/>
            <a:ext cx="6477643" cy="2949525"/>
          </a:xfrm>
          <a:prstGeom prst="rect">
            <a:avLst/>
          </a:prstGeom>
          <a:noFill/>
          <a:ln>
            <a:noFill/>
          </a:ln>
        </p:spPr>
        <p:txBody>
          <a:bodyPr wrap="square" rtlCol="0">
            <a:spAutoFit/>
          </a:bodyPr>
          <a:lstStyle/>
          <a:p>
            <a:pPr marL="514350" lvl="0" indent="-514350">
              <a:lnSpc>
                <a:spcPct val="90000"/>
              </a:lnSpc>
              <a:spcBef>
                <a:spcPts val="1000"/>
              </a:spcBef>
              <a:buFont typeface="+mj-lt"/>
              <a:buAutoNum type="romanUcPeriod"/>
            </a:pPr>
            <a:r>
              <a:rPr lang="en-US" sz="2000" dirty="0">
                <a:solidFill>
                  <a:srgbClr val="403F41"/>
                </a:solidFill>
                <a:latin typeface="Source Sans Pro" panose="020B0503030403020204" pitchFamily="34" charset="0"/>
                <a:ea typeface="Source Sans Pro" panose="020B0503030403020204" pitchFamily="34" charset="0"/>
                <a:cs typeface="Arial" charset="0"/>
              </a:rPr>
              <a:t>Welcome and Meeting 1 Review/Meeting 2 Objectives</a:t>
            </a:r>
          </a:p>
          <a:p>
            <a:pPr marL="514350" lvl="0" indent="-514350">
              <a:lnSpc>
                <a:spcPct val="90000"/>
              </a:lnSpc>
              <a:spcBef>
                <a:spcPts val="1000"/>
              </a:spcBef>
              <a:buFont typeface="+mj-lt"/>
              <a:buAutoNum type="romanUcPeriod"/>
            </a:pPr>
            <a:r>
              <a:rPr lang="en-US" sz="2000" dirty="0">
                <a:solidFill>
                  <a:srgbClr val="403F41"/>
                </a:solidFill>
                <a:latin typeface="Source Sans Pro" panose="020B0503030403020204" pitchFamily="34" charset="0"/>
                <a:ea typeface="Source Sans Pro" panose="020B0503030403020204" pitchFamily="34" charset="0"/>
                <a:cs typeface="Arial" charset="0"/>
              </a:rPr>
              <a:t>Invited Presentation 1:  Applying Health Equity Principles in Navigation</a:t>
            </a:r>
          </a:p>
          <a:p>
            <a:pPr marL="514350" lvl="0" indent="-514350">
              <a:lnSpc>
                <a:spcPct val="90000"/>
              </a:lnSpc>
              <a:spcBef>
                <a:spcPts val="1000"/>
              </a:spcBef>
              <a:buFont typeface="+mj-lt"/>
              <a:buAutoNum type="romanUcPeriod"/>
            </a:pPr>
            <a:r>
              <a:rPr lang="en-US" sz="2000" dirty="0">
                <a:solidFill>
                  <a:srgbClr val="403F41"/>
                </a:solidFill>
                <a:latin typeface="Source Sans Pro" panose="020B0503030403020204" pitchFamily="34" charset="0"/>
                <a:ea typeface="Source Sans Pro" panose="020B0503030403020204" pitchFamily="34" charset="0"/>
                <a:cs typeface="Arial" charset="0"/>
              </a:rPr>
              <a:t>NNRT 2020 Strategic Plan &amp; Task Group Review</a:t>
            </a:r>
          </a:p>
          <a:p>
            <a:pPr marL="514350" lvl="0" indent="-514350">
              <a:lnSpc>
                <a:spcPct val="90000"/>
              </a:lnSpc>
              <a:spcBef>
                <a:spcPts val="1000"/>
              </a:spcBef>
              <a:buFont typeface="+mj-lt"/>
              <a:buAutoNum type="romanUcPeriod"/>
            </a:pPr>
            <a:r>
              <a:rPr lang="en-US" sz="2000" dirty="0">
                <a:solidFill>
                  <a:srgbClr val="403F41"/>
                </a:solidFill>
                <a:latin typeface="Source Sans Pro" panose="020B0503030403020204" pitchFamily="34" charset="0"/>
                <a:ea typeface="Source Sans Pro" panose="020B0503030403020204" pitchFamily="34" charset="0"/>
                <a:cs typeface="Arial" charset="0"/>
              </a:rPr>
              <a:t>“Get to know your Task Groups” Breakouts</a:t>
            </a:r>
          </a:p>
          <a:p>
            <a:pPr marL="514350" lvl="0" indent="-514350">
              <a:lnSpc>
                <a:spcPct val="90000"/>
              </a:lnSpc>
              <a:spcBef>
                <a:spcPts val="1000"/>
              </a:spcBef>
              <a:buFont typeface="+mj-lt"/>
              <a:buAutoNum type="romanUcPeriod"/>
            </a:pPr>
            <a:r>
              <a:rPr lang="en-US" sz="2000" dirty="0">
                <a:solidFill>
                  <a:srgbClr val="403F41"/>
                </a:solidFill>
                <a:latin typeface="Source Sans Pro" panose="020B0503030403020204" pitchFamily="34" charset="0"/>
                <a:ea typeface="Source Sans Pro" panose="020B0503030403020204" pitchFamily="34" charset="0"/>
                <a:cs typeface="Arial" charset="0"/>
              </a:rPr>
              <a:t>Invited Presentation 2:  Applying Health Equity Principles in Navigation</a:t>
            </a:r>
          </a:p>
          <a:p>
            <a:pPr marL="514350" lvl="0" indent="-514350">
              <a:lnSpc>
                <a:spcPct val="90000"/>
              </a:lnSpc>
              <a:spcBef>
                <a:spcPts val="1000"/>
              </a:spcBef>
              <a:buFont typeface="+mj-lt"/>
              <a:buAutoNum type="romanUcPeriod"/>
            </a:pPr>
            <a:r>
              <a:rPr lang="en-US" sz="2000" dirty="0">
                <a:solidFill>
                  <a:srgbClr val="403F41"/>
                </a:solidFill>
                <a:latin typeface="Source Sans Pro" panose="020B0503030403020204" pitchFamily="34" charset="0"/>
                <a:ea typeface="Source Sans Pro" panose="020B0503030403020204" pitchFamily="34" charset="0"/>
                <a:cs typeface="Arial" charset="0"/>
              </a:rPr>
              <a:t>Closing and call to action</a:t>
            </a:r>
          </a:p>
        </p:txBody>
      </p:sp>
      <p:sp>
        <p:nvSpPr>
          <p:cNvPr id="6" name="Slide Number Placeholder 13">
            <a:extLst>
              <a:ext uri="{FF2B5EF4-FFF2-40B4-BE49-F238E27FC236}">
                <a16:creationId xmlns:a16="http://schemas.microsoft.com/office/drawing/2014/main" id="{C1208AE8-333B-9D47-98EA-B89D8E36A9DE}"/>
              </a:ext>
            </a:extLst>
          </p:cNvPr>
          <p:cNvSpPr>
            <a:spLocks noGrp="1"/>
          </p:cNvSpPr>
          <p:nvPr>
            <p:ph type="sldNum" sz="quarter" idx="4"/>
          </p:nvPr>
        </p:nvSpPr>
        <p:spPr>
          <a:xfrm>
            <a:off x="777922" y="5887092"/>
            <a:ext cx="1787857" cy="523233"/>
          </a:xfrm>
          <a:prstGeom prst="rect">
            <a:avLst/>
          </a:prstGeom>
        </p:spPr>
        <p:txBody>
          <a:bodyPr vert="horz" lIns="91440" tIns="45720" rIns="91440" bIns="45720" rtlCol="0" anchor="ctr"/>
          <a:lstStyle>
            <a:lvl1pPr algn="l">
              <a:defRPr sz="1200">
                <a:solidFill>
                  <a:schemeClr val="bg1"/>
                </a:solidFill>
              </a:defRPr>
            </a:lvl1pPr>
          </a:lstStyle>
          <a:p>
            <a:fld id="{516821A8-9BF0-B347-B061-E39936490533}" type="slidenum">
              <a:rPr lang="en-US" smtClean="0"/>
              <a:pPr/>
              <a:t>3</a:t>
            </a:fld>
            <a:r>
              <a:rPr lang="en-US" dirty="0"/>
              <a:t> / 2020 NNRT Program</a:t>
            </a:r>
          </a:p>
        </p:txBody>
      </p:sp>
    </p:spTree>
    <p:extLst>
      <p:ext uri="{BB962C8B-B14F-4D97-AF65-F5344CB8AC3E}">
        <p14:creationId xmlns:p14="http://schemas.microsoft.com/office/powerpoint/2010/main" val="6222728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69218-C8F9-4ABA-B66F-9AF1FCC4B79B}"/>
              </a:ext>
            </a:extLst>
          </p:cNvPr>
          <p:cNvSpPr>
            <a:spLocks noGrp="1"/>
          </p:cNvSpPr>
          <p:nvPr>
            <p:ph type="title"/>
          </p:nvPr>
        </p:nvSpPr>
        <p:spPr>
          <a:xfrm>
            <a:off x="571500" y="37856"/>
            <a:ext cx="11048999" cy="1325563"/>
          </a:xfrm>
        </p:spPr>
        <p:txBody>
          <a:bodyPr>
            <a:normAutofit/>
          </a:bodyPr>
          <a:lstStyle/>
          <a:p>
            <a:r>
              <a:rPr lang="en-US" sz="4000" dirty="0">
                <a:solidFill>
                  <a:srgbClr val="13BDC6"/>
                </a:solidFill>
              </a:rPr>
              <a:t>Workforce Development</a:t>
            </a:r>
            <a:endParaRPr lang="en-US" sz="4000" dirty="0"/>
          </a:p>
        </p:txBody>
      </p:sp>
      <p:sp>
        <p:nvSpPr>
          <p:cNvPr id="3" name="Content Placeholder 2">
            <a:extLst>
              <a:ext uri="{FF2B5EF4-FFF2-40B4-BE49-F238E27FC236}">
                <a16:creationId xmlns:a16="http://schemas.microsoft.com/office/drawing/2014/main" id="{BB081169-E8D6-4D00-AD48-687079D58677}"/>
              </a:ext>
            </a:extLst>
          </p:cNvPr>
          <p:cNvSpPr>
            <a:spLocks noGrp="1"/>
          </p:cNvSpPr>
          <p:nvPr>
            <p:ph sz="quarter" idx="10"/>
          </p:nvPr>
        </p:nvSpPr>
        <p:spPr>
          <a:xfrm>
            <a:off x="508000" y="1028139"/>
            <a:ext cx="11049000" cy="4956101"/>
          </a:xfrm>
        </p:spPr>
        <p:txBody>
          <a:bodyPr/>
          <a:lstStyle/>
          <a:p>
            <a:pPr marL="0" indent="0">
              <a:buNone/>
            </a:pPr>
            <a:r>
              <a:rPr lang="en-US" b="0" dirty="0">
                <a:solidFill>
                  <a:schemeClr val="tx1"/>
                </a:solidFill>
              </a:rPr>
              <a:t>Projects planned for 2021-2022</a:t>
            </a:r>
          </a:p>
          <a:p>
            <a:pPr marL="457200" indent="-457200">
              <a:buAutoNum type="arabicPeriod"/>
            </a:pPr>
            <a:r>
              <a:rPr lang="en-US" dirty="0"/>
              <a:t>Navigation in Clinical &amp; Non-clinical settings &amp; importance of PNs</a:t>
            </a:r>
          </a:p>
          <a:p>
            <a:pPr marL="914400" lvl="1" indent="-457200">
              <a:buFont typeface="+mj-lt"/>
              <a:buAutoNum type="alphaLcPeriod"/>
            </a:pPr>
            <a:r>
              <a:rPr lang="en-US" sz="1800" dirty="0"/>
              <a:t>What tools and resources do you need to improve, describe and communicate the importance of PN in clinical and non-clinical settings?</a:t>
            </a:r>
          </a:p>
          <a:p>
            <a:pPr marL="457200" indent="-457200">
              <a:buFont typeface="Arial"/>
              <a:buAutoNum type="arabicPeriod"/>
            </a:pPr>
            <a:r>
              <a:rPr lang="en-US" dirty="0"/>
              <a:t>Health Equity (Building or linking equity tools to help others)</a:t>
            </a:r>
          </a:p>
          <a:p>
            <a:pPr marL="914400" lvl="1" indent="-457200">
              <a:buFont typeface="+mj-lt"/>
              <a:buAutoNum type="alphaLcPeriod"/>
            </a:pPr>
            <a:r>
              <a:rPr lang="en-US" sz="1800" dirty="0"/>
              <a:t>What tools and resources do you need to increase diversity on the workforce, worksite</a:t>
            </a:r>
          </a:p>
          <a:p>
            <a:pPr marL="457200" indent="-457200">
              <a:buFont typeface="Arial"/>
              <a:buAutoNum type="arabicPeriod"/>
            </a:pPr>
            <a:r>
              <a:rPr lang="en-US" dirty="0"/>
              <a:t>Resources &amp; Deliverables (to help achieve cancer navigation throughout the continuum)</a:t>
            </a:r>
          </a:p>
          <a:p>
            <a:pPr marL="914400" lvl="1" indent="-457200">
              <a:buFont typeface="+mj-lt"/>
              <a:buAutoNum type="alphaLcPeriod"/>
            </a:pPr>
            <a:r>
              <a:rPr lang="en-US" sz="1800" dirty="0"/>
              <a:t>What tools and resources do you need help PN throughout the continuum (starting with outreach through end-of-life) working with underserved populations and identify criteria for posting resources and tools to the NNRT website. </a:t>
            </a:r>
          </a:p>
          <a:p>
            <a:pPr marL="457200" indent="-457200">
              <a:buFont typeface="Arial"/>
              <a:buAutoNum type="arabicPeriod"/>
            </a:pPr>
            <a:r>
              <a:rPr lang="en-US" dirty="0"/>
              <a:t>Training (Resources &amp; Tools)</a:t>
            </a:r>
          </a:p>
          <a:p>
            <a:pPr marL="914400" lvl="1" indent="-457200">
              <a:buFont typeface="+mj-lt"/>
              <a:buAutoNum type="alphaLcPeriod"/>
            </a:pPr>
            <a:r>
              <a:rPr lang="en-US" dirty="0"/>
              <a:t>I</a:t>
            </a:r>
            <a:r>
              <a:rPr lang="en-US" sz="1800" dirty="0"/>
              <a:t>dentify resources that is appropriate to share with Patient Navigators who work with underserved populations and what tools and resources do you need to address improve diversity training for PNs?</a:t>
            </a:r>
            <a:endParaRPr lang="en-US" dirty="0"/>
          </a:p>
          <a:p>
            <a:pPr marL="457200" indent="-457200">
              <a:buFont typeface="Arial"/>
              <a:buAutoNum type="arabicPeriod"/>
            </a:pPr>
            <a:endParaRPr lang="en-US" dirty="0"/>
          </a:p>
          <a:p>
            <a:pPr marL="914400" lvl="1" indent="-457200">
              <a:buFont typeface="Arial"/>
              <a:buAutoNum type="arabicPeriod"/>
            </a:pPr>
            <a:endParaRPr lang="en-US" dirty="0"/>
          </a:p>
          <a:p>
            <a:pPr marL="457200" indent="-457200">
              <a:buFont typeface="Arial"/>
              <a:buAutoNum type="arabicPeriod"/>
            </a:pPr>
            <a:endParaRPr lang="en-US" dirty="0"/>
          </a:p>
          <a:p>
            <a:pPr marL="457200" indent="-457200">
              <a:buAutoNum type="arabicPeriod"/>
            </a:pPr>
            <a:endParaRPr lang="en-US" dirty="0"/>
          </a:p>
          <a:p>
            <a:pPr marL="0" indent="0">
              <a:buNone/>
            </a:pPr>
            <a:endParaRPr lang="en-US" dirty="0"/>
          </a:p>
        </p:txBody>
      </p:sp>
      <p:pic>
        <p:nvPicPr>
          <p:cNvPr id="5122" name="Graphic 1" descr="Mountains">
            <a:extLst>
              <a:ext uri="{FF2B5EF4-FFF2-40B4-BE49-F238E27FC236}">
                <a16:creationId xmlns:a16="http://schemas.microsoft.com/office/drawing/2014/main" id="{B1EAACAF-4644-3C44-98D1-4FD38AFBBF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3563" r="-372" b="-24384"/>
          <a:stretch>
            <a:fillRect/>
          </a:stretch>
        </p:blipFill>
        <p:spPr bwMode="auto">
          <a:xfrm>
            <a:off x="0" y="0"/>
            <a:ext cx="342900" cy="342900"/>
          </a:xfrm>
          <a:prstGeom prst="rect">
            <a:avLst/>
          </a:prstGeom>
          <a:noFill/>
          <a:extLst>
            <a:ext uri="{909E8E84-426E-40DD-AFC4-6F175D3DCCD1}">
              <a14:hiddenFill xmlns:a14="http://schemas.microsoft.com/office/drawing/2010/main">
                <a:solidFill>
                  <a:srgbClr val="FFFFFF"/>
                </a:solidFill>
              </a14:hiddenFill>
            </a:ext>
          </a:extLst>
        </p:spPr>
      </p:pic>
      <p:pic>
        <p:nvPicPr>
          <p:cNvPr id="5123" name="Graphic 2" descr="Map compass">
            <a:extLst>
              <a:ext uri="{FF2B5EF4-FFF2-40B4-BE49-F238E27FC236}">
                <a16:creationId xmlns:a16="http://schemas.microsoft.com/office/drawing/2014/main" id="{A2B73705-0F97-A24C-9D91-ADB6AF3D9F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1261" t="-9447" r="-11429" b="-9447"/>
          <a:stretch>
            <a:fillRect/>
          </a:stretch>
        </p:blipFill>
        <p:spPr bwMode="auto">
          <a:xfrm>
            <a:off x="0" y="0"/>
            <a:ext cx="463550" cy="463550"/>
          </a:xfrm>
          <a:prstGeom prst="rect">
            <a:avLst/>
          </a:prstGeom>
          <a:noFill/>
          <a:extLst>
            <a:ext uri="{909E8E84-426E-40DD-AFC4-6F175D3DCCD1}">
              <a14:hiddenFill xmlns:a14="http://schemas.microsoft.com/office/drawing/2010/main">
                <a:solidFill>
                  <a:srgbClr val="FFFFFF"/>
                </a:solidFill>
              </a14:hiddenFill>
            </a:ext>
          </a:extLst>
        </p:spPr>
      </p:pic>
      <p:pic>
        <p:nvPicPr>
          <p:cNvPr id="5124" name="Graphic 3" descr="Bullseye">
            <a:extLst>
              <a:ext uri="{FF2B5EF4-FFF2-40B4-BE49-F238E27FC236}">
                <a16:creationId xmlns:a16="http://schemas.microsoft.com/office/drawing/2014/main" id="{5C53C0F2-0218-834F-851A-8EE596ACC5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994" t="-5901" r="-7571" b="-5901"/>
          <a:stretch>
            <a:fillRect/>
          </a:stretch>
        </p:blipFill>
        <p:spPr bwMode="auto">
          <a:xfrm>
            <a:off x="0" y="0"/>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5125" name="Graphic 4" descr="Speedometer Middle">
            <a:extLst>
              <a:ext uri="{FF2B5EF4-FFF2-40B4-BE49-F238E27FC236}">
                <a16:creationId xmlns:a16="http://schemas.microsoft.com/office/drawing/2014/main" id="{C0CF482D-68A5-6B4C-881D-7835510A9D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271" t="-33958" r="-381" b="-32709"/>
          <a:stretch>
            <a:fillRect/>
          </a:stretch>
        </p:blipFill>
        <p:spPr bwMode="auto">
          <a:xfrm>
            <a:off x="0" y="0"/>
            <a:ext cx="508000" cy="508000"/>
          </a:xfrm>
          <a:prstGeom prst="rect">
            <a:avLst/>
          </a:prstGeom>
          <a:noFill/>
          <a:extLst>
            <a:ext uri="{909E8E84-426E-40DD-AFC4-6F175D3DCCD1}">
              <a14:hiddenFill xmlns:a14="http://schemas.microsoft.com/office/drawing/2010/main">
                <a:solidFill>
                  <a:srgbClr val="FFFFFF"/>
                </a:solidFill>
              </a14:hiddenFill>
            </a:ext>
          </a:extLst>
        </p:spPr>
      </p:pic>
      <p:pic>
        <p:nvPicPr>
          <p:cNvPr id="5126" name="Graphic 5" descr="Speedometer Middle">
            <a:extLst>
              <a:ext uri="{FF2B5EF4-FFF2-40B4-BE49-F238E27FC236}">
                <a16:creationId xmlns:a16="http://schemas.microsoft.com/office/drawing/2014/main" id="{98C0AAE6-6F63-9B44-9413-5E6051EFE0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271" t="-33958" r="-381" b="-32709"/>
          <a:stretch>
            <a:fillRect/>
          </a:stretch>
        </p:blipFill>
        <p:spPr bwMode="auto">
          <a:xfrm>
            <a:off x="0" y="0"/>
            <a:ext cx="508000" cy="50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19123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69218-C8F9-4ABA-B66F-9AF1FCC4B79B}"/>
              </a:ext>
            </a:extLst>
          </p:cNvPr>
          <p:cNvSpPr>
            <a:spLocks noGrp="1"/>
          </p:cNvSpPr>
          <p:nvPr>
            <p:ph type="title"/>
          </p:nvPr>
        </p:nvSpPr>
        <p:spPr>
          <a:xfrm>
            <a:off x="481013" y="3752849"/>
            <a:ext cx="3290887" cy="2452687"/>
          </a:xfrm>
        </p:spPr>
        <p:txBody>
          <a:bodyPr vert="horz" lIns="91440" tIns="45720" rIns="91440" bIns="45720" rtlCol="0" anchor="ctr">
            <a:normAutofit/>
          </a:bodyPr>
          <a:lstStyle/>
          <a:p>
            <a:r>
              <a:rPr lang="en-US" sz="4800" dirty="0">
                <a:solidFill>
                  <a:srgbClr val="13BDC6"/>
                </a:solidFill>
                <a:latin typeface="Source Sans Pro" panose="020B0503030403020204" pitchFamily="34" charset="0"/>
                <a:ea typeface="Source Sans Pro" panose="020B0503030403020204" pitchFamily="34" charset="0"/>
              </a:rPr>
              <a:t>Policy Task Group</a:t>
            </a:r>
            <a:endParaRPr lang="en-US" sz="4800" dirty="0">
              <a:solidFill>
                <a:schemeClr val="tx1"/>
              </a:solidFill>
              <a:latin typeface="Source Sans Pro" panose="020B0503030403020204" pitchFamily="34" charset="0"/>
              <a:ea typeface="Source Sans Pro" panose="020B0503030403020204" pitchFamily="34" charset="0"/>
              <a:cs typeface="+mj-cs"/>
            </a:endParaRPr>
          </a:p>
        </p:txBody>
      </p:sp>
      <p:pic>
        <p:nvPicPr>
          <p:cNvPr id="9" name="Picture 8" descr="The tower of the city&#10;&#10;Description automatically generated">
            <a:extLst>
              <a:ext uri="{FF2B5EF4-FFF2-40B4-BE49-F238E27FC236}">
                <a16:creationId xmlns:a16="http://schemas.microsoft.com/office/drawing/2014/main" id="{BCD3D132-24BD-444D-A0D5-9D34775A3DD7}"/>
              </a:ext>
            </a:extLst>
          </p:cNvPr>
          <p:cNvPicPr>
            <a:picLocks noChangeAspect="1"/>
          </p:cNvPicPr>
          <p:nvPr/>
        </p:nvPicPr>
        <p:blipFill rotWithShape="1">
          <a:blip r:embed="rId2">
            <a:extLst>
              <a:ext uri="{28A0092B-C50C-407E-A947-70E740481C1C}">
                <a14:useLocalDpi xmlns:a14="http://schemas.microsoft.com/office/drawing/2010/main" val="0"/>
              </a:ext>
            </a:extLst>
          </a:blip>
          <a:srcRect t="6355"/>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BB081169-E8D6-4D00-AD48-687079D58677}"/>
              </a:ext>
            </a:extLst>
          </p:cNvPr>
          <p:cNvSpPr>
            <a:spLocks noGrp="1"/>
          </p:cNvSpPr>
          <p:nvPr>
            <p:ph sz="quarter" idx="10"/>
          </p:nvPr>
        </p:nvSpPr>
        <p:spPr>
          <a:xfrm>
            <a:off x="4223982" y="3752850"/>
            <a:ext cx="7485413" cy="2452687"/>
          </a:xfrm>
        </p:spPr>
        <p:txBody>
          <a:bodyPr vert="horz" lIns="91440" tIns="45720" rIns="91440" bIns="45720" rtlCol="0" anchor="ctr">
            <a:normAutofit/>
          </a:bodyPr>
          <a:lstStyle/>
          <a:p>
            <a:pPr marL="0" indent="0">
              <a:buNone/>
            </a:pPr>
            <a:r>
              <a:rPr lang="en-US" b="0" dirty="0">
                <a:solidFill>
                  <a:schemeClr val="tx1"/>
                </a:solidFill>
                <a:latin typeface="Source Sans Pro" panose="020B0503030403020204" pitchFamily="34" charset="0"/>
                <a:ea typeface="Source Sans Pro" panose="020B0503030403020204" pitchFamily="34" charset="0"/>
                <a:cs typeface="+mn-cs"/>
              </a:rPr>
              <a:t>The Policy Task Group uses evidence and engages stakeholders to support initiatives related to the sustainability the work of patient navigation, including, defining roles, establishing the business case, and championing reimbursement.</a:t>
            </a:r>
          </a:p>
          <a:p>
            <a:pPr marL="0">
              <a:buFont typeface="Arial" panose="020B0604020202020204" pitchFamily="34" charset="0"/>
              <a:buChar char="•"/>
            </a:pPr>
            <a:endParaRPr lang="en-US" sz="1800" b="0" dirty="0">
              <a:solidFill>
                <a:schemeClr val="tx1"/>
              </a:solidFill>
              <a:latin typeface="+mn-lt"/>
              <a:ea typeface="+mn-ea"/>
              <a:cs typeface="+mn-cs"/>
            </a:endParaRPr>
          </a:p>
          <a:p>
            <a:pPr marL="0">
              <a:buFont typeface="Arial" panose="020B0604020202020204" pitchFamily="34" charset="0"/>
              <a:buChar char="•"/>
            </a:pPr>
            <a:endParaRPr lang="en-US" sz="1800" dirty="0">
              <a:solidFill>
                <a:schemeClr val="tx1"/>
              </a:solidFill>
              <a:latin typeface="+mn-lt"/>
              <a:ea typeface="+mn-ea"/>
              <a:cs typeface="+mn-cs"/>
            </a:endParaRPr>
          </a:p>
          <a:p>
            <a:pPr marL="0">
              <a:buFont typeface="Arial" panose="020B0604020202020204" pitchFamily="34" charset="0"/>
              <a:buChar char="•"/>
            </a:pPr>
            <a:endParaRPr lang="en-US" sz="1800" dirty="0">
              <a:solidFill>
                <a:schemeClr val="tx1"/>
              </a:solidFill>
              <a:latin typeface="+mn-lt"/>
              <a:ea typeface="+mn-ea"/>
              <a:cs typeface="+mn-cs"/>
            </a:endParaRPr>
          </a:p>
        </p:txBody>
      </p:sp>
    </p:spTree>
    <p:extLst>
      <p:ext uri="{BB962C8B-B14F-4D97-AF65-F5344CB8AC3E}">
        <p14:creationId xmlns:p14="http://schemas.microsoft.com/office/powerpoint/2010/main" val="6232244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69218-C8F9-4ABA-B66F-9AF1FCC4B79B}"/>
              </a:ext>
            </a:extLst>
          </p:cNvPr>
          <p:cNvSpPr>
            <a:spLocks noGrp="1"/>
          </p:cNvSpPr>
          <p:nvPr>
            <p:ph type="title"/>
          </p:nvPr>
        </p:nvSpPr>
        <p:spPr>
          <a:xfrm>
            <a:off x="508000" y="174250"/>
            <a:ext cx="11048999" cy="1325563"/>
          </a:xfrm>
        </p:spPr>
        <p:txBody>
          <a:bodyPr>
            <a:normAutofit/>
          </a:bodyPr>
          <a:lstStyle/>
          <a:p>
            <a:r>
              <a:rPr lang="en-US" sz="4000" dirty="0">
                <a:solidFill>
                  <a:srgbClr val="13BDC6"/>
                </a:solidFill>
                <a:latin typeface="Source Sans Pro" panose="020B0503030403020204" pitchFamily="34" charset="0"/>
                <a:ea typeface="Source Sans Pro" panose="020B0503030403020204" pitchFamily="34" charset="0"/>
              </a:rPr>
              <a:t>Policy Task Group</a:t>
            </a:r>
            <a:endParaRPr lang="en-US" sz="4000" dirty="0">
              <a:latin typeface="Source Sans Pro" panose="020B0503030403020204" pitchFamily="34" charset="0"/>
              <a:ea typeface="Source Sans Pro" panose="020B0503030403020204" pitchFamily="34" charset="0"/>
            </a:endParaRPr>
          </a:p>
        </p:txBody>
      </p:sp>
      <p:sp>
        <p:nvSpPr>
          <p:cNvPr id="3" name="Content Placeholder 2">
            <a:extLst>
              <a:ext uri="{FF2B5EF4-FFF2-40B4-BE49-F238E27FC236}">
                <a16:creationId xmlns:a16="http://schemas.microsoft.com/office/drawing/2014/main" id="{BB081169-E8D6-4D00-AD48-687079D58677}"/>
              </a:ext>
            </a:extLst>
          </p:cNvPr>
          <p:cNvSpPr>
            <a:spLocks noGrp="1"/>
          </p:cNvSpPr>
          <p:nvPr>
            <p:ph sz="quarter" idx="10"/>
          </p:nvPr>
        </p:nvSpPr>
        <p:spPr>
          <a:xfrm>
            <a:off x="571500" y="1580322"/>
            <a:ext cx="11049000" cy="4131161"/>
          </a:xfrm>
        </p:spPr>
        <p:txBody>
          <a:bodyPr/>
          <a:lstStyle/>
          <a:p>
            <a:pPr marL="0" indent="0">
              <a:buNone/>
            </a:pPr>
            <a:endParaRPr lang="en-US" dirty="0"/>
          </a:p>
          <a:p>
            <a:pPr marL="0" indent="0">
              <a:buNone/>
            </a:pPr>
            <a:endParaRPr lang="en-US" dirty="0"/>
          </a:p>
        </p:txBody>
      </p:sp>
      <p:pic>
        <p:nvPicPr>
          <p:cNvPr id="4" name="Picture 3">
            <a:extLst>
              <a:ext uri="{FF2B5EF4-FFF2-40B4-BE49-F238E27FC236}">
                <a16:creationId xmlns:a16="http://schemas.microsoft.com/office/drawing/2014/main" id="{343638F7-3884-477D-AE62-C59B41594350}"/>
              </a:ext>
            </a:extLst>
          </p:cNvPr>
          <p:cNvPicPr>
            <a:picLocks noChangeAspect="1"/>
          </p:cNvPicPr>
          <p:nvPr/>
        </p:nvPicPr>
        <p:blipFill rotWithShape="1">
          <a:blip r:embed="rId2"/>
          <a:srcRect l="10987"/>
          <a:stretch/>
        </p:blipFill>
        <p:spPr>
          <a:xfrm>
            <a:off x="8758822" y="1875613"/>
            <a:ext cx="2669412" cy="3057525"/>
          </a:xfrm>
          <a:prstGeom prst="rect">
            <a:avLst/>
          </a:prstGeom>
        </p:spPr>
      </p:pic>
      <p:pic>
        <p:nvPicPr>
          <p:cNvPr id="5" name="Picture 4">
            <a:extLst>
              <a:ext uri="{FF2B5EF4-FFF2-40B4-BE49-F238E27FC236}">
                <a16:creationId xmlns:a16="http://schemas.microsoft.com/office/drawing/2014/main" id="{BD0C0BBE-3114-4AFF-8A20-50B44BB62128}"/>
              </a:ext>
            </a:extLst>
          </p:cNvPr>
          <p:cNvPicPr>
            <a:picLocks noChangeAspect="1"/>
          </p:cNvPicPr>
          <p:nvPr/>
        </p:nvPicPr>
        <p:blipFill rotWithShape="1">
          <a:blip r:embed="rId3"/>
          <a:srcRect l="5912" r="13250"/>
          <a:stretch/>
        </p:blipFill>
        <p:spPr>
          <a:xfrm>
            <a:off x="579941" y="1956122"/>
            <a:ext cx="2542090" cy="3057525"/>
          </a:xfrm>
          <a:prstGeom prst="rect">
            <a:avLst/>
          </a:prstGeom>
        </p:spPr>
      </p:pic>
      <p:graphicFrame>
        <p:nvGraphicFramePr>
          <p:cNvPr id="6" name="Chart 5">
            <a:extLst>
              <a:ext uri="{FF2B5EF4-FFF2-40B4-BE49-F238E27FC236}">
                <a16:creationId xmlns:a16="http://schemas.microsoft.com/office/drawing/2014/main" id="{4B17B05E-4187-45C7-AC88-ADE23F7EB7EA}"/>
              </a:ext>
            </a:extLst>
          </p:cNvPr>
          <p:cNvGraphicFramePr>
            <a:graphicFrameLocks/>
          </p:cNvGraphicFramePr>
          <p:nvPr>
            <p:extLst>
              <p:ext uri="{D42A27DB-BD31-4B8C-83A1-F6EECF244321}">
                <p14:modId xmlns:p14="http://schemas.microsoft.com/office/powerpoint/2010/main" val="1762083914"/>
              </p:ext>
            </p:extLst>
          </p:nvPr>
        </p:nvGraphicFramePr>
        <p:xfrm>
          <a:off x="3026620" y="1956122"/>
          <a:ext cx="6348874" cy="3755361"/>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a:extLst>
              <a:ext uri="{FF2B5EF4-FFF2-40B4-BE49-F238E27FC236}">
                <a16:creationId xmlns:a16="http://schemas.microsoft.com/office/drawing/2014/main" id="{220FE437-CDA2-4C43-BB04-9C5ECCB0CFE6}"/>
              </a:ext>
            </a:extLst>
          </p:cNvPr>
          <p:cNvSpPr txBox="1"/>
          <p:nvPr/>
        </p:nvSpPr>
        <p:spPr>
          <a:xfrm>
            <a:off x="508000" y="1082523"/>
            <a:ext cx="7872391" cy="830997"/>
          </a:xfrm>
          <a:prstGeom prst="rect">
            <a:avLst/>
          </a:prstGeom>
          <a:noFill/>
        </p:spPr>
        <p:txBody>
          <a:bodyPr wrap="square" rtlCol="0">
            <a:spAutoFit/>
          </a:bodyPr>
          <a:lstStyle/>
          <a:p>
            <a:r>
              <a:rPr lang="en-US" sz="2400" b="1" i="1" dirty="0"/>
              <a:t>Task Group Goal:  establishing policies to support paying for implementation of the model</a:t>
            </a:r>
          </a:p>
        </p:txBody>
      </p:sp>
      <p:sp>
        <p:nvSpPr>
          <p:cNvPr id="8" name="TextBox 7">
            <a:extLst>
              <a:ext uri="{FF2B5EF4-FFF2-40B4-BE49-F238E27FC236}">
                <a16:creationId xmlns:a16="http://schemas.microsoft.com/office/drawing/2014/main" id="{8088000B-E0FE-40EC-A333-181D7FCBC8EA}"/>
              </a:ext>
            </a:extLst>
          </p:cNvPr>
          <p:cNvSpPr txBox="1"/>
          <p:nvPr/>
        </p:nvSpPr>
        <p:spPr>
          <a:xfrm>
            <a:off x="571501" y="5035796"/>
            <a:ext cx="3097674" cy="830997"/>
          </a:xfrm>
          <a:prstGeom prst="rect">
            <a:avLst/>
          </a:prstGeom>
          <a:noFill/>
        </p:spPr>
        <p:txBody>
          <a:bodyPr wrap="square" rtlCol="0">
            <a:spAutoFit/>
          </a:bodyPr>
          <a:lstStyle/>
          <a:p>
            <a:r>
              <a:rPr lang="en-US" sz="1600" b="1" dirty="0"/>
              <a:t>Task Group Co-Chair</a:t>
            </a:r>
          </a:p>
          <a:p>
            <a:r>
              <a:rPr lang="en-US" sz="1600" b="1" dirty="0"/>
              <a:t>Elizabeth Franklin, MSW, Ph.D</a:t>
            </a:r>
            <a:r>
              <a:rPr lang="en-US" sz="1600" dirty="0"/>
              <a:t>.</a:t>
            </a:r>
          </a:p>
          <a:p>
            <a:r>
              <a:rPr lang="en-US" sz="1600" dirty="0"/>
              <a:t>Cancer Support Communities</a:t>
            </a:r>
          </a:p>
        </p:txBody>
      </p:sp>
      <p:sp>
        <p:nvSpPr>
          <p:cNvPr id="9" name="TextBox 8">
            <a:extLst>
              <a:ext uri="{FF2B5EF4-FFF2-40B4-BE49-F238E27FC236}">
                <a16:creationId xmlns:a16="http://schemas.microsoft.com/office/drawing/2014/main" id="{CEBF83ED-6C55-4EE1-AF6E-B4116B89381B}"/>
              </a:ext>
            </a:extLst>
          </p:cNvPr>
          <p:cNvSpPr txBox="1"/>
          <p:nvPr/>
        </p:nvSpPr>
        <p:spPr>
          <a:xfrm>
            <a:off x="8663411" y="4929823"/>
            <a:ext cx="3669173" cy="830997"/>
          </a:xfrm>
          <a:prstGeom prst="rect">
            <a:avLst/>
          </a:prstGeom>
          <a:noFill/>
        </p:spPr>
        <p:txBody>
          <a:bodyPr wrap="square" rtlCol="0">
            <a:spAutoFit/>
          </a:bodyPr>
          <a:lstStyle/>
          <a:p>
            <a:r>
              <a:rPr lang="en-US" sz="1600" b="1" dirty="0"/>
              <a:t>Task Group Co-Chair</a:t>
            </a:r>
          </a:p>
          <a:p>
            <a:r>
              <a:rPr lang="en-US" sz="1600" b="1" dirty="0"/>
              <a:t>Elizabeth Rohan, Ph.D., MSW, LCSW</a:t>
            </a:r>
          </a:p>
          <a:p>
            <a:r>
              <a:rPr lang="en-US" sz="1600" dirty="0"/>
              <a:t>Centers for Disease Control &amp; Prevention</a:t>
            </a:r>
          </a:p>
        </p:txBody>
      </p:sp>
    </p:spTree>
    <p:extLst>
      <p:ext uri="{BB962C8B-B14F-4D97-AF65-F5344CB8AC3E}">
        <p14:creationId xmlns:p14="http://schemas.microsoft.com/office/powerpoint/2010/main" val="19161618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4" name="Straight Connector 23">
            <a:extLst>
              <a:ext uri="{FF2B5EF4-FFF2-40B4-BE49-F238E27FC236}">
                <a16:creationId xmlns:a16="http://schemas.microsoft.com/office/drawing/2014/main" id="{99AE2756-0FC4-4155-83E7-58AAAB63E7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5689"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247AB924-1B87-43FC-B7C7-B112D5C51A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5F69218-C8F9-4ABA-B66F-9AF1FCC4B79B}"/>
              </a:ext>
            </a:extLst>
          </p:cNvPr>
          <p:cNvSpPr>
            <a:spLocks noGrp="1"/>
          </p:cNvSpPr>
          <p:nvPr>
            <p:ph type="title"/>
          </p:nvPr>
        </p:nvSpPr>
        <p:spPr>
          <a:xfrm>
            <a:off x="527538" y="4756638"/>
            <a:ext cx="11139854" cy="930447"/>
          </a:xfrm>
        </p:spPr>
        <p:txBody>
          <a:bodyPr vert="horz" lIns="91440" tIns="45720" rIns="91440" bIns="45720" rtlCol="0" anchor="b">
            <a:normAutofit/>
          </a:bodyPr>
          <a:lstStyle/>
          <a:p>
            <a:pPr algn="ctr"/>
            <a:r>
              <a:rPr lang="en-US" sz="5400" dirty="0">
                <a:solidFill>
                  <a:srgbClr val="FFFFFF"/>
                </a:solidFill>
                <a:latin typeface="+mj-lt"/>
                <a:ea typeface="+mj-ea"/>
                <a:cs typeface="+mj-cs"/>
              </a:rPr>
              <a:t>Policy Task Group</a:t>
            </a:r>
          </a:p>
        </p:txBody>
      </p:sp>
      <p:pic>
        <p:nvPicPr>
          <p:cNvPr id="9" name="Picture 6" descr="Patient Navigation in Cancer Care - A Review of Payment Models for a Sustainable  Future - National Navigation Roundtable">
            <a:extLst>
              <a:ext uri="{FF2B5EF4-FFF2-40B4-BE49-F238E27FC236}">
                <a16:creationId xmlns:a16="http://schemas.microsoft.com/office/drawing/2014/main" id="{DEF541D7-EB39-445B-BECC-8489A84A949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88757" y="307731"/>
            <a:ext cx="3088174" cy="399763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0BEEAB1-50F3-4915-8037-1B1850D5573D}"/>
              </a:ext>
            </a:extLst>
          </p:cNvPr>
          <p:cNvPicPr>
            <a:picLocks noChangeAspect="1"/>
          </p:cNvPicPr>
          <p:nvPr/>
        </p:nvPicPr>
        <p:blipFill>
          <a:blip r:embed="rId3"/>
          <a:stretch>
            <a:fillRect/>
          </a:stretch>
        </p:blipFill>
        <p:spPr>
          <a:xfrm>
            <a:off x="8438955" y="1880177"/>
            <a:ext cx="3433324" cy="2085744"/>
          </a:xfrm>
          <a:prstGeom prst="rect">
            <a:avLst/>
          </a:prstGeom>
        </p:spPr>
      </p:pic>
      <p:cxnSp>
        <p:nvCxnSpPr>
          <p:cNvPr id="28" name="Straight Connector 27">
            <a:extLst>
              <a:ext uri="{FF2B5EF4-FFF2-40B4-BE49-F238E27FC236}">
                <a16:creationId xmlns:a16="http://schemas.microsoft.com/office/drawing/2014/main" id="{818DC98F-4057-4645-B948-F604F39A9C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534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10" name="Picture 12" descr="Cancer">
            <a:extLst>
              <a:ext uri="{FF2B5EF4-FFF2-40B4-BE49-F238E27FC236}">
                <a16:creationId xmlns:a16="http://schemas.microsoft.com/office/drawing/2014/main" id="{032098A7-B99E-484E-844D-1AAD74C5EC09}"/>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781343" y="477749"/>
            <a:ext cx="2629314" cy="3565172"/>
          </a:xfrm>
          <a:prstGeom prst="rect">
            <a:avLst/>
          </a:prstGeom>
          <a:noFill/>
          <a:extLst>
            <a:ext uri="{909E8E84-426E-40DD-AFC4-6F175D3DCCD1}">
              <a14:hiddenFill xmlns:a14="http://schemas.microsoft.com/office/drawing/2010/main">
                <a:solidFill>
                  <a:srgbClr val="FFFFFF"/>
                </a:solidFill>
              </a14:hiddenFill>
            </a:ext>
          </a:extLst>
        </p:spPr>
      </p:pic>
      <p:cxnSp>
        <p:nvCxnSpPr>
          <p:cNvPr id="30" name="Straight Connector 29">
            <a:extLst>
              <a:ext uri="{FF2B5EF4-FFF2-40B4-BE49-F238E27FC236}">
                <a16:creationId xmlns:a16="http://schemas.microsoft.com/office/drawing/2014/main" id="{DAD2B705-4A9B-408D-AA80-4F41045E09D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B4EBF2F4-BE94-490E-8132-4CF0544359A9}"/>
              </a:ext>
            </a:extLst>
          </p:cNvPr>
          <p:cNvSpPr>
            <a:spLocks noGrp="1"/>
          </p:cNvSpPr>
          <p:nvPr>
            <p:ph sz="quarter" idx="10"/>
          </p:nvPr>
        </p:nvSpPr>
        <p:spPr>
          <a:xfrm>
            <a:off x="571500" y="4781035"/>
            <a:ext cx="11049000" cy="930447"/>
          </a:xfrm>
        </p:spPr>
        <p:txBody>
          <a:bodyPr/>
          <a:lstStyle/>
          <a:p>
            <a:r>
              <a:rPr lang="en-US" dirty="0"/>
              <a:t>   </a:t>
            </a:r>
          </a:p>
        </p:txBody>
      </p:sp>
    </p:spTree>
    <p:extLst>
      <p:ext uri="{BB962C8B-B14F-4D97-AF65-F5344CB8AC3E}">
        <p14:creationId xmlns:p14="http://schemas.microsoft.com/office/powerpoint/2010/main" val="6411226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Table 15">
            <a:extLst>
              <a:ext uri="{FF2B5EF4-FFF2-40B4-BE49-F238E27FC236}">
                <a16:creationId xmlns:a16="http://schemas.microsoft.com/office/drawing/2014/main" id="{3151ECC3-7246-4A0E-BEC0-4DEEDE8DF80C}"/>
              </a:ext>
            </a:extLst>
          </p:cNvPr>
          <p:cNvGraphicFramePr>
            <a:graphicFrameLocks noGrp="1"/>
          </p:cNvGraphicFramePr>
          <p:nvPr/>
        </p:nvGraphicFramePr>
        <p:xfrm>
          <a:off x="406131" y="2120347"/>
          <a:ext cx="11164681" cy="1740277"/>
        </p:xfrm>
        <a:graphic>
          <a:graphicData uri="http://schemas.openxmlformats.org/drawingml/2006/table">
            <a:tbl>
              <a:tblPr firstRow="1" firstCol="1" bandRow="1"/>
              <a:tblGrid>
                <a:gridCol w="1387327">
                  <a:extLst>
                    <a:ext uri="{9D8B030D-6E8A-4147-A177-3AD203B41FA5}">
                      <a16:colId xmlns:a16="http://schemas.microsoft.com/office/drawing/2014/main" val="3317066436"/>
                    </a:ext>
                  </a:extLst>
                </a:gridCol>
                <a:gridCol w="2114284">
                  <a:extLst>
                    <a:ext uri="{9D8B030D-6E8A-4147-A177-3AD203B41FA5}">
                      <a16:colId xmlns:a16="http://schemas.microsoft.com/office/drawing/2014/main" val="316059488"/>
                    </a:ext>
                  </a:extLst>
                </a:gridCol>
                <a:gridCol w="1915572">
                  <a:extLst>
                    <a:ext uri="{9D8B030D-6E8A-4147-A177-3AD203B41FA5}">
                      <a16:colId xmlns:a16="http://schemas.microsoft.com/office/drawing/2014/main" val="3338295986"/>
                    </a:ext>
                  </a:extLst>
                </a:gridCol>
                <a:gridCol w="1915833">
                  <a:extLst>
                    <a:ext uri="{9D8B030D-6E8A-4147-A177-3AD203B41FA5}">
                      <a16:colId xmlns:a16="http://schemas.microsoft.com/office/drawing/2014/main" val="1498796472"/>
                    </a:ext>
                  </a:extLst>
                </a:gridCol>
                <a:gridCol w="1943230">
                  <a:extLst>
                    <a:ext uri="{9D8B030D-6E8A-4147-A177-3AD203B41FA5}">
                      <a16:colId xmlns:a16="http://schemas.microsoft.com/office/drawing/2014/main" val="233489246"/>
                    </a:ext>
                  </a:extLst>
                </a:gridCol>
                <a:gridCol w="1888435">
                  <a:extLst>
                    <a:ext uri="{9D8B030D-6E8A-4147-A177-3AD203B41FA5}">
                      <a16:colId xmlns:a16="http://schemas.microsoft.com/office/drawing/2014/main" val="2530641346"/>
                    </a:ext>
                  </a:extLst>
                </a:gridCol>
              </a:tblGrid>
              <a:tr h="1115891">
                <a:tc gridSpan="6">
                  <a:txBody>
                    <a:bodyPr/>
                    <a:lstStyle/>
                    <a:p>
                      <a:pPr marL="0" marR="0" algn="ctr">
                        <a:lnSpc>
                          <a:spcPct val="107000"/>
                        </a:lnSpc>
                        <a:spcBef>
                          <a:spcPts val="0"/>
                        </a:spcBef>
                        <a:spcAft>
                          <a:spcPts val="0"/>
                        </a:spcAft>
                      </a:pPr>
                      <a:r>
                        <a:rPr lang="en-US" sz="7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4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HOW CAN TASK GROUPS ALIGN WORK TO ACHIEVE NNRT GOALS?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4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TASK GROUP STRATEGIES WITH DELIVERABLE DATES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7496" marR="47496" marT="0" marB="0">
                    <a:lnL w="19050" cap="flat" cmpd="sng" algn="ctr">
                      <a:solidFill>
                        <a:srgbClr val="009999"/>
                      </a:solidFill>
                      <a:prstDash val="solid"/>
                      <a:round/>
                      <a:headEnd type="none" w="med" len="med"/>
                      <a:tailEnd type="none" w="med" len="med"/>
                    </a:lnL>
                    <a:lnR w="19050" cap="flat" cmpd="sng" algn="ctr">
                      <a:solidFill>
                        <a:srgbClr val="009999"/>
                      </a:solidFill>
                      <a:prstDash val="solid"/>
                      <a:round/>
                      <a:headEnd type="none" w="med" len="med"/>
                      <a:tailEnd type="none" w="med" len="med"/>
                    </a:lnR>
                    <a:lnT w="19050" cap="flat" cmpd="sng" algn="ctr">
                      <a:solidFill>
                        <a:srgbClr val="009999"/>
                      </a:solidFill>
                      <a:prstDash val="solid"/>
                      <a:round/>
                      <a:headEnd type="none" w="med" len="med"/>
                      <a:tailEnd type="none" w="med" len="med"/>
                    </a:lnT>
                    <a:lnB w="19050" cap="flat" cmpd="sng" algn="ctr">
                      <a:solidFill>
                        <a:srgbClr val="009999"/>
                      </a:solidFill>
                      <a:prstDash val="solid"/>
                      <a:round/>
                      <a:headEnd type="none" w="med" len="med"/>
                      <a:tailEnd type="none" w="med" len="med"/>
                    </a:lnB>
                    <a:solidFill>
                      <a:srgbClr val="E7E6E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80438526"/>
                  </a:ext>
                </a:extLst>
              </a:tr>
              <a:tr h="624386">
                <a:tc>
                  <a:txBody>
                    <a:bodyPr/>
                    <a:lstStyle/>
                    <a:p>
                      <a:pPr marL="0" marR="0" algn="ctr">
                        <a:lnSpc>
                          <a:spcPct val="107000"/>
                        </a:lnSpc>
                        <a:spcBef>
                          <a:spcPts val="0"/>
                        </a:spcBef>
                        <a:spcAft>
                          <a:spcPts val="0"/>
                        </a:spcAft>
                      </a:pPr>
                      <a:r>
                        <a:rPr lang="en-US" sz="1200" b="1" dirty="0">
                          <a:solidFill>
                            <a:srgbClr val="00808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7496" marR="47496" marT="0" marB="0">
                    <a:lnL w="19050" cap="flat" cmpd="sng" algn="ctr">
                      <a:solidFill>
                        <a:srgbClr val="009999"/>
                      </a:solidFill>
                      <a:prstDash val="solid"/>
                      <a:round/>
                      <a:headEnd type="none" w="med" len="med"/>
                      <a:tailEnd type="none" w="med" len="med"/>
                    </a:lnL>
                    <a:lnR w="19050" cap="flat" cmpd="sng" algn="ctr">
                      <a:solidFill>
                        <a:srgbClr val="009999"/>
                      </a:solidFill>
                      <a:prstDash val="solid"/>
                      <a:round/>
                      <a:headEnd type="none" w="med" len="med"/>
                      <a:tailEnd type="none" w="med" len="med"/>
                    </a:lnR>
                    <a:lnT w="19050" cap="flat" cmpd="sng" algn="ctr">
                      <a:solidFill>
                        <a:srgbClr val="009999"/>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Clarify Process &amp; Role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7496" marR="47496" marT="0" marB="0">
                    <a:lnL w="19050" cap="flat" cmpd="sng" algn="ctr">
                      <a:solidFill>
                        <a:srgbClr val="009999"/>
                      </a:solidFill>
                      <a:prstDash val="solid"/>
                      <a:round/>
                      <a:headEnd type="none" w="med" len="med"/>
                      <a:tailEnd type="none" w="med" len="med"/>
                    </a:lnL>
                    <a:lnR w="19050" cap="flat" cmpd="sng" algn="ctr">
                      <a:solidFill>
                        <a:srgbClr val="009999"/>
                      </a:solidFill>
                      <a:prstDash val="solid"/>
                      <a:round/>
                      <a:headEnd type="none" w="med" len="med"/>
                      <a:tailEnd type="none" w="med" len="med"/>
                    </a:lnR>
                    <a:lnT w="19050" cap="flat" cmpd="sng" algn="ctr">
                      <a:solidFill>
                        <a:srgbClr val="009999"/>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Provide Tools &amp; Training</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7496" marR="47496" marT="0" marB="0">
                    <a:lnL w="19050" cap="flat" cmpd="sng" algn="ctr">
                      <a:solidFill>
                        <a:srgbClr val="009999"/>
                      </a:solidFill>
                      <a:prstDash val="solid"/>
                      <a:round/>
                      <a:headEnd type="none" w="med" len="med"/>
                      <a:tailEnd type="none" w="med" len="med"/>
                    </a:lnL>
                    <a:lnR w="19050" cap="flat" cmpd="sng" algn="ctr">
                      <a:solidFill>
                        <a:srgbClr val="009999"/>
                      </a:solidFill>
                      <a:prstDash val="solid"/>
                      <a:round/>
                      <a:headEnd type="none" w="med" len="med"/>
                      <a:tailEnd type="none" w="med" len="med"/>
                    </a:lnR>
                    <a:lnT w="19050" cap="flat" cmpd="sng" algn="ctr">
                      <a:solidFill>
                        <a:srgbClr val="009999"/>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Align to Health Equity</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7496" marR="47496" marT="0" marB="0">
                    <a:lnL w="19050" cap="flat" cmpd="sng" algn="ctr">
                      <a:solidFill>
                        <a:srgbClr val="009999"/>
                      </a:solidFill>
                      <a:prstDash val="solid"/>
                      <a:round/>
                      <a:headEnd type="none" w="med" len="med"/>
                      <a:tailEnd type="none" w="med" len="med"/>
                    </a:lnL>
                    <a:lnR w="19050" cap="flat" cmpd="sng" algn="ctr">
                      <a:solidFill>
                        <a:srgbClr val="009999"/>
                      </a:solidFill>
                      <a:prstDash val="solid"/>
                      <a:round/>
                      <a:headEnd type="none" w="med" len="med"/>
                      <a:tailEnd type="none" w="med" len="med"/>
                    </a:lnR>
                    <a:lnT w="19050" cap="flat" cmpd="sng" algn="ctr">
                      <a:solidFill>
                        <a:srgbClr val="009999"/>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algn="ctr">
                        <a:lnSpc>
                          <a:spcPct val="107000"/>
                        </a:lnSpc>
                        <a:spcBef>
                          <a:spcPts val="0"/>
                        </a:spcBef>
                        <a:spcAft>
                          <a:spcPts val="0"/>
                        </a:spcAft>
                      </a:pPr>
                      <a:r>
                        <a:rPr lang="en-US" sz="1400" b="1">
                          <a:effectLst/>
                          <a:latin typeface="Calibri" panose="020F0502020204030204" pitchFamily="34" charset="0"/>
                          <a:ea typeface="Calibri" panose="020F0502020204030204" pitchFamily="34" charset="0"/>
                          <a:cs typeface="Times New Roman" panose="02020603050405020304" pitchFamily="18" charset="0"/>
                        </a:rPr>
                        <a:t>Influence Policy</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400" b="1">
                          <a:effectLst/>
                          <a:latin typeface="Calibri" panose="020F0502020204030204" pitchFamily="34" charset="0"/>
                          <a:ea typeface="Calibri" panose="020F0502020204030204" pitchFamily="34" charset="0"/>
                          <a:cs typeface="Times New Roman" panose="02020603050405020304" pitchFamily="18" charset="0"/>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7496" marR="47496" marT="0" marB="0">
                    <a:lnL w="19050" cap="flat" cmpd="sng" algn="ctr">
                      <a:solidFill>
                        <a:srgbClr val="009999"/>
                      </a:solidFill>
                      <a:prstDash val="solid"/>
                      <a:round/>
                      <a:headEnd type="none" w="med" len="med"/>
                      <a:tailEnd type="none" w="med" len="med"/>
                    </a:lnL>
                    <a:lnR w="19050" cap="flat" cmpd="sng" algn="ctr">
                      <a:solidFill>
                        <a:srgbClr val="009999"/>
                      </a:solidFill>
                      <a:prstDash val="solid"/>
                      <a:round/>
                      <a:headEnd type="none" w="med" len="med"/>
                      <a:tailEnd type="none" w="med" len="med"/>
                    </a:lnR>
                    <a:lnT w="19050" cap="flat" cmpd="sng" algn="ctr">
                      <a:solidFill>
                        <a:srgbClr val="009999"/>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Represent Key Stakeholders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7496" marR="47496" marT="0" marB="0">
                    <a:lnL w="19050" cap="flat" cmpd="sng" algn="ctr">
                      <a:solidFill>
                        <a:srgbClr val="009999"/>
                      </a:solidFill>
                      <a:prstDash val="solid"/>
                      <a:round/>
                      <a:headEnd type="none" w="med" len="med"/>
                      <a:tailEnd type="none" w="med" len="med"/>
                    </a:lnL>
                    <a:lnR w="19050" cap="flat" cmpd="sng" algn="ctr">
                      <a:solidFill>
                        <a:srgbClr val="009999"/>
                      </a:solidFill>
                      <a:prstDash val="solid"/>
                      <a:round/>
                      <a:headEnd type="none" w="med" len="med"/>
                      <a:tailEnd type="none" w="med" len="med"/>
                    </a:lnR>
                    <a:lnT w="19050" cap="flat" cmpd="sng" algn="ctr">
                      <a:solidFill>
                        <a:srgbClr val="009999"/>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844349"/>
                  </a:ext>
                </a:extLst>
              </a:tr>
            </a:tbl>
          </a:graphicData>
        </a:graphic>
      </p:graphicFrame>
      <p:graphicFrame>
        <p:nvGraphicFramePr>
          <p:cNvPr id="4" name="Table 3">
            <a:extLst>
              <a:ext uri="{FF2B5EF4-FFF2-40B4-BE49-F238E27FC236}">
                <a16:creationId xmlns:a16="http://schemas.microsoft.com/office/drawing/2014/main" id="{6CA79A06-53E6-4739-BD5D-F40F6E0D6188}"/>
              </a:ext>
            </a:extLst>
          </p:cNvPr>
          <p:cNvGraphicFramePr>
            <a:graphicFrameLocks noGrp="1"/>
          </p:cNvGraphicFramePr>
          <p:nvPr/>
        </p:nvGraphicFramePr>
        <p:xfrm>
          <a:off x="432635" y="3848100"/>
          <a:ext cx="11164681" cy="1885950"/>
        </p:xfrm>
        <a:graphic>
          <a:graphicData uri="http://schemas.openxmlformats.org/drawingml/2006/table">
            <a:tbl>
              <a:tblPr firstRow="1" firstCol="1" bandRow="1"/>
              <a:tblGrid>
                <a:gridCol w="1387327">
                  <a:extLst>
                    <a:ext uri="{9D8B030D-6E8A-4147-A177-3AD203B41FA5}">
                      <a16:colId xmlns:a16="http://schemas.microsoft.com/office/drawing/2014/main" val="3827998723"/>
                    </a:ext>
                  </a:extLst>
                </a:gridCol>
                <a:gridCol w="2114284">
                  <a:extLst>
                    <a:ext uri="{9D8B030D-6E8A-4147-A177-3AD203B41FA5}">
                      <a16:colId xmlns:a16="http://schemas.microsoft.com/office/drawing/2014/main" val="281106862"/>
                    </a:ext>
                  </a:extLst>
                </a:gridCol>
                <a:gridCol w="1915572">
                  <a:extLst>
                    <a:ext uri="{9D8B030D-6E8A-4147-A177-3AD203B41FA5}">
                      <a16:colId xmlns:a16="http://schemas.microsoft.com/office/drawing/2014/main" val="3274058615"/>
                    </a:ext>
                  </a:extLst>
                </a:gridCol>
                <a:gridCol w="1915833">
                  <a:extLst>
                    <a:ext uri="{9D8B030D-6E8A-4147-A177-3AD203B41FA5}">
                      <a16:colId xmlns:a16="http://schemas.microsoft.com/office/drawing/2014/main" val="3239244906"/>
                    </a:ext>
                  </a:extLst>
                </a:gridCol>
                <a:gridCol w="1943230">
                  <a:extLst>
                    <a:ext uri="{9D8B030D-6E8A-4147-A177-3AD203B41FA5}">
                      <a16:colId xmlns:a16="http://schemas.microsoft.com/office/drawing/2014/main" val="476932478"/>
                    </a:ext>
                  </a:extLst>
                </a:gridCol>
                <a:gridCol w="1888435">
                  <a:extLst>
                    <a:ext uri="{9D8B030D-6E8A-4147-A177-3AD203B41FA5}">
                      <a16:colId xmlns:a16="http://schemas.microsoft.com/office/drawing/2014/main" val="4208391984"/>
                    </a:ext>
                  </a:extLst>
                </a:gridCol>
              </a:tblGrid>
              <a:tr h="1885950">
                <a:tc>
                  <a:txBody>
                    <a:bodyPr/>
                    <a:lstStyle/>
                    <a:p>
                      <a:pPr marL="0" marR="0" algn="ctr">
                        <a:lnSpc>
                          <a:spcPct val="107000"/>
                        </a:lnSpc>
                        <a:spcBef>
                          <a:spcPts val="0"/>
                        </a:spcBef>
                        <a:spcAft>
                          <a:spcPts val="0"/>
                        </a:spcAft>
                      </a:pPr>
                      <a:r>
                        <a:rPr lang="en-US" sz="1200" b="1" dirty="0">
                          <a:solidFill>
                            <a:srgbClr val="008080"/>
                          </a:solidFill>
                          <a:effectLst/>
                          <a:latin typeface="Calibri" panose="020F0502020204030204" pitchFamily="34" charset="0"/>
                          <a:ea typeface="Calibri" panose="020F0502020204030204" pitchFamily="34" charset="0"/>
                          <a:cs typeface="Times New Roman" panose="02020603050405020304" pitchFamily="18" charset="0"/>
                        </a:rPr>
                        <a:t>Policy TG</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200" b="1" dirty="0">
                          <a:solidFill>
                            <a:srgbClr val="00808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endParaRPr lang="en-US" sz="1200" b="1" dirty="0">
                        <a:solidFill>
                          <a:srgbClr val="00808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endParaRPr lang="en-US" sz="1200" b="1" dirty="0">
                        <a:solidFill>
                          <a:srgbClr val="00808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endParaRPr lang="en-US" sz="1200" b="1" dirty="0">
                        <a:solidFill>
                          <a:srgbClr val="00808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endParaRPr lang="en-US" sz="1200" b="1" dirty="0">
                        <a:solidFill>
                          <a:srgbClr val="00808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200" b="1" dirty="0">
                          <a:solidFill>
                            <a:srgbClr val="008080"/>
                          </a:solidFill>
                          <a:effectLst/>
                          <a:latin typeface="Calibri" panose="020F0502020204030204" pitchFamily="34" charset="0"/>
                          <a:ea typeface="Calibri" panose="020F0502020204030204" pitchFamily="34" charset="0"/>
                          <a:cs typeface="Times New Roman" panose="02020603050405020304" pitchFamily="18" charset="0"/>
                        </a:rPr>
                        <a:t> (Date)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7496" marR="47496" marT="0" marB="0">
                    <a:lnL w="19050" cap="flat" cmpd="sng" algn="ctr">
                      <a:solidFill>
                        <a:srgbClr val="009999"/>
                      </a:solidFill>
                      <a:prstDash val="solid"/>
                      <a:round/>
                      <a:headEnd type="none" w="med" len="med"/>
                      <a:tailEnd type="none" w="med" len="med"/>
                    </a:lnL>
                    <a:lnR w="19050" cap="flat" cmpd="sng" algn="ctr">
                      <a:solidFill>
                        <a:srgbClr val="009999"/>
                      </a:solidFill>
                      <a:prstDash val="solid"/>
                      <a:round/>
                      <a:headEnd type="none" w="med" len="med"/>
                      <a:tailEnd type="none" w="med" len="med"/>
                    </a:lnR>
                    <a:lnT w="19050" cap="flat" cmpd="sng" algn="ctr">
                      <a:solidFill>
                        <a:srgbClr val="009999"/>
                      </a:solidFill>
                      <a:prstDash val="solid"/>
                      <a:round/>
                      <a:headEnd type="none" w="med" len="med"/>
                      <a:tailEnd type="none" w="med" len="med"/>
                    </a:lnT>
                    <a:lnB w="19050" cap="flat" cmpd="sng" algn="ctr">
                      <a:solidFill>
                        <a:srgbClr val="009999"/>
                      </a:solidFill>
                      <a:prstDash val="solid"/>
                      <a:round/>
                      <a:headEnd type="none" w="med" len="med"/>
                      <a:tailEnd type="none" w="med" len="med"/>
                    </a:lnB>
                    <a:solidFill>
                      <a:schemeClr val="accent3">
                        <a:lumMod val="20000"/>
                        <a:lumOff val="80000"/>
                      </a:schemeClr>
                    </a:solidFill>
                  </a:tcPr>
                </a:tc>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Calibri" panose="020F0502020204030204" pitchFamily="34" charset="0"/>
                        </a:rPr>
                        <a:t>Develop Return on Investment (ROI) model for diverse PN programs that address all processes and roles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Calibri" panose="020F0502020204030204" pitchFamily="34" charset="0"/>
                        </a:rPr>
                        <a:t>DECEMBER 2020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7496" marR="47496" marT="0" marB="0">
                    <a:lnL w="19050" cap="flat" cmpd="sng" algn="ctr">
                      <a:solidFill>
                        <a:srgbClr val="009999"/>
                      </a:solidFill>
                      <a:prstDash val="solid"/>
                      <a:round/>
                      <a:headEnd type="none" w="med" len="med"/>
                      <a:tailEnd type="none" w="med" len="med"/>
                    </a:lnL>
                    <a:lnR w="19050" cap="flat" cmpd="sng" algn="ctr">
                      <a:solidFill>
                        <a:srgbClr val="009999"/>
                      </a:solidFill>
                      <a:prstDash val="solid"/>
                      <a:round/>
                      <a:headEnd type="none" w="med" len="med"/>
                      <a:tailEnd type="none" w="med" len="med"/>
                    </a:lnR>
                    <a:lnT w="19050" cap="flat" cmpd="sng" algn="ctr">
                      <a:solidFill>
                        <a:srgbClr val="009999"/>
                      </a:solidFill>
                      <a:prstDash val="solid"/>
                      <a:round/>
                      <a:headEnd type="none" w="med" len="med"/>
                      <a:tailEnd type="none" w="med" len="med"/>
                    </a:lnT>
                    <a:lnB w="19050" cap="flat" cmpd="sng" algn="ctr">
                      <a:solidFill>
                        <a:srgbClr val="009999"/>
                      </a:solidFill>
                      <a:prstDash val="solid"/>
                      <a:round/>
                      <a:headEnd type="none" w="med" len="med"/>
                      <a:tailEnd type="none" w="med" len="med"/>
                    </a:lnB>
                    <a:solidFill>
                      <a:schemeClr val="accent3">
                        <a:lumMod val="20000"/>
                        <a:lumOff val="80000"/>
                      </a:schemeClr>
                    </a:solidFill>
                  </a:tcPr>
                </a:tc>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Calibri" panose="020F0502020204030204" pitchFamily="34" charset="0"/>
                        </a:rPr>
                        <a:t>Create Return on Investment (ROI) model as Electronic Tool </a:t>
                      </a:r>
                      <a:r>
                        <a:rPr lang="en-US" sz="1400" dirty="0" err="1">
                          <a:effectLst/>
                          <a:latin typeface="Calibri" panose="020F0502020204030204" pitchFamily="34" charset="0"/>
                          <a:ea typeface="Calibri" panose="020F0502020204030204" pitchFamily="34" charset="0"/>
                          <a:cs typeface="Calibri" panose="020F0502020204030204" pitchFamily="34" charset="0"/>
                        </a:rPr>
                        <a:t>fpr</a:t>
                      </a:r>
                      <a:r>
                        <a:rPr lang="en-US" sz="1400" dirty="0">
                          <a:effectLst/>
                          <a:latin typeface="Calibri" panose="020F0502020204030204" pitchFamily="34" charset="0"/>
                          <a:ea typeface="Calibri" panose="020F0502020204030204" pitchFamily="34" charset="0"/>
                          <a:cs typeface="Calibri" panose="020F0502020204030204" pitchFamily="34" charset="0"/>
                        </a:rPr>
                        <a:t> different settings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Calibri" panose="020F0502020204030204" pitchFamily="34"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Calibri" panose="020F0502020204030204" pitchFamily="34" charset="0"/>
                        </a:rPr>
                        <a:t> JANUARY 2021</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7496" marR="47496" marT="0" marB="0">
                    <a:lnL w="19050" cap="flat" cmpd="sng" algn="ctr">
                      <a:solidFill>
                        <a:srgbClr val="009999"/>
                      </a:solidFill>
                      <a:prstDash val="solid"/>
                      <a:round/>
                      <a:headEnd type="none" w="med" len="med"/>
                      <a:tailEnd type="none" w="med" len="med"/>
                    </a:lnL>
                    <a:lnR w="19050" cap="flat" cmpd="sng" algn="ctr">
                      <a:solidFill>
                        <a:srgbClr val="009999"/>
                      </a:solidFill>
                      <a:prstDash val="solid"/>
                      <a:round/>
                      <a:headEnd type="none" w="med" len="med"/>
                      <a:tailEnd type="none" w="med" len="med"/>
                    </a:lnR>
                    <a:lnT w="19050" cap="flat" cmpd="sng" algn="ctr">
                      <a:solidFill>
                        <a:srgbClr val="009999"/>
                      </a:solidFill>
                      <a:prstDash val="solid"/>
                      <a:round/>
                      <a:headEnd type="none" w="med" len="med"/>
                      <a:tailEnd type="none" w="med" len="med"/>
                    </a:lnT>
                    <a:lnB w="19050" cap="flat" cmpd="sng" algn="ctr">
                      <a:solidFill>
                        <a:srgbClr val="009999"/>
                      </a:solidFill>
                      <a:prstDash val="solid"/>
                      <a:round/>
                      <a:headEnd type="none" w="med" len="med"/>
                      <a:tailEnd type="none" w="med" len="med"/>
                    </a:lnB>
                    <a:solidFill>
                      <a:schemeClr val="accent3">
                        <a:lumMod val="20000"/>
                        <a:lumOff val="80000"/>
                      </a:schemeClr>
                    </a:solidFill>
                  </a:tcPr>
                </a:tc>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Calibri" panose="020F0502020204030204" pitchFamily="34" charset="0"/>
                        </a:rPr>
                        <a:t>Tool accounts for safety net settings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Calibri" panose="020F0502020204030204" pitchFamily="34"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Calibri" panose="020F0502020204030204" pitchFamily="34"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Calibri" panose="020F0502020204030204" pitchFamily="34"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Calibri" panose="020F0502020204030204" pitchFamily="34" charset="0"/>
                        </a:rPr>
                        <a:t>JANUARY 2021</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7496" marR="47496" marT="0" marB="0">
                    <a:lnL w="19050" cap="flat" cmpd="sng" algn="ctr">
                      <a:solidFill>
                        <a:srgbClr val="009999"/>
                      </a:solidFill>
                      <a:prstDash val="solid"/>
                      <a:round/>
                      <a:headEnd type="none" w="med" len="med"/>
                      <a:tailEnd type="none" w="med" len="med"/>
                    </a:lnL>
                    <a:lnR w="19050" cap="flat" cmpd="sng" algn="ctr">
                      <a:solidFill>
                        <a:srgbClr val="009999"/>
                      </a:solidFill>
                      <a:prstDash val="solid"/>
                      <a:round/>
                      <a:headEnd type="none" w="med" len="med"/>
                      <a:tailEnd type="none" w="med" len="med"/>
                    </a:lnR>
                    <a:lnT w="19050" cap="flat" cmpd="sng" algn="ctr">
                      <a:solidFill>
                        <a:srgbClr val="009999"/>
                      </a:solidFill>
                      <a:prstDash val="solid"/>
                      <a:round/>
                      <a:headEnd type="none" w="med" len="med"/>
                      <a:tailEnd type="none" w="med" len="med"/>
                    </a:lnT>
                    <a:lnB w="19050" cap="flat" cmpd="sng" algn="ctr">
                      <a:solidFill>
                        <a:srgbClr val="009999"/>
                      </a:solidFill>
                      <a:prstDash val="solid"/>
                      <a:round/>
                      <a:headEnd type="none" w="med" len="med"/>
                      <a:tailEnd type="none" w="med" len="med"/>
                    </a:lnB>
                    <a:solidFill>
                      <a:schemeClr val="accent3">
                        <a:lumMod val="20000"/>
                        <a:lumOff val="80000"/>
                      </a:schemeClr>
                    </a:solidFill>
                  </a:tcPr>
                </a:tc>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Calibri" panose="020F0502020204030204" pitchFamily="34" charset="0"/>
                        </a:rPr>
                        <a:t>ROI tool findings inform policy partners initiatives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Calibri" panose="020F0502020204030204" pitchFamily="34"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Calibri" panose="020F0502020204030204" pitchFamily="34"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Calibri" panose="020F0502020204030204" pitchFamily="34"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Calibri" panose="020F0502020204030204" pitchFamily="34" charset="0"/>
                        </a:rPr>
                        <a:t>JANUARY 2021</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7496" marR="47496" marT="0" marB="0">
                    <a:lnL w="19050" cap="flat" cmpd="sng" algn="ctr">
                      <a:solidFill>
                        <a:srgbClr val="009999"/>
                      </a:solidFill>
                      <a:prstDash val="solid"/>
                      <a:round/>
                      <a:headEnd type="none" w="med" len="med"/>
                      <a:tailEnd type="none" w="med" len="med"/>
                    </a:lnL>
                    <a:lnR w="19050" cap="flat" cmpd="sng" algn="ctr">
                      <a:solidFill>
                        <a:srgbClr val="009999"/>
                      </a:solidFill>
                      <a:prstDash val="solid"/>
                      <a:round/>
                      <a:headEnd type="none" w="med" len="med"/>
                      <a:tailEnd type="none" w="med" len="med"/>
                    </a:lnR>
                    <a:lnT w="19050" cap="flat" cmpd="sng" algn="ctr">
                      <a:solidFill>
                        <a:srgbClr val="009999"/>
                      </a:solidFill>
                      <a:prstDash val="solid"/>
                      <a:round/>
                      <a:headEnd type="none" w="med" len="med"/>
                      <a:tailEnd type="none" w="med" len="med"/>
                    </a:lnT>
                    <a:lnB w="19050" cap="flat" cmpd="sng" algn="ctr">
                      <a:solidFill>
                        <a:srgbClr val="009999"/>
                      </a:solidFill>
                      <a:prstDash val="solid"/>
                      <a:round/>
                      <a:headEnd type="none" w="med" len="med"/>
                      <a:tailEnd type="none" w="med" len="med"/>
                    </a:lnB>
                    <a:solidFill>
                      <a:schemeClr val="accent3">
                        <a:lumMod val="20000"/>
                        <a:lumOff val="80000"/>
                      </a:schemeClr>
                    </a:solidFill>
                  </a:tcPr>
                </a:tc>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Calibri" panose="020F0502020204030204" pitchFamily="34" charset="0"/>
                        </a:rPr>
                        <a:t>Policy partners endorse RO1 findings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Calibri" panose="020F0502020204030204" pitchFamily="34"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Calibri" panose="020F0502020204030204" pitchFamily="34"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Calibri" panose="020F0502020204030204" pitchFamily="34"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Calibri" panose="020F0502020204030204" pitchFamily="34" charset="0"/>
                        </a:rPr>
                        <a:t>JANUARY 2022</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7496" marR="47496" marT="0" marB="0">
                    <a:lnL w="19050" cap="flat" cmpd="sng" algn="ctr">
                      <a:solidFill>
                        <a:srgbClr val="009999"/>
                      </a:solidFill>
                      <a:prstDash val="solid"/>
                      <a:round/>
                      <a:headEnd type="none" w="med" len="med"/>
                      <a:tailEnd type="none" w="med" len="med"/>
                    </a:lnL>
                    <a:lnR w="19050" cap="flat" cmpd="sng" algn="ctr">
                      <a:solidFill>
                        <a:srgbClr val="009999"/>
                      </a:solidFill>
                      <a:prstDash val="solid"/>
                      <a:round/>
                      <a:headEnd type="none" w="med" len="med"/>
                      <a:tailEnd type="none" w="med" len="med"/>
                    </a:lnR>
                    <a:lnT w="19050" cap="flat" cmpd="sng" algn="ctr">
                      <a:solidFill>
                        <a:srgbClr val="009999"/>
                      </a:solidFill>
                      <a:prstDash val="solid"/>
                      <a:round/>
                      <a:headEnd type="none" w="med" len="med"/>
                      <a:tailEnd type="none" w="med" len="med"/>
                    </a:lnT>
                    <a:lnB w="19050" cap="flat" cmpd="sng" algn="ctr">
                      <a:solidFill>
                        <a:srgbClr val="009999"/>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433130744"/>
                  </a:ext>
                </a:extLst>
              </a:tr>
            </a:tbl>
          </a:graphicData>
        </a:graphic>
      </p:graphicFrame>
      <p:pic>
        <p:nvPicPr>
          <p:cNvPr id="6" name="Picture 5">
            <a:extLst>
              <a:ext uri="{FF2B5EF4-FFF2-40B4-BE49-F238E27FC236}">
                <a16:creationId xmlns:a16="http://schemas.microsoft.com/office/drawing/2014/main" id="{C537F571-CEB6-49F8-814E-130C01CDFE8D}"/>
              </a:ext>
            </a:extLst>
          </p:cNvPr>
          <p:cNvPicPr>
            <a:picLocks noChangeAspect="1"/>
          </p:cNvPicPr>
          <p:nvPr/>
        </p:nvPicPr>
        <p:blipFill>
          <a:blip r:embed="rId2"/>
          <a:stretch>
            <a:fillRect/>
          </a:stretch>
        </p:blipFill>
        <p:spPr>
          <a:xfrm>
            <a:off x="785591" y="4187519"/>
            <a:ext cx="603556" cy="603556"/>
          </a:xfrm>
          <a:prstGeom prst="rect">
            <a:avLst/>
          </a:prstGeom>
        </p:spPr>
      </p:pic>
      <p:sp>
        <p:nvSpPr>
          <p:cNvPr id="3" name="TextBox 2">
            <a:extLst>
              <a:ext uri="{FF2B5EF4-FFF2-40B4-BE49-F238E27FC236}">
                <a16:creationId xmlns:a16="http://schemas.microsoft.com/office/drawing/2014/main" id="{CD8D0AD9-346E-4F1F-A03A-52EB2F8AF579}"/>
              </a:ext>
            </a:extLst>
          </p:cNvPr>
          <p:cNvSpPr txBox="1"/>
          <p:nvPr/>
        </p:nvSpPr>
        <p:spPr>
          <a:xfrm>
            <a:off x="406131" y="523254"/>
            <a:ext cx="10190922" cy="1323439"/>
          </a:xfrm>
          <a:prstGeom prst="rect">
            <a:avLst/>
          </a:prstGeom>
          <a:noFill/>
        </p:spPr>
        <p:txBody>
          <a:bodyPr wrap="square" rtlCol="0">
            <a:spAutoFit/>
          </a:bodyPr>
          <a:lstStyle/>
          <a:p>
            <a:r>
              <a:rPr lang="en-US" sz="4000" dirty="0">
                <a:solidFill>
                  <a:srgbClr val="13BDC6"/>
                </a:solidFill>
                <a:latin typeface="Source Sans Pro" panose="020B0503030403020204" pitchFamily="34" charset="0"/>
                <a:ea typeface="Source Sans Pro" panose="020B0503030403020204" pitchFamily="34" charset="0"/>
              </a:rPr>
              <a:t>Policy Task Group</a:t>
            </a:r>
            <a:br>
              <a:rPr lang="en-US" sz="4000" dirty="0">
                <a:solidFill>
                  <a:srgbClr val="13BDC6"/>
                </a:solidFill>
                <a:latin typeface="Source Sans Pro" panose="020B0503030403020204" pitchFamily="34" charset="0"/>
                <a:ea typeface="Source Sans Pro" panose="020B0503030403020204" pitchFamily="34" charset="0"/>
              </a:rPr>
            </a:br>
            <a:r>
              <a:rPr lang="en-US" sz="4000" dirty="0">
                <a:solidFill>
                  <a:srgbClr val="13BDC6"/>
                </a:solidFill>
                <a:latin typeface="Source Sans Pro" panose="020B0503030403020204" pitchFamily="34" charset="0"/>
                <a:ea typeface="Source Sans Pro" panose="020B0503030403020204" pitchFamily="34" charset="0"/>
              </a:rPr>
              <a:t>2021 Projects/Activities </a:t>
            </a:r>
          </a:p>
        </p:txBody>
      </p:sp>
    </p:spTree>
    <p:extLst>
      <p:ext uri="{BB962C8B-B14F-4D97-AF65-F5344CB8AC3E}">
        <p14:creationId xmlns:p14="http://schemas.microsoft.com/office/powerpoint/2010/main" val="9802744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8" name="Rectangle 127">
            <a:extLst>
              <a:ext uri="{FF2B5EF4-FFF2-40B4-BE49-F238E27FC236}">
                <a16:creationId xmlns:a16="http://schemas.microsoft.com/office/drawing/2014/main" id="{D7A453D2-15D8-4403-815F-291FA1634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0" name="Rectangle 129">
            <a:extLst>
              <a:ext uri="{FF2B5EF4-FFF2-40B4-BE49-F238E27FC236}">
                <a16:creationId xmlns:a16="http://schemas.microsoft.com/office/drawing/2014/main" id="{8161EA6B-09CA-445B-AB0D-8DF76FA92D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2" name="Group 131">
            <a:extLst>
              <a:ext uri="{FF2B5EF4-FFF2-40B4-BE49-F238E27FC236}">
                <a16:creationId xmlns:a16="http://schemas.microsoft.com/office/drawing/2014/main" id="{7F85096F-E650-46D6-834C-4054E377021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133" name="Oval 132">
              <a:extLst>
                <a:ext uri="{FF2B5EF4-FFF2-40B4-BE49-F238E27FC236}">
                  <a16:creationId xmlns:a16="http://schemas.microsoft.com/office/drawing/2014/main" id="{5061BE38-1DAF-49A1-AA3A-7BEB3399C0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4" name="Oval 133">
              <a:extLst>
                <a:ext uri="{FF2B5EF4-FFF2-40B4-BE49-F238E27FC236}">
                  <a16:creationId xmlns:a16="http://schemas.microsoft.com/office/drawing/2014/main" id="{F8EFFF24-FCC8-4379-9678-AB33115351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5" name="Oval 134">
              <a:extLst>
                <a:ext uri="{FF2B5EF4-FFF2-40B4-BE49-F238E27FC236}">
                  <a16:creationId xmlns:a16="http://schemas.microsoft.com/office/drawing/2014/main" id="{1492E8F9-AD41-4334-B292-1AB0F238D2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6" name="Oval 135">
              <a:extLst>
                <a:ext uri="{FF2B5EF4-FFF2-40B4-BE49-F238E27FC236}">
                  <a16:creationId xmlns:a16="http://schemas.microsoft.com/office/drawing/2014/main" id="{474B130F-6E67-4737-BE99-2E32DED071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7" name="Oval 136">
              <a:extLst>
                <a:ext uri="{FF2B5EF4-FFF2-40B4-BE49-F238E27FC236}">
                  <a16:creationId xmlns:a16="http://schemas.microsoft.com/office/drawing/2014/main" id="{3139C3CB-D4E4-4316-81BE-6D82DB677A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8" name="Oval 137">
              <a:extLst>
                <a:ext uri="{FF2B5EF4-FFF2-40B4-BE49-F238E27FC236}">
                  <a16:creationId xmlns:a16="http://schemas.microsoft.com/office/drawing/2014/main" id="{B156963E-8E83-4807-8E22-2CB7D45F1B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5" name="Graphic 14">
            <a:extLst>
              <a:ext uri="{FF2B5EF4-FFF2-40B4-BE49-F238E27FC236}">
                <a16:creationId xmlns:a16="http://schemas.microsoft.com/office/drawing/2014/main" id="{BD629227-B187-4EC8-B3C4-E6FE3B3556E8}"/>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3337" r="12492" b="1"/>
          <a:stretch/>
        </p:blipFill>
        <p:spPr>
          <a:xfrm>
            <a:off x="616765" y="440815"/>
            <a:ext cx="3516933" cy="3133707"/>
          </a:xfrm>
          <a:prstGeom prst="rect">
            <a:avLst/>
          </a:prstGeom>
        </p:spPr>
      </p:pic>
      <p:grpSp>
        <p:nvGrpSpPr>
          <p:cNvPr id="140" name="Group 139">
            <a:extLst>
              <a:ext uri="{FF2B5EF4-FFF2-40B4-BE49-F238E27FC236}">
                <a16:creationId xmlns:a16="http://schemas.microsoft.com/office/drawing/2014/main" id="{975C268C-D419-4123-9FAD-0E2B7F9EE79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474192" y="584794"/>
            <a:ext cx="304800" cy="429768"/>
            <a:chOff x="215328" y="-46937"/>
            <a:chExt cx="304800" cy="2773841"/>
          </a:xfrm>
        </p:grpSpPr>
        <p:cxnSp>
          <p:nvCxnSpPr>
            <p:cNvPr id="141" name="Straight Connector 140">
              <a:extLst>
                <a:ext uri="{FF2B5EF4-FFF2-40B4-BE49-F238E27FC236}">
                  <a16:creationId xmlns:a16="http://schemas.microsoft.com/office/drawing/2014/main" id="{3A7E309C-A3BD-432E-8CB5-F0B6425281E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2F1F621C-4533-4835-ADE2-372F2763A07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8EFC8245-5168-4DAF-930D-09A7BDDA6C1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F192ED34-5046-4043-AEF8-2DF7C480619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pic>
        <p:nvPicPr>
          <p:cNvPr id="5" name="Graphic 4">
            <a:extLst>
              <a:ext uri="{FF2B5EF4-FFF2-40B4-BE49-F238E27FC236}">
                <a16:creationId xmlns:a16="http://schemas.microsoft.com/office/drawing/2014/main" id="{3A24D989-6407-421D-949D-BB03C96EC37A}"/>
              </a:ext>
            </a:extLst>
          </p:cNvPr>
          <p:cNvPicPr>
            <a:picLocks noChangeAspect="1"/>
          </p:cNvPicPr>
          <p:nvPr/>
        </p:nvPicPr>
        <p:blipFill rotWithShape="1">
          <a:blip r:embed="rId4">
            <a:extLst>
              <a:ext uri="{837473B0-CC2E-450A-ABE3-18F120FF3D39}">
                <a1611:picAttrSrcUrl xmlns:a1611="http://schemas.microsoft.com/office/drawing/2016/11/main" r:id="rId5"/>
              </a:ext>
            </a:extLst>
          </a:blip>
          <a:srcRect l="6433" r="9260" b="-1"/>
          <a:stretch/>
        </p:blipFill>
        <p:spPr>
          <a:xfrm>
            <a:off x="4284167" y="440815"/>
            <a:ext cx="3516933" cy="3128714"/>
          </a:xfrm>
          <a:prstGeom prst="rect">
            <a:avLst/>
          </a:prstGeom>
        </p:spPr>
      </p:pic>
      <p:sp>
        <p:nvSpPr>
          <p:cNvPr id="125" name="Rectangle 145">
            <a:extLst>
              <a:ext uri="{FF2B5EF4-FFF2-40B4-BE49-F238E27FC236}">
                <a16:creationId xmlns:a16="http://schemas.microsoft.com/office/drawing/2014/main" id="{B8114C98-A349-4111-A123-E8EAB86ABE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6" name="Group 147">
            <a:extLst>
              <a:ext uri="{FF2B5EF4-FFF2-40B4-BE49-F238E27FC236}">
                <a16:creationId xmlns:a16="http://schemas.microsoft.com/office/drawing/2014/main" id="{670FB431-AE18-414D-92F4-1D12D199115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149" name="Straight Connector 148">
              <a:extLst>
                <a:ext uri="{FF2B5EF4-FFF2-40B4-BE49-F238E27FC236}">
                  <a16:creationId xmlns:a16="http://schemas.microsoft.com/office/drawing/2014/main" id="{24467063-D74E-4D42-8790-B9F6D69584B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127" name="Straight Connector 149">
              <a:extLst>
                <a:ext uri="{FF2B5EF4-FFF2-40B4-BE49-F238E27FC236}">
                  <a16:creationId xmlns:a16="http://schemas.microsoft.com/office/drawing/2014/main" id="{A1D19BAC-1681-47BC-AAF5-92FAFFF6F4C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94347C2B-E846-452C-97AA-7E254FC1CE8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10EA2B35-7959-4C2A-84AA-FF5D94FEDE9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pic>
        <p:nvPicPr>
          <p:cNvPr id="8" name="Picture 7" descr="A sign on a pole&#10;&#10;Description automatically generated">
            <a:extLst>
              <a:ext uri="{FF2B5EF4-FFF2-40B4-BE49-F238E27FC236}">
                <a16:creationId xmlns:a16="http://schemas.microsoft.com/office/drawing/2014/main" id="{FAB7397A-FE0E-4EE5-B855-EF395F114407}"/>
              </a:ext>
            </a:extLst>
          </p:cNvPr>
          <p:cNvPicPr>
            <a:picLocks noChangeAspect="1"/>
          </p:cNvPicPr>
          <p:nvPr/>
        </p:nvPicPr>
        <p:blipFill rotWithShape="1">
          <a:blip r:embed="rId6">
            <a:extLst>
              <a:ext uri="{837473B0-CC2E-450A-ABE3-18F120FF3D39}">
                <a1611:picAttrSrcUrl xmlns:a1611="http://schemas.microsoft.com/office/drawing/2016/11/main" r:id="rId7"/>
              </a:ext>
            </a:extLst>
          </a:blip>
          <a:srcRect r="25087"/>
          <a:stretch/>
        </p:blipFill>
        <p:spPr>
          <a:xfrm>
            <a:off x="7951569" y="440815"/>
            <a:ext cx="3516933" cy="3133705"/>
          </a:xfrm>
          <a:prstGeom prst="rect">
            <a:avLst/>
          </a:prstGeom>
        </p:spPr>
      </p:pic>
      <p:sp>
        <p:nvSpPr>
          <p:cNvPr id="154" name="Rectangle 153">
            <a:extLst>
              <a:ext uri="{FF2B5EF4-FFF2-40B4-BE49-F238E27FC236}">
                <a16:creationId xmlns:a16="http://schemas.microsoft.com/office/drawing/2014/main" id="{E2D3D3F2-ABBB-4453-B1C5-1BEBF7E4DD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56" name="Group 155">
            <a:extLst>
              <a:ext uri="{FF2B5EF4-FFF2-40B4-BE49-F238E27FC236}">
                <a16:creationId xmlns:a16="http://schemas.microsoft.com/office/drawing/2014/main" id="{8214E4A5-A0D2-42C4-8D14-D2A7E495F0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157" name="Straight Connector 156">
              <a:extLst>
                <a:ext uri="{FF2B5EF4-FFF2-40B4-BE49-F238E27FC236}">
                  <a16:creationId xmlns:a16="http://schemas.microsoft.com/office/drawing/2014/main" id="{7494D7A0-6B21-41E8-A7D3-0033BBB7915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1E141D7D-32B0-448E-A666-EA8703AFCF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8D87E268-6345-420F-8B97-B37ED04100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35E1622E-7FA6-4760-A2BF-A8105EBF7B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95F69218-C8F9-4ABA-B66F-9AF1FCC4B79B}"/>
              </a:ext>
            </a:extLst>
          </p:cNvPr>
          <p:cNvSpPr>
            <a:spLocks noGrp="1"/>
          </p:cNvSpPr>
          <p:nvPr>
            <p:ph type="title"/>
          </p:nvPr>
        </p:nvSpPr>
        <p:spPr>
          <a:xfrm>
            <a:off x="630936" y="4018137"/>
            <a:ext cx="4966300" cy="2129586"/>
          </a:xfrm>
          <a:noFill/>
        </p:spPr>
        <p:txBody>
          <a:bodyPr vert="horz" lIns="91440" tIns="45720" rIns="91440" bIns="45720" rtlCol="0" anchor="t">
            <a:normAutofit/>
          </a:bodyPr>
          <a:lstStyle/>
          <a:p>
            <a:r>
              <a:rPr lang="en-US" sz="3700" dirty="0">
                <a:solidFill>
                  <a:schemeClr val="bg1"/>
                </a:solidFill>
                <a:latin typeface="Source Sans Pro" panose="020B0503030403020204" pitchFamily="34" charset="0"/>
                <a:ea typeface="Source Sans Pro" panose="020B0503030403020204" pitchFamily="34" charset="0"/>
                <a:cs typeface="+mj-cs"/>
              </a:rPr>
              <a:t>Policy Task Group</a:t>
            </a:r>
            <a:br>
              <a:rPr lang="en-US" sz="3700" dirty="0">
                <a:solidFill>
                  <a:schemeClr val="bg1"/>
                </a:solidFill>
                <a:latin typeface="Source Sans Pro" panose="020B0503030403020204" pitchFamily="34" charset="0"/>
                <a:ea typeface="Source Sans Pro" panose="020B0503030403020204" pitchFamily="34" charset="0"/>
                <a:cs typeface="+mj-cs"/>
              </a:rPr>
            </a:br>
            <a:r>
              <a:rPr lang="en-US" sz="3700" dirty="0">
                <a:solidFill>
                  <a:schemeClr val="bg1"/>
                </a:solidFill>
                <a:latin typeface="Source Sans Pro" panose="020B0503030403020204" pitchFamily="34" charset="0"/>
                <a:ea typeface="Source Sans Pro" panose="020B0503030403020204" pitchFamily="34" charset="0"/>
                <a:cs typeface="+mj-cs"/>
              </a:rPr>
              <a:t>2021 Projects/Activities</a:t>
            </a:r>
            <a:br>
              <a:rPr lang="en-US" sz="3700" dirty="0">
                <a:solidFill>
                  <a:schemeClr val="bg1"/>
                </a:solidFill>
                <a:latin typeface="+mj-lt"/>
                <a:ea typeface="+mj-ea"/>
                <a:cs typeface="+mj-cs"/>
              </a:rPr>
            </a:br>
            <a:endParaRPr lang="en-US" sz="3700" dirty="0">
              <a:solidFill>
                <a:schemeClr val="bg1"/>
              </a:solidFill>
              <a:latin typeface="+mj-lt"/>
              <a:ea typeface="+mj-ea"/>
              <a:cs typeface="+mj-cs"/>
            </a:endParaRPr>
          </a:p>
        </p:txBody>
      </p:sp>
      <p:sp>
        <p:nvSpPr>
          <p:cNvPr id="3" name="Content Placeholder 2">
            <a:extLst>
              <a:ext uri="{FF2B5EF4-FFF2-40B4-BE49-F238E27FC236}">
                <a16:creationId xmlns:a16="http://schemas.microsoft.com/office/drawing/2014/main" id="{BB081169-E8D6-4D00-AD48-687079D58677}"/>
              </a:ext>
            </a:extLst>
          </p:cNvPr>
          <p:cNvSpPr>
            <a:spLocks noGrp="1"/>
          </p:cNvSpPr>
          <p:nvPr>
            <p:ph sz="quarter" idx="10"/>
          </p:nvPr>
        </p:nvSpPr>
        <p:spPr>
          <a:xfrm>
            <a:off x="6278996" y="4018143"/>
            <a:ext cx="5201749" cy="2129599"/>
          </a:xfrm>
          <a:noFill/>
        </p:spPr>
        <p:txBody>
          <a:bodyPr vert="horz" lIns="91440" tIns="45720" rIns="91440" bIns="45720" rtlCol="0" anchor="t">
            <a:normAutofit/>
          </a:bodyPr>
          <a:lstStyle/>
          <a:p>
            <a:pPr marL="0">
              <a:buFont typeface="Arial" panose="020B0604020202020204" pitchFamily="34" charset="0"/>
              <a:buChar char="•"/>
            </a:pPr>
            <a:r>
              <a:rPr lang="en-US" b="0" dirty="0">
                <a:solidFill>
                  <a:schemeClr val="bg1"/>
                </a:solidFill>
                <a:latin typeface="Source Sans Pro" panose="020B0503030403020204" pitchFamily="34" charset="0"/>
                <a:ea typeface="Source Sans Pro" panose="020B0503030403020204" pitchFamily="34" charset="0"/>
                <a:cs typeface="+mn-cs"/>
              </a:rPr>
              <a:t>Science</a:t>
            </a:r>
          </a:p>
          <a:p>
            <a:pPr marL="0">
              <a:buFont typeface="Arial" panose="020B0604020202020204" pitchFamily="34" charset="0"/>
              <a:buChar char="•"/>
            </a:pPr>
            <a:r>
              <a:rPr lang="en-US" b="0" dirty="0">
                <a:solidFill>
                  <a:schemeClr val="bg1"/>
                </a:solidFill>
                <a:latin typeface="Source Sans Pro" panose="020B0503030403020204" pitchFamily="34" charset="0"/>
                <a:ea typeface="Source Sans Pro" panose="020B0503030403020204" pitchFamily="34" charset="0"/>
                <a:cs typeface="+mn-cs"/>
              </a:rPr>
              <a:t>Partnerships</a:t>
            </a:r>
          </a:p>
          <a:p>
            <a:pPr marL="0">
              <a:buFont typeface="Arial" panose="020B0604020202020204" pitchFamily="34" charset="0"/>
              <a:buChar char="•"/>
            </a:pPr>
            <a:r>
              <a:rPr lang="en-US" b="0" dirty="0">
                <a:solidFill>
                  <a:schemeClr val="bg1"/>
                </a:solidFill>
                <a:latin typeface="Source Sans Pro" panose="020B0503030403020204" pitchFamily="34" charset="0"/>
                <a:ea typeface="Source Sans Pro" panose="020B0503030403020204" pitchFamily="34" charset="0"/>
                <a:cs typeface="+mn-cs"/>
              </a:rPr>
              <a:t>Opportunity</a:t>
            </a:r>
          </a:p>
        </p:txBody>
      </p:sp>
    </p:spTree>
    <p:extLst>
      <p:ext uri="{BB962C8B-B14F-4D97-AF65-F5344CB8AC3E}">
        <p14:creationId xmlns:p14="http://schemas.microsoft.com/office/powerpoint/2010/main" val="37991638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69218-C8F9-4ABA-B66F-9AF1FCC4B79B}"/>
              </a:ext>
            </a:extLst>
          </p:cNvPr>
          <p:cNvSpPr>
            <a:spLocks noGrp="1"/>
          </p:cNvSpPr>
          <p:nvPr>
            <p:ph type="title"/>
          </p:nvPr>
        </p:nvSpPr>
        <p:spPr>
          <a:xfrm>
            <a:off x="508000" y="169009"/>
            <a:ext cx="11048999" cy="1325563"/>
          </a:xfrm>
        </p:spPr>
        <p:txBody>
          <a:bodyPr>
            <a:normAutofit/>
          </a:bodyPr>
          <a:lstStyle/>
          <a:p>
            <a:r>
              <a:rPr lang="en-US" sz="4000" dirty="0">
                <a:solidFill>
                  <a:srgbClr val="13BDC6"/>
                </a:solidFill>
              </a:rPr>
              <a:t>Public Awareness/Communications</a:t>
            </a:r>
            <a:endParaRPr lang="en-US" sz="4000" dirty="0"/>
          </a:p>
        </p:txBody>
      </p:sp>
      <p:sp>
        <p:nvSpPr>
          <p:cNvPr id="3" name="Content Placeholder 2">
            <a:extLst>
              <a:ext uri="{FF2B5EF4-FFF2-40B4-BE49-F238E27FC236}">
                <a16:creationId xmlns:a16="http://schemas.microsoft.com/office/drawing/2014/main" id="{BB081169-E8D6-4D00-AD48-687079D58677}"/>
              </a:ext>
            </a:extLst>
          </p:cNvPr>
          <p:cNvSpPr>
            <a:spLocks noGrp="1"/>
          </p:cNvSpPr>
          <p:nvPr>
            <p:ph sz="quarter" idx="10"/>
          </p:nvPr>
        </p:nvSpPr>
        <p:spPr>
          <a:xfrm>
            <a:off x="571500" y="1064871"/>
            <a:ext cx="11049000" cy="4646613"/>
          </a:xfrm>
        </p:spPr>
        <p:txBody>
          <a:bodyPr>
            <a:normAutofit/>
          </a:bodyPr>
          <a:lstStyle/>
          <a:p>
            <a:pPr marL="0" indent="0">
              <a:buNone/>
            </a:pPr>
            <a:r>
              <a:rPr lang="en-US" i="1" dirty="0">
                <a:solidFill>
                  <a:schemeClr val="tx1"/>
                </a:solidFill>
              </a:rPr>
              <a:t>Task Group Goal:  Supports public awareness of the                                                                               evidence-based model through multiple communication channels to members, partner organizations, and other interested parties</a:t>
            </a:r>
            <a:r>
              <a:rPr lang="en-US" b="0" dirty="0">
                <a:solidFill>
                  <a:schemeClr val="tx1"/>
                </a:solidFill>
              </a:rPr>
              <a:t>	</a:t>
            </a:r>
          </a:p>
          <a:p>
            <a:pPr marL="0" indent="0">
              <a:buNone/>
            </a:pPr>
            <a:endParaRPr lang="en-US" dirty="0"/>
          </a:p>
          <a:p>
            <a:pPr marL="0" indent="0">
              <a:buNone/>
            </a:pPr>
            <a:endParaRPr lang="en-US" dirty="0"/>
          </a:p>
        </p:txBody>
      </p:sp>
      <p:pic>
        <p:nvPicPr>
          <p:cNvPr id="5" name="Picture 4">
            <a:extLst>
              <a:ext uri="{FF2B5EF4-FFF2-40B4-BE49-F238E27FC236}">
                <a16:creationId xmlns:a16="http://schemas.microsoft.com/office/drawing/2014/main" id="{93CB828D-A544-4C25-96ED-23B94A3C77DA}"/>
              </a:ext>
            </a:extLst>
          </p:cNvPr>
          <p:cNvPicPr>
            <a:picLocks noChangeAspect="1"/>
          </p:cNvPicPr>
          <p:nvPr/>
        </p:nvPicPr>
        <p:blipFill rotWithShape="1">
          <a:blip r:embed="rId2"/>
          <a:srcRect l="11311" r="13362"/>
          <a:stretch/>
        </p:blipFill>
        <p:spPr>
          <a:xfrm>
            <a:off x="9305020" y="2173380"/>
            <a:ext cx="2134690" cy="2977279"/>
          </a:xfrm>
          <a:prstGeom prst="rect">
            <a:avLst/>
          </a:prstGeom>
        </p:spPr>
      </p:pic>
      <p:pic>
        <p:nvPicPr>
          <p:cNvPr id="6" name="Picture 5">
            <a:extLst>
              <a:ext uri="{FF2B5EF4-FFF2-40B4-BE49-F238E27FC236}">
                <a16:creationId xmlns:a16="http://schemas.microsoft.com/office/drawing/2014/main" id="{A114DA8C-592A-46EA-BFDE-23BF6DE511D2}"/>
              </a:ext>
            </a:extLst>
          </p:cNvPr>
          <p:cNvPicPr>
            <a:picLocks noChangeAspect="1"/>
          </p:cNvPicPr>
          <p:nvPr/>
        </p:nvPicPr>
        <p:blipFill>
          <a:blip r:embed="rId3"/>
          <a:stretch>
            <a:fillRect/>
          </a:stretch>
        </p:blipFill>
        <p:spPr>
          <a:xfrm>
            <a:off x="686138" y="2145706"/>
            <a:ext cx="1888873" cy="2977279"/>
          </a:xfrm>
          <a:prstGeom prst="rect">
            <a:avLst/>
          </a:prstGeom>
        </p:spPr>
      </p:pic>
      <p:sp>
        <p:nvSpPr>
          <p:cNvPr id="7" name="TextBox 6">
            <a:extLst>
              <a:ext uri="{FF2B5EF4-FFF2-40B4-BE49-F238E27FC236}">
                <a16:creationId xmlns:a16="http://schemas.microsoft.com/office/drawing/2014/main" id="{331678A6-28F2-46FD-9AB2-C613E481861F}"/>
              </a:ext>
            </a:extLst>
          </p:cNvPr>
          <p:cNvSpPr txBox="1"/>
          <p:nvPr/>
        </p:nvSpPr>
        <p:spPr>
          <a:xfrm>
            <a:off x="3274063" y="2197002"/>
            <a:ext cx="5822148" cy="3693319"/>
          </a:xfrm>
          <a:prstGeom prst="rect">
            <a:avLst/>
          </a:prstGeom>
          <a:noFill/>
        </p:spPr>
        <p:txBody>
          <a:bodyPr wrap="square" rtlCol="0">
            <a:spAutoFit/>
          </a:bodyPr>
          <a:lstStyle/>
          <a:p>
            <a:r>
              <a:rPr lang="en-US" b="1" dirty="0"/>
              <a:t>We are just getting started.  If you have an interest in the following, please join us:</a:t>
            </a:r>
          </a:p>
          <a:p>
            <a:pPr marL="285750" indent="-285750">
              <a:buFont typeface="Arial" panose="020B0604020202020204" pitchFamily="34" charset="0"/>
              <a:buChar char="•"/>
            </a:pPr>
            <a:r>
              <a:rPr lang="en-US" dirty="0"/>
              <a:t>Establishing an NNRT Communication Plan/</a:t>
            </a:r>
            <a:r>
              <a:rPr lang="en-US" dirty="0" err="1"/>
              <a:t>Calenda</a:t>
            </a:r>
            <a:r>
              <a:rPr lang="en-US" dirty="0"/>
              <a:t> and social media plan (when do we post, what do we post, who posts)</a:t>
            </a:r>
          </a:p>
          <a:p>
            <a:pPr marL="285750" indent="-285750">
              <a:buFont typeface="Arial" panose="020B0604020202020204" pitchFamily="34" charset="0"/>
              <a:buChar char="•"/>
            </a:pPr>
            <a:r>
              <a:rPr lang="en-US" dirty="0"/>
              <a:t>Enhancing/updating the NNRT website</a:t>
            </a:r>
          </a:p>
          <a:p>
            <a:pPr marL="285750" indent="-285750">
              <a:buFont typeface="Arial" panose="020B0604020202020204" pitchFamily="34" charset="0"/>
              <a:buChar char="•"/>
            </a:pPr>
            <a:r>
              <a:rPr lang="en-US" dirty="0"/>
              <a:t>Dissemination of all NNRT resources, publications etc.</a:t>
            </a:r>
          </a:p>
          <a:p>
            <a:pPr marL="285750" indent="-285750">
              <a:buFont typeface="Arial" panose="020B0604020202020204" pitchFamily="34" charset="0"/>
              <a:buChar char="•"/>
            </a:pPr>
            <a:r>
              <a:rPr lang="en-US" dirty="0"/>
              <a:t>Other communication strategies (blogs, videos, pod-casts, newsletters, infographics)</a:t>
            </a:r>
          </a:p>
          <a:p>
            <a:pPr marL="285750" indent="-285750">
              <a:buFont typeface="Arial" panose="020B0604020202020204" pitchFamily="34" charset="0"/>
              <a:buChar char="•"/>
            </a:pPr>
            <a:r>
              <a:rPr lang="en-US" dirty="0"/>
              <a:t>Working closely with the Membership Committee on promoting the NNRT</a:t>
            </a:r>
          </a:p>
          <a:p>
            <a:endParaRPr lang="en-US" dirty="0"/>
          </a:p>
          <a:p>
            <a:endParaRPr lang="en-US" dirty="0"/>
          </a:p>
        </p:txBody>
      </p:sp>
      <p:sp>
        <p:nvSpPr>
          <p:cNvPr id="9" name="TextBox 8">
            <a:extLst>
              <a:ext uri="{FF2B5EF4-FFF2-40B4-BE49-F238E27FC236}">
                <a16:creationId xmlns:a16="http://schemas.microsoft.com/office/drawing/2014/main" id="{6221AD3B-1BA2-4723-919C-7F7B61B74FFA}"/>
              </a:ext>
            </a:extLst>
          </p:cNvPr>
          <p:cNvSpPr txBox="1"/>
          <p:nvPr/>
        </p:nvSpPr>
        <p:spPr>
          <a:xfrm>
            <a:off x="514403" y="5122985"/>
            <a:ext cx="5335218" cy="830997"/>
          </a:xfrm>
          <a:prstGeom prst="rect">
            <a:avLst/>
          </a:prstGeom>
          <a:noFill/>
        </p:spPr>
        <p:txBody>
          <a:bodyPr wrap="square" rtlCol="0">
            <a:spAutoFit/>
          </a:bodyPr>
          <a:lstStyle/>
          <a:p>
            <a:r>
              <a:rPr lang="en-US" sz="1600" b="1" dirty="0"/>
              <a:t>Task Group Co-Chair:  </a:t>
            </a:r>
          </a:p>
          <a:p>
            <a:r>
              <a:rPr lang="en-US" sz="1600" b="1" dirty="0"/>
              <a:t>Linda Burhansstipanov, DrPH, MSPH</a:t>
            </a:r>
          </a:p>
          <a:p>
            <a:r>
              <a:rPr lang="en-US" sz="1600" dirty="0"/>
              <a:t>Founder, Native American Cancer Research Corporation</a:t>
            </a:r>
          </a:p>
        </p:txBody>
      </p:sp>
      <p:sp>
        <p:nvSpPr>
          <p:cNvPr id="10" name="TextBox 9">
            <a:extLst>
              <a:ext uri="{FF2B5EF4-FFF2-40B4-BE49-F238E27FC236}">
                <a16:creationId xmlns:a16="http://schemas.microsoft.com/office/drawing/2014/main" id="{DADB98FD-609A-4951-89EB-AE8286ADD170}"/>
              </a:ext>
            </a:extLst>
          </p:cNvPr>
          <p:cNvSpPr txBox="1"/>
          <p:nvPr/>
        </p:nvSpPr>
        <p:spPr>
          <a:xfrm>
            <a:off x="9208536" y="5122985"/>
            <a:ext cx="2348463" cy="830997"/>
          </a:xfrm>
          <a:prstGeom prst="rect">
            <a:avLst/>
          </a:prstGeom>
          <a:noFill/>
        </p:spPr>
        <p:txBody>
          <a:bodyPr wrap="none" rtlCol="0">
            <a:spAutoFit/>
          </a:bodyPr>
          <a:lstStyle/>
          <a:p>
            <a:r>
              <a:rPr lang="en-US" sz="1600" b="1" dirty="0"/>
              <a:t>Task Group Co-Chair</a:t>
            </a:r>
          </a:p>
          <a:p>
            <a:r>
              <a:rPr lang="en-US" sz="1600" b="1" dirty="0"/>
              <a:t>Linda Fleisher, PhD, MPH </a:t>
            </a:r>
          </a:p>
          <a:p>
            <a:r>
              <a:rPr lang="en-US" sz="1600" dirty="0"/>
              <a:t>Fox Chase Cancer Center</a:t>
            </a:r>
          </a:p>
        </p:txBody>
      </p:sp>
    </p:spTree>
    <p:extLst>
      <p:ext uri="{BB962C8B-B14F-4D97-AF65-F5344CB8AC3E}">
        <p14:creationId xmlns:p14="http://schemas.microsoft.com/office/powerpoint/2010/main" val="21171263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69218-C8F9-4ABA-B66F-9AF1FCC4B79B}"/>
              </a:ext>
            </a:extLst>
          </p:cNvPr>
          <p:cNvSpPr>
            <a:spLocks noGrp="1"/>
          </p:cNvSpPr>
          <p:nvPr>
            <p:ph type="title"/>
          </p:nvPr>
        </p:nvSpPr>
        <p:spPr>
          <a:xfrm>
            <a:off x="508000" y="342900"/>
            <a:ext cx="11048999" cy="1325563"/>
          </a:xfrm>
        </p:spPr>
        <p:txBody>
          <a:bodyPr>
            <a:normAutofit/>
          </a:bodyPr>
          <a:lstStyle/>
          <a:p>
            <a:r>
              <a:rPr lang="en-US" sz="4000" dirty="0">
                <a:solidFill>
                  <a:srgbClr val="13BDC6"/>
                </a:solidFill>
              </a:rPr>
              <a:t>Public Awareness/Communications</a:t>
            </a:r>
            <a:endParaRPr lang="en-US" sz="4000" dirty="0"/>
          </a:p>
        </p:txBody>
      </p:sp>
      <p:sp>
        <p:nvSpPr>
          <p:cNvPr id="3" name="Content Placeholder 2">
            <a:extLst>
              <a:ext uri="{FF2B5EF4-FFF2-40B4-BE49-F238E27FC236}">
                <a16:creationId xmlns:a16="http://schemas.microsoft.com/office/drawing/2014/main" id="{BB081169-E8D6-4D00-AD48-687079D58677}"/>
              </a:ext>
            </a:extLst>
          </p:cNvPr>
          <p:cNvSpPr>
            <a:spLocks noGrp="1"/>
          </p:cNvSpPr>
          <p:nvPr>
            <p:ph sz="quarter" idx="10"/>
          </p:nvPr>
        </p:nvSpPr>
        <p:spPr>
          <a:xfrm>
            <a:off x="508000" y="1600723"/>
            <a:ext cx="11049000" cy="4522675"/>
          </a:xfrm>
        </p:spPr>
        <p:txBody>
          <a:bodyPr>
            <a:normAutofit fontScale="92500"/>
          </a:bodyPr>
          <a:lstStyle/>
          <a:p>
            <a:pPr marL="0" indent="0">
              <a:lnSpc>
                <a:spcPct val="100000"/>
              </a:lnSpc>
              <a:buNone/>
            </a:pPr>
            <a:r>
              <a:rPr lang="en-US" b="0" dirty="0">
                <a:solidFill>
                  <a:schemeClr val="tx1"/>
                </a:solidFill>
              </a:rPr>
              <a:t>Major accomplishments to date:</a:t>
            </a:r>
          </a:p>
          <a:p>
            <a:pPr>
              <a:lnSpc>
                <a:spcPct val="100000"/>
              </a:lnSpc>
            </a:pPr>
            <a:r>
              <a:rPr lang="en-US" b="0" dirty="0">
                <a:solidFill>
                  <a:schemeClr val="tx1"/>
                </a:solidFill>
              </a:rPr>
              <a:t>Review and recommendations to the NNRT website – the goal is to have the NNRT website one of the most visited websites for patient navigation resources</a:t>
            </a:r>
          </a:p>
          <a:p>
            <a:pPr>
              <a:lnSpc>
                <a:spcPct val="100000"/>
              </a:lnSpc>
            </a:pPr>
            <a:r>
              <a:rPr lang="en-US" b="0" dirty="0">
                <a:solidFill>
                  <a:schemeClr val="tx1"/>
                </a:solidFill>
              </a:rPr>
              <a:t>Initiated a SOP (including form to be completed) for what to post on NNRT website</a:t>
            </a:r>
          </a:p>
          <a:p>
            <a:pPr>
              <a:lnSpc>
                <a:spcPct val="100000"/>
              </a:lnSpc>
            </a:pPr>
            <a:r>
              <a:rPr lang="en-US" b="0" dirty="0">
                <a:solidFill>
                  <a:schemeClr val="tx1"/>
                </a:solidFill>
              </a:rPr>
              <a:t>Inventory of NNRT products and materials to include in the redesigned NNRT website</a:t>
            </a:r>
          </a:p>
          <a:p>
            <a:pPr>
              <a:lnSpc>
                <a:spcPct val="100000"/>
              </a:lnSpc>
            </a:pPr>
            <a:r>
              <a:rPr lang="en-US" b="0" dirty="0">
                <a:solidFill>
                  <a:schemeClr val="tx1"/>
                </a:solidFill>
              </a:rPr>
              <a:t>Initiated the concept for NNRT elevator speech; </a:t>
            </a:r>
            <a:r>
              <a:rPr lang="en-US" dirty="0">
                <a:solidFill>
                  <a:schemeClr val="tx1"/>
                </a:solidFill>
              </a:rPr>
              <a:t>Ryan </a:t>
            </a:r>
            <a:r>
              <a:rPr lang="en-US" dirty="0" err="1">
                <a:solidFill>
                  <a:schemeClr val="tx1"/>
                </a:solidFill>
              </a:rPr>
              <a:t>Soisson</a:t>
            </a:r>
            <a:r>
              <a:rPr lang="en-US" dirty="0">
                <a:solidFill>
                  <a:schemeClr val="tx1"/>
                </a:solidFill>
              </a:rPr>
              <a:t> </a:t>
            </a:r>
            <a:r>
              <a:rPr lang="en-US" b="0" dirty="0">
                <a:solidFill>
                  <a:schemeClr val="tx1"/>
                </a:solidFill>
              </a:rPr>
              <a:t>coordinated and refined the process; </a:t>
            </a:r>
            <a:r>
              <a:rPr lang="en-US" b="0" dirty="0" err="1">
                <a:solidFill>
                  <a:schemeClr val="tx1"/>
                </a:solidFill>
              </a:rPr>
              <a:t>Soisson</a:t>
            </a:r>
            <a:r>
              <a:rPr lang="en-US" b="0" dirty="0">
                <a:solidFill>
                  <a:schemeClr val="tx1"/>
                </a:solidFill>
              </a:rPr>
              <a:t> facilitated the process for</a:t>
            </a:r>
            <a:r>
              <a:rPr lang="en-US" dirty="0">
                <a:solidFill>
                  <a:schemeClr val="tx1"/>
                </a:solidFill>
              </a:rPr>
              <a:t> refinements by the NNRT </a:t>
            </a:r>
            <a:r>
              <a:rPr lang="en-US" b="0" dirty="0">
                <a:solidFill>
                  <a:schemeClr val="tx1"/>
                </a:solidFill>
              </a:rPr>
              <a:t>SC</a:t>
            </a:r>
          </a:p>
          <a:p>
            <a:pPr>
              <a:lnSpc>
                <a:spcPct val="100000"/>
              </a:lnSpc>
            </a:pPr>
            <a:r>
              <a:rPr lang="en-US" b="0" dirty="0">
                <a:solidFill>
                  <a:schemeClr val="tx1"/>
                </a:solidFill>
              </a:rPr>
              <a:t>Developed infographic concepts that will be produced by ACS’s third-party communications firm</a:t>
            </a:r>
          </a:p>
          <a:p>
            <a:pPr lvl="1">
              <a:lnSpc>
                <a:spcPct val="100000"/>
              </a:lnSpc>
            </a:pPr>
            <a:r>
              <a:rPr lang="en-US" dirty="0"/>
              <a:t>Cultural humility, health disparities, health inequities and what is the PN's role (what are the steps to reaching the 3-year role (January 2021)</a:t>
            </a:r>
          </a:p>
          <a:p>
            <a:pPr lvl="1">
              <a:lnSpc>
                <a:spcPct val="100000"/>
              </a:lnSpc>
            </a:pPr>
            <a:endParaRPr lang="en-US" dirty="0"/>
          </a:p>
        </p:txBody>
      </p:sp>
    </p:spTree>
    <p:extLst>
      <p:ext uri="{BB962C8B-B14F-4D97-AF65-F5344CB8AC3E}">
        <p14:creationId xmlns:p14="http://schemas.microsoft.com/office/powerpoint/2010/main" val="42560965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Table 15">
            <a:extLst>
              <a:ext uri="{FF2B5EF4-FFF2-40B4-BE49-F238E27FC236}">
                <a16:creationId xmlns:a16="http://schemas.microsoft.com/office/drawing/2014/main" id="{3151ECC3-7246-4A0E-BEC0-4DEEDE8DF80C}"/>
              </a:ext>
            </a:extLst>
          </p:cNvPr>
          <p:cNvGraphicFramePr>
            <a:graphicFrameLocks noGrp="1"/>
          </p:cNvGraphicFramePr>
          <p:nvPr/>
        </p:nvGraphicFramePr>
        <p:xfrm>
          <a:off x="432636" y="622125"/>
          <a:ext cx="11164681" cy="1244391"/>
        </p:xfrm>
        <a:graphic>
          <a:graphicData uri="http://schemas.openxmlformats.org/drawingml/2006/table">
            <a:tbl>
              <a:tblPr firstRow="1" firstCol="1" bandRow="1"/>
              <a:tblGrid>
                <a:gridCol w="1387327">
                  <a:extLst>
                    <a:ext uri="{9D8B030D-6E8A-4147-A177-3AD203B41FA5}">
                      <a16:colId xmlns:a16="http://schemas.microsoft.com/office/drawing/2014/main" val="3317066436"/>
                    </a:ext>
                  </a:extLst>
                </a:gridCol>
                <a:gridCol w="2114284">
                  <a:extLst>
                    <a:ext uri="{9D8B030D-6E8A-4147-A177-3AD203B41FA5}">
                      <a16:colId xmlns:a16="http://schemas.microsoft.com/office/drawing/2014/main" val="316059488"/>
                    </a:ext>
                  </a:extLst>
                </a:gridCol>
                <a:gridCol w="1915572">
                  <a:extLst>
                    <a:ext uri="{9D8B030D-6E8A-4147-A177-3AD203B41FA5}">
                      <a16:colId xmlns:a16="http://schemas.microsoft.com/office/drawing/2014/main" val="3338295986"/>
                    </a:ext>
                  </a:extLst>
                </a:gridCol>
                <a:gridCol w="1915833">
                  <a:extLst>
                    <a:ext uri="{9D8B030D-6E8A-4147-A177-3AD203B41FA5}">
                      <a16:colId xmlns:a16="http://schemas.microsoft.com/office/drawing/2014/main" val="1498796472"/>
                    </a:ext>
                  </a:extLst>
                </a:gridCol>
                <a:gridCol w="1943230">
                  <a:extLst>
                    <a:ext uri="{9D8B030D-6E8A-4147-A177-3AD203B41FA5}">
                      <a16:colId xmlns:a16="http://schemas.microsoft.com/office/drawing/2014/main" val="233489246"/>
                    </a:ext>
                  </a:extLst>
                </a:gridCol>
                <a:gridCol w="1888435">
                  <a:extLst>
                    <a:ext uri="{9D8B030D-6E8A-4147-A177-3AD203B41FA5}">
                      <a16:colId xmlns:a16="http://schemas.microsoft.com/office/drawing/2014/main" val="2530641346"/>
                    </a:ext>
                  </a:extLst>
                </a:gridCol>
              </a:tblGrid>
              <a:tr h="797922">
                <a:tc gridSpan="6">
                  <a:txBody>
                    <a:bodyPr/>
                    <a:lstStyle/>
                    <a:p>
                      <a:pPr marL="0" marR="0" algn="ctr">
                        <a:lnSpc>
                          <a:spcPct val="107000"/>
                        </a:lnSpc>
                        <a:spcBef>
                          <a:spcPts val="0"/>
                        </a:spcBef>
                        <a:spcAft>
                          <a:spcPts val="0"/>
                        </a:spcAft>
                      </a:pPr>
                      <a:r>
                        <a:rPr lang="en-US" sz="7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4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HOW CAN TASK GROUPS ALIGN WORK TO ACHIEVE NNRT GOALS?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4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TASK GROUP STRATEGIES WITH DELIVERABLE DATES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4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EXAMPLES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7496" marR="47496" marT="0" marB="0">
                    <a:lnL w="19050" cap="flat" cmpd="sng" algn="ctr">
                      <a:solidFill>
                        <a:srgbClr val="009999"/>
                      </a:solidFill>
                      <a:prstDash val="solid"/>
                      <a:round/>
                      <a:headEnd type="none" w="med" len="med"/>
                      <a:tailEnd type="none" w="med" len="med"/>
                    </a:lnL>
                    <a:lnR w="19050" cap="flat" cmpd="sng" algn="ctr">
                      <a:solidFill>
                        <a:srgbClr val="009999"/>
                      </a:solidFill>
                      <a:prstDash val="solid"/>
                      <a:round/>
                      <a:headEnd type="none" w="med" len="med"/>
                      <a:tailEnd type="none" w="med" len="med"/>
                    </a:lnR>
                    <a:lnT w="19050" cap="flat" cmpd="sng" algn="ctr">
                      <a:solidFill>
                        <a:srgbClr val="009999"/>
                      </a:solidFill>
                      <a:prstDash val="solid"/>
                      <a:round/>
                      <a:headEnd type="none" w="med" len="med"/>
                      <a:tailEnd type="none" w="med" len="med"/>
                    </a:lnT>
                    <a:lnB w="19050" cap="flat" cmpd="sng" algn="ctr">
                      <a:solidFill>
                        <a:srgbClr val="009999"/>
                      </a:solidFill>
                      <a:prstDash val="solid"/>
                      <a:round/>
                      <a:headEnd type="none" w="med" len="med"/>
                      <a:tailEnd type="none" w="med" len="med"/>
                    </a:lnB>
                    <a:solidFill>
                      <a:srgbClr val="E7E6E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80438526"/>
                  </a:ext>
                </a:extLst>
              </a:tr>
              <a:tr h="415057">
                <a:tc>
                  <a:txBody>
                    <a:bodyPr/>
                    <a:lstStyle/>
                    <a:p>
                      <a:pPr marL="0" marR="0" algn="ctr">
                        <a:lnSpc>
                          <a:spcPct val="107000"/>
                        </a:lnSpc>
                        <a:spcBef>
                          <a:spcPts val="0"/>
                        </a:spcBef>
                        <a:spcAft>
                          <a:spcPts val="0"/>
                        </a:spcAft>
                      </a:pPr>
                      <a:r>
                        <a:rPr lang="en-US" sz="1200" b="1" dirty="0">
                          <a:solidFill>
                            <a:srgbClr val="00808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7496" marR="47496" marT="0" marB="0">
                    <a:lnL w="19050" cap="flat" cmpd="sng" algn="ctr">
                      <a:solidFill>
                        <a:srgbClr val="009999"/>
                      </a:solidFill>
                      <a:prstDash val="solid"/>
                      <a:round/>
                      <a:headEnd type="none" w="med" len="med"/>
                      <a:tailEnd type="none" w="med" len="med"/>
                    </a:lnL>
                    <a:lnR w="19050" cap="flat" cmpd="sng" algn="ctr">
                      <a:solidFill>
                        <a:srgbClr val="009999"/>
                      </a:solidFill>
                      <a:prstDash val="solid"/>
                      <a:round/>
                      <a:headEnd type="none" w="med" len="med"/>
                      <a:tailEnd type="none" w="med" len="med"/>
                    </a:lnR>
                    <a:lnT w="19050" cap="flat" cmpd="sng" algn="ctr">
                      <a:solidFill>
                        <a:srgbClr val="009999"/>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a:effectLst/>
                          <a:latin typeface="Calibri" panose="020F0502020204030204" pitchFamily="34" charset="0"/>
                          <a:ea typeface="Calibri" panose="020F0502020204030204" pitchFamily="34" charset="0"/>
                          <a:cs typeface="Times New Roman" panose="02020603050405020304" pitchFamily="18" charset="0"/>
                        </a:rPr>
                        <a:t>Clarify Process &amp; Role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7496" marR="47496" marT="0" marB="0">
                    <a:lnL w="19050" cap="flat" cmpd="sng" algn="ctr">
                      <a:solidFill>
                        <a:srgbClr val="009999"/>
                      </a:solidFill>
                      <a:prstDash val="solid"/>
                      <a:round/>
                      <a:headEnd type="none" w="med" len="med"/>
                      <a:tailEnd type="none" w="med" len="med"/>
                    </a:lnL>
                    <a:lnR w="19050" cap="flat" cmpd="sng" algn="ctr">
                      <a:solidFill>
                        <a:srgbClr val="009999"/>
                      </a:solidFill>
                      <a:prstDash val="solid"/>
                      <a:round/>
                      <a:headEnd type="none" w="med" len="med"/>
                      <a:tailEnd type="none" w="med" len="med"/>
                    </a:lnR>
                    <a:lnT w="19050" cap="flat" cmpd="sng" algn="ctr">
                      <a:solidFill>
                        <a:srgbClr val="009999"/>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Provide Tools &amp; Training</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7496" marR="47496" marT="0" marB="0">
                    <a:lnL w="19050" cap="flat" cmpd="sng" algn="ctr">
                      <a:solidFill>
                        <a:srgbClr val="009999"/>
                      </a:solidFill>
                      <a:prstDash val="solid"/>
                      <a:round/>
                      <a:headEnd type="none" w="med" len="med"/>
                      <a:tailEnd type="none" w="med" len="med"/>
                    </a:lnL>
                    <a:lnR w="19050" cap="flat" cmpd="sng" algn="ctr">
                      <a:solidFill>
                        <a:srgbClr val="009999"/>
                      </a:solidFill>
                      <a:prstDash val="solid"/>
                      <a:round/>
                      <a:headEnd type="none" w="med" len="med"/>
                      <a:tailEnd type="none" w="med" len="med"/>
                    </a:lnR>
                    <a:lnT w="19050" cap="flat" cmpd="sng" algn="ctr">
                      <a:solidFill>
                        <a:srgbClr val="009999"/>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Align to Health Equity</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7496" marR="47496" marT="0" marB="0">
                    <a:lnL w="19050" cap="flat" cmpd="sng" algn="ctr">
                      <a:solidFill>
                        <a:srgbClr val="009999"/>
                      </a:solidFill>
                      <a:prstDash val="solid"/>
                      <a:round/>
                      <a:headEnd type="none" w="med" len="med"/>
                      <a:tailEnd type="none" w="med" len="med"/>
                    </a:lnL>
                    <a:lnR w="19050" cap="flat" cmpd="sng" algn="ctr">
                      <a:solidFill>
                        <a:srgbClr val="009999"/>
                      </a:solidFill>
                      <a:prstDash val="solid"/>
                      <a:round/>
                      <a:headEnd type="none" w="med" len="med"/>
                      <a:tailEnd type="none" w="med" len="med"/>
                    </a:lnR>
                    <a:lnT w="19050" cap="flat" cmpd="sng" algn="ctr">
                      <a:solidFill>
                        <a:srgbClr val="009999"/>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algn="ctr">
                        <a:lnSpc>
                          <a:spcPct val="107000"/>
                        </a:lnSpc>
                        <a:spcBef>
                          <a:spcPts val="0"/>
                        </a:spcBef>
                        <a:spcAft>
                          <a:spcPts val="0"/>
                        </a:spcAft>
                      </a:pPr>
                      <a:r>
                        <a:rPr lang="en-US" sz="1400" b="1">
                          <a:effectLst/>
                          <a:latin typeface="Calibri" panose="020F0502020204030204" pitchFamily="34" charset="0"/>
                          <a:ea typeface="Calibri" panose="020F0502020204030204" pitchFamily="34" charset="0"/>
                          <a:cs typeface="Times New Roman" panose="02020603050405020304" pitchFamily="18" charset="0"/>
                        </a:rPr>
                        <a:t>Influence Policy</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400" b="1">
                          <a:effectLst/>
                          <a:latin typeface="Calibri" panose="020F0502020204030204" pitchFamily="34" charset="0"/>
                          <a:ea typeface="Calibri" panose="020F0502020204030204" pitchFamily="34" charset="0"/>
                          <a:cs typeface="Times New Roman" panose="02020603050405020304" pitchFamily="18" charset="0"/>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7496" marR="47496" marT="0" marB="0">
                    <a:lnL w="19050" cap="flat" cmpd="sng" algn="ctr">
                      <a:solidFill>
                        <a:srgbClr val="009999"/>
                      </a:solidFill>
                      <a:prstDash val="solid"/>
                      <a:round/>
                      <a:headEnd type="none" w="med" len="med"/>
                      <a:tailEnd type="none" w="med" len="med"/>
                    </a:lnL>
                    <a:lnR w="19050" cap="flat" cmpd="sng" algn="ctr">
                      <a:solidFill>
                        <a:srgbClr val="009999"/>
                      </a:solidFill>
                      <a:prstDash val="solid"/>
                      <a:round/>
                      <a:headEnd type="none" w="med" len="med"/>
                      <a:tailEnd type="none" w="med" len="med"/>
                    </a:lnR>
                    <a:lnT w="19050" cap="flat" cmpd="sng" algn="ctr">
                      <a:solidFill>
                        <a:srgbClr val="009999"/>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Represent Key Stakeholders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7496" marR="47496" marT="0" marB="0">
                    <a:lnL w="19050" cap="flat" cmpd="sng" algn="ctr">
                      <a:solidFill>
                        <a:srgbClr val="009999"/>
                      </a:solidFill>
                      <a:prstDash val="solid"/>
                      <a:round/>
                      <a:headEnd type="none" w="med" len="med"/>
                      <a:tailEnd type="none" w="med" len="med"/>
                    </a:lnL>
                    <a:lnR w="19050" cap="flat" cmpd="sng" algn="ctr">
                      <a:solidFill>
                        <a:srgbClr val="009999"/>
                      </a:solidFill>
                      <a:prstDash val="solid"/>
                      <a:round/>
                      <a:headEnd type="none" w="med" len="med"/>
                      <a:tailEnd type="none" w="med" len="med"/>
                    </a:lnR>
                    <a:lnT w="19050" cap="flat" cmpd="sng" algn="ctr">
                      <a:solidFill>
                        <a:srgbClr val="009999"/>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844349"/>
                  </a:ext>
                </a:extLst>
              </a:tr>
            </a:tbl>
          </a:graphicData>
        </a:graphic>
      </p:graphicFrame>
      <p:graphicFrame>
        <p:nvGraphicFramePr>
          <p:cNvPr id="2" name="Table 1">
            <a:extLst>
              <a:ext uri="{FF2B5EF4-FFF2-40B4-BE49-F238E27FC236}">
                <a16:creationId xmlns:a16="http://schemas.microsoft.com/office/drawing/2014/main" id="{FC9A2D6F-189C-4549-AE18-6A3776014285}"/>
              </a:ext>
            </a:extLst>
          </p:cNvPr>
          <p:cNvGraphicFramePr>
            <a:graphicFrameLocks noGrp="1"/>
          </p:cNvGraphicFramePr>
          <p:nvPr>
            <p:extLst>
              <p:ext uri="{D42A27DB-BD31-4B8C-83A1-F6EECF244321}">
                <p14:modId xmlns:p14="http://schemas.microsoft.com/office/powerpoint/2010/main" val="519745436"/>
              </p:ext>
            </p:extLst>
          </p:nvPr>
        </p:nvGraphicFramePr>
        <p:xfrm>
          <a:off x="432635" y="1866516"/>
          <a:ext cx="11164681" cy="2272729"/>
        </p:xfrm>
        <a:graphic>
          <a:graphicData uri="http://schemas.openxmlformats.org/drawingml/2006/table">
            <a:tbl>
              <a:tblPr firstRow="1" firstCol="1" bandRow="1"/>
              <a:tblGrid>
                <a:gridCol w="1387327">
                  <a:extLst>
                    <a:ext uri="{9D8B030D-6E8A-4147-A177-3AD203B41FA5}">
                      <a16:colId xmlns:a16="http://schemas.microsoft.com/office/drawing/2014/main" val="2412529377"/>
                    </a:ext>
                  </a:extLst>
                </a:gridCol>
                <a:gridCol w="2114284">
                  <a:extLst>
                    <a:ext uri="{9D8B030D-6E8A-4147-A177-3AD203B41FA5}">
                      <a16:colId xmlns:a16="http://schemas.microsoft.com/office/drawing/2014/main" val="2684851949"/>
                    </a:ext>
                  </a:extLst>
                </a:gridCol>
                <a:gridCol w="1915572">
                  <a:extLst>
                    <a:ext uri="{9D8B030D-6E8A-4147-A177-3AD203B41FA5}">
                      <a16:colId xmlns:a16="http://schemas.microsoft.com/office/drawing/2014/main" val="764250833"/>
                    </a:ext>
                  </a:extLst>
                </a:gridCol>
                <a:gridCol w="1915833">
                  <a:extLst>
                    <a:ext uri="{9D8B030D-6E8A-4147-A177-3AD203B41FA5}">
                      <a16:colId xmlns:a16="http://schemas.microsoft.com/office/drawing/2014/main" val="3757860862"/>
                    </a:ext>
                  </a:extLst>
                </a:gridCol>
                <a:gridCol w="1943230">
                  <a:extLst>
                    <a:ext uri="{9D8B030D-6E8A-4147-A177-3AD203B41FA5}">
                      <a16:colId xmlns:a16="http://schemas.microsoft.com/office/drawing/2014/main" val="2082641379"/>
                    </a:ext>
                  </a:extLst>
                </a:gridCol>
                <a:gridCol w="1888435">
                  <a:extLst>
                    <a:ext uri="{9D8B030D-6E8A-4147-A177-3AD203B41FA5}">
                      <a16:colId xmlns:a16="http://schemas.microsoft.com/office/drawing/2014/main" val="1468515176"/>
                    </a:ext>
                  </a:extLst>
                </a:gridCol>
              </a:tblGrid>
              <a:tr h="1072217">
                <a:tc>
                  <a:txBody>
                    <a:bodyPr/>
                    <a:lstStyle/>
                    <a:p>
                      <a:pPr marL="0" marR="0" algn="ctr">
                        <a:lnSpc>
                          <a:spcPct val="107000"/>
                        </a:lnSpc>
                        <a:spcBef>
                          <a:spcPts val="0"/>
                        </a:spcBef>
                        <a:spcAft>
                          <a:spcPts val="0"/>
                        </a:spcAft>
                      </a:pPr>
                      <a:r>
                        <a:rPr lang="en-US" sz="1200" b="1" dirty="0">
                          <a:solidFill>
                            <a:srgbClr val="008080"/>
                          </a:solidFill>
                          <a:effectLst/>
                          <a:latin typeface="Calibri" panose="020F0502020204030204" pitchFamily="34" charset="0"/>
                          <a:ea typeface="Calibri" panose="020F0502020204030204" pitchFamily="34" charset="0"/>
                          <a:cs typeface="Times New Roman" panose="02020603050405020304" pitchFamily="18" charset="0"/>
                        </a:rPr>
                        <a:t>Public Awareness TG</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200" b="1" dirty="0">
                          <a:solidFill>
                            <a:srgbClr val="00808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endParaRPr lang="en-US" sz="1200" b="1" dirty="0">
                        <a:solidFill>
                          <a:srgbClr val="00808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endParaRPr lang="en-US" sz="1200" b="1" dirty="0">
                        <a:solidFill>
                          <a:srgbClr val="00808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endParaRPr lang="en-US" sz="1200" b="1" dirty="0">
                        <a:solidFill>
                          <a:srgbClr val="00808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200" b="1" dirty="0">
                          <a:solidFill>
                            <a:srgbClr val="008080"/>
                          </a:solidFill>
                          <a:effectLst/>
                          <a:latin typeface="Calibri" panose="020F0502020204030204" pitchFamily="34" charset="0"/>
                          <a:ea typeface="Calibri" panose="020F0502020204030204" pitchFamily="34" charset="0"/>
                          <a:cs typeface="Times New Roman" panose="02020603050405020304" pitchFamily="18" charset="0"/>
                        </a:rPr>
                        <a:t> (Date)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7496" marR="47496" marT="0" marB="0">
                    <a:lnL w="19050" cap="flat" cmpd="sng" algn="ctr">
                      <a:solidFill>
                        <a:srgbClr val="009999"/>
                      </a:solidFill>
                      <a:prstDash val="solid"/>
                      <a:round/>
                      <a:headEnd type="none" w="med" len="med"/>
                      <a:tailEnd type="none" w="med" len="med"/>
                    </a:lnL>
                    <a:lnR w="19050" cap="flat" cmpd="sng" algn="ctr">
                      <a:solidFill>
                        <a:srgbClr val="009999"/>
                      </a:solidFill>
                      <a:prstDash val="solid"/>
                      <a:round/>
                      <a:headEnd type="none" w="med" len="med"/>
                      <a:tailEnd type="none" w="med" len="med"/>
                    </a:lnR>
                    <a:lnT w="19050" cap="flat" cmpd="sng" algn="ctr">
                      <a:solidFill>
                        <a:srgbClr val="009999"/>
                      </a:solidFill>
                      <a:prstDash val="solid"/>
                      <a:round/>
                      <a:headEnd type="none" w="med" len="med"/>
                      <a:tailEnd type="none" w="med" len="med"/>
                    </a:lnT>
                    <a:lnB w="19050" cap="flat" cmpd="sng" algn="ctr">
                      <a:solidFill>
                        <a:srgbClr val="009999"/>
                      </a:solidFill>
                      <a:prstDash val="solid"/>
                      <a:round/>
                      <a:headEnd type="none" w="med" len="med"/>
                      <a:tailEnd type="none" w="med" len="med"/>
                    </a:lnB>
                    <a:solidFill>
                      <a:schemeClr val="accent3">
                        <a:lumMod val="20000"/>
                        <a:lumOff val="80000"/>
                      </a:schemeClr>
                    </a:solidFill>
                  </a:tcPr>
                </a:tc>
                <a:tc>
                  <a:txBody>
                    <a:bodyPr/>
                    <a:lstStyle/>
                    <a:p>
                      <a:pPr marL="0" marR="0">
                        <a:lnSpc>
                          <a:spcPct val="107000"/>
                        </a:lnSpc>
                        <a:spcBef>
                          <a:spcPts val="0"/>
                        </a:spcBef>
                        <a:spcAft>
                          <a:spcPts val="0"/>
                        </a:spcAft>
                      </a:pPr>
                      <a:r>
                        <a:rPr lang="en-US" sz="1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Disseminate processes and procedures for posting and updates NNRT website for dissemination.</a:t>
                      </a:r>
                    </a:p>
                    <a:p>
                      <a:pPr marL="0" marR="0">
                        <a:lnSpc>
                          <a:spcPct val="107000"/>
                        </a:lnSpc>
                        <a:spcBef>
                          <a:spcPts val="0"/>
                        </a:spcBef>
                        <a:spcAft>
                          <a:spcPts val="0"/>
                        </a:spcAft>
                      </a:pPr>
                      <a:r>
                        <a:rPr lang="en-US" sz="1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Communication Plan</a:t>
                      </a:r>
                    </a:p>
                    <a:p>
                      <a:pPr marL="0" marR="0">
                        <a:lnSpc>
                          <a:spcPct val="107000"/>
                        </a:lnSpc>
                        <a:spcBef>
                          <a:spcPts val="0"/>
                        </a:spcBef>
                        <a:spcAft>
                          <a:spcPts val="0"/>
                        </a:spcAft>
                      </a:pPr>
                      <a:r>
                        <a:rPr lang="en-US" sz="1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DECEMBER 2020</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7496" marR="47496" marT="0" marB="0">
                    <a:lnL w="19050" cap="flat" cmpd="sng" algn="ctr">
                      <a:solidFill>
                        <a:srgbClr val="009999"/>
                      </a:solidFill>
                      <a:prstDash val="solid"/>
                      <a:round/>
                      <a:headEnd type="none" w="med" len="med"/>
                      <a:tailEnd type="none" w="med" len="med"/>
                    </a:lnL>
                    <a:lnR w="19050" cap="flat" cmpd="sng" algn="ctr">
                      <a:solidFill>
                        <a:srgbClr val="009999"/>
                      </a:solidFill>
                      <a:prstDash val="solid"/>
                      <a:round/>
                      <a:headEnd type="none" w="med" len="med"/>
                      <a:tailEnd type="none" w="med" len="med"/>
                    </a:lnR>
                    <a:lnT w="19050" cap="flat" cmpd="sng" algn="ctr">
                      <a:solidFill>
                        <a:srgbClr val="009999"/>
                      </a:solidFill>
                      <a:prstDash val="solid"/>
                      <a:round/>
                      <a:headEnd type="none" w="med" len="med"/>
                      <a:tailEnd type="none" w="med" len="med"/>
                    </a:lnT>
                    <a:lnB w="19050" cap="flat" cmpd="sng" algn="ctr">
                      <a:solidFill>
                        <a:srgbClr val="009999"/>
                      </a:solidFill>
                      <a:prstDash val="solid"/>
                      <a:round/>
                      <a:headEnd type="none" w="med" len="med"/>
                      <a:tailEnd type="none" w="med" len="med"/>
                    </a:lnB>
                    <a:solidFill>
                      <a:schemeClr val="accent3">
                        <a:lumMod val="20000"/>
                        <a:lumOff val="80000"/>
                      </a:schemeClr>
                    </a:solidFill>
                  </a:tcPr>
                </a:tc>
                <a:tc>
                  <a:txBody>
                    <a:bodyPr/>
                    <a:lstStyle/>
                    <a:p>
                      <a:pPr marL="0" marR="0" algn="l">
                        <a:lnSpc>
                          <a:spcPct val="107000"/>
                        </a:lnSpc>
                        <a:spcBef>
                          <a:spcPts val="0"/>
                        </a:spcBef>
                        <a:spcAft>
                          <a:spcPts val="0"/>
                        </a:spcAft>
                      </a:pPr>
                      <a:r>
                        <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Develop summaries and infographs of</a:t>
                      </a:r>
                      <a:r>
                        <a:rPr lang="en-US" sz="1400" baseline="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key</a:t>
                      </a:r>
                      <a:r>
                        <a:rPr lang="en-US" sz="1400" baseline="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findings from Cancer Supplement articles</a:t>
                      </a:r>
                    </a:p>
                    <a:p>
                      <a:pPr marL="0" marR="0" algn="l">
                        <a:lnSpc>
                          <a:spcPct val="107000"/>
                        </a:lnSpc>
                        <a:spcBef>
                          <a:spcPts val="0"/>
                        </a:spcBef>
                        <a:spcAft>
                          <a:spcPts val="0"/>
                        </a:spcAft>
                      </a:pPr>
                      <a:r>
                        <a:rPr lang="en-US" sz="1400" baseline="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Launch social media plan</a:t>
                      </a:r>
                    </a:p>
                    <a:p>
                      <a:pPr marL="0" marR="0" algn="l">
                        <a:lnSpc>
                          <a:spcPct val="107000"/>
                        </a:lnSpc>
                        <a:spcBef>
                          <a:spcPts val="0"/>
                        </a:spcBef>
                        <a:spcAft>
                          <a:spcPts val="0"/>
                        </a:spcAft>
                      </a:pPr>
                      <a:r>
                        <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MARCH</a:t>
                      </a:r>
                      <a:r>
                        <a:rPr lang="en-US" sz="1400" baseline="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2021</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7496" marR="47496" marT="0" marB="0">
                    <a:lnL w="19050" cap="flat" cmpd="sng" algn="ctr">
                      <a:solidFill>
                        <a:srgbClr val="009999"/>
                      </a:solidFill>
                      <a:prstDash val="solid"/>
                      <a:round/>
                      <a:headEnd type="none" w="med" len="med"/>
                      <a:tailEnd type="none" w="med" len="med"/>
                    </a:lnL>
                    <a:lnR w="19050" cap="flat" cmpd="sng" algn="ctr">
                      <a:solidFill>
                        <a:srgbClr val="009999"/>
                      </a:solidFill>
                      <a:prstDash val="solid"/>
                      <a:round/>
                      <a:headEnd type="none" w="med" len="med"/>
                      <a:tailEnd type="none" w="med" len="med"/>
                    </a:lnR>
                    <a:lnT w="19050" cap="flat" cmpd="sng" algn="ctr">
                      <a:solidFill>
                        <a:srgbClr val="009999"/>
                      </a:solidFill>
                      <a:prstDash val="solid"/>
                      <a:round/>
                      <a:headEnd type="none" w="med" len="med"/>
                      <a:tailEnd type="none" w="med" len="med"/>
                    </a:lnT>
                    <a:lnB w="19050" cap="flat" cmpd="sng" algn="ctr">
                      <a:solidFill>
                        <a:srgbClr val="009999"/>
                      </a:solidFill>
                      <a:prstDash val="solid"/>
                      <a:round/>
                      <a:headEnd type="none" w="med" len="med"/>
                      <a:tailEnd type="none" w="med" len="med"/>
                    </a:lnB>
                    <a:solidFill>
                      <a:schemeClr val="accent3">
                        <a:lumMod val="20000"/>
                        <a:lumOff val="80000"/>
                      </a:schemeClr>
                    </a:solidFill>
                  </a:tcPr>
                </a:tc>
                <a:tc>
                  <a:txBody>
                    <a:bodyPr/>
                    <a:lstStyle/>
                    <a:p>
                      <a:pPr marL="0" marR="0" algn="l">
                        <a:lnSpc>
                          <a:spcPct val="107000"/>
                        </a:lnSpc>
                        <a:spcBef>
                          <a:spcPts val="0"/>
                        </a:spcBef>
                        <a:spcAft>
                          <a:spcPts val="0"/>
                        </a:spcAft>
                      </a:pPr>
                      <a:r>
                        <a:rPr lang="en-US" sz="1400" dirty="0">
                          <a:solidFill>
                            <a:schemeClr val="tx1"/>
                          </a:solidFill>
                        </a:rPr>
                        <a:t>Materials on cultural humility &amp; health disparities and inequities and the role of PN and multi-lingual materials  </a:t>
                      </a:r>
                    </a:p>
                    <a:p>
                      <a:pPr marL="0" marR="0" algn="l">
                        <a:lnSpc>
                          <a:spcPct val="107000"/>
                        </a:lnSpc>
                        <a:spcBef>
                          <a:spcPts val="0"/>
                        </a:spcBef>
                        <a:spcAft>
                          <a:spcPts val="0"/>
                        </a:spcAft>
                      </a:pPr>
                      <a:r>
                        <a:rPr lang="en-US" sz="1400" dirty="0">
                          <a:solidFill>
                            <a:schemeClr val="tx1"/>
                          </a:solidFill>
                        </a:rPr>
                        <a:t>JANUARY 2021</a:t>
                      </a:r>
                    </a:p>
                  </a:txBody>
                  <a:tcPr marL="47496" marR="47496" marT="0" marB="0">
                    <a:lnL w="19050" cap="flat" cmpd="sng" algn="ctr">
                      <a:solidFill>
                        <a:srgbClr val="009999"/>
                      </a:solidFill>
                      <a:prstDash val="solid"/>
                      <a:round/>
                      <a:headEnd type="none" w="med" len="med"/>
                      <a:tailEnd type="none" w="med" len="med"/>
                    </a:lnL>
                    <a:lnR w="19050" cap="flat" cmpd="sng" algn="ctr">
                      <a:solidFill>
                        <a:srgbClr val="009999"/>
                      </a:solidFill>
                      <a:prstDash val="solid"/>
                      <a:round/>
                      <a:headEnd type="none" w="med" len="med"/>
                      <a:tailEnd type="none" w="med" len="med"/>
                    </a:lnR>
                    <a:lnT w="19050" cap="flat" cmpd="sng" algn="ctr">
                      <a:solidFill>
                        <a:srgbClr val="009999"/>
                      </a:solidFill>
                      <a:prstDash val="solid"/>
                      <a:round/>
                      <a:headEnd type="none" w="med" len="med"/>
                      <a:tailEnd type="none" w="med" len="med"/>
                    </a:lnT>
                    <a:lnB w="19050" cap="flat" cmpd="sng" algn="ctr">
                      <a:solidFill>
                        <a:srgbClr val="009999"/>
                      </a:solidFill>
                      <a:prstDash val="solid"/>
                      <a:round/>
                      <a:headEnd type="none" w="med" len="med"/>
                      <a:tailEnd type="none" w="med" len="med"/>
                    </a:lnB>
                    <a:solidFill>
                      <a:schemeClr val="accent3">
                        <a:lumMod val="20000"/>
                        <a:lumOff val="80000"/>
                      </a:schemeClr>
                    </a:solidFill>
                  </a:tcPr>
                </a:tc>
                <a:tc>
                  <a:txBody>
                    <a:bodyPr/>
                    <a:lstStyle/>
                    <a:p>
                      <a:pPr marL="0" marR="0" algn="l">
                        <a:lnSpc>
                          <a:spcPct val="107000"/>
                        </a:lnSpc>
                        <a:spcBef>
                          <a:spcPts val="0"/>
                        </a:spcBef>
                        <a:spcAft>
                          <a:spcPts val="0"/>
                        </a:spcAft>
                      </a:pPr>
                      <a:r>
                        <a:rPr lang="en-US" sz="1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Develop a database</a:t>
                      </a:r>
                      <a:r>
                        <a:rPr lang="en-US" sz="1400" baseline="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of key stakeholders and disseminate policy related NNRT materials</a:t>
                      </a:r>
                      <a:r>
                        <a:rPr lang="en-US" sz="1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p>
                    <a:p>
                      <a:pPr marL="0" marR="0" algn="l">
                        <a:lnSpc>
                          <a:spcPct val="107000"/>
                        </a:lnSpc>
                        <a:spcBef>
                          <a:spcPts val="0"/>
                        </a:spcBef>
                        <a:spcAft>
                          <a:spcPts val="0"/>
                        </a:spcAft>
                      </a:pPr>
                      <a:endParaRPr lang="en-US" sz="14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0" marR="0" algn="l">
                        <a:lnSpc>
                          <a:spcPct val="107000"/>
                        </a:lnSpc>
                        <a:spcBef>
                          <a:spcPts val="0"/>
                        </a:spcBef>
                        <a:spcAft>
                          <a:spcPts val="0"/>
                        </a:spcAft>
                      </a:pPr>
                      <a:r>
                        <a:rPr lang="en-US" sz="1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JUNE</a:t>
                      </a:r>
                      <a:r>
                        <a:rPr lang="en-US" sz="1400" baseline="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2021</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7496" marR="47496" marT="0" marB="0">
                    <a:lnL w="19050" cap="flat" cmpd="sng" algn="ctr">
                      <a:solidFill>
                        <a:srgbClr val="009999"/>
                      </a:solidFill>
                      <a:prstDash val="solid"/>
                      <a:round/>
                      <a:headEnd type="none" w="med" len="med"/>
                      <a:tailEnd type="none" w="med" len="med"/>
                    </a:lnL>
                    <a:lnR w="19050" cap="flat" cmpd="sng" algn="ctr">
                      <a:solidFill>
                        <a:srgbClr val="009999"/>
                      </a:solidFill>
                      <a:prstDash val="solid"/>
                      <a:round/>
                      <a:headEnd type="none" w="med" len="med"/>
                      <a:tailEnd type="none" w="med" len="med"/>
                    </a:lnR>
                    <a:lnT w="19050" cap="flat" cmpd="sng" algn="ctr">
                      <a:solidFill>
                        <a:srgbClr val="009999"/>
                      </a:solidFill>
                      <a:prstDash val="solid"/>
                      <a:round/>
                      <a:headEnd type="none" w="med" len="med"/>
                      <a:tailEnd type="none" w="med" len="med"/>
                    </a:lnT>
                    <a:lnB w="19050" cap="flat" cmpd="sng" algn="ctr">
                      <a:solidFill>
                        <a:srgbClr val="009999"/>
                      </a:solidFill>
                      <a:prstDash val="solid"/>
                      <a:round/>
                      <a:headEnd type="none" w="med" len="med"/>
                      <a:tailEnd type="none" w="med" len="med"/>
                    </a:lnB>
                    <a:solidFill>
                      <a:schemeClr val="accent3">
                        <a:lumMod val="20000"/>
                        <a:lumOff val="80000"/>
                      </a:schemeClr>
                    </a:solidFill>
                  </a:tcPr>
                </a:tc>
                <a:tc>
                  <a:txBody>
                    <a:bodyPr/>
                    <a:lstStyle/>
                    <a:p>
                      <a:pPr marL="0" marR="0" algn="l">
                        <a:lnSpc>
                          <a:spcPct val="107000"/>
                        </a:lnSpc>
                        <a:spcBef>
                          <a:spcPts val="0"/>
                        </a:spcBef>
                        <a:spcAft>
                          <a:spcPts val="0"/>
                        </a:spcAft>
                      </a:pPr>
                      <a:r>
                        <a:rPr lang="en-US" sz="1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Engage NNRT members and key organizations in</a:t>
                      </a:r>
                      <a:r>
                        <a:rPr lang="en-US" sz="1400" baseline="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the developing Work Group</a:t>
                      </a:r>
                      <a:r>
                        <a:rPr lang="en-US" sz="1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p>
                    <a:p>
                      <a:pPr marL="0" marR="0" algn="l">
                        <a:lnSpc>
                          <a:spcPct val="107000"/>
                        </a:lnSpc>
                        <a:spcBef>
                          <a:spcPts val="0"/>
                        </a:spcBef>
                        <a:spcAft>
                          <a:spcPts val="0"/>
                        </a:spcAft>
                      </a:pPr>
                      <a:endParaRPr lang="en-US" sz="14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0" marR="0" algn="l">
                        <a:lnSpc>
                          <a:spcPct val="107000"/>
                        </a:lnSpc>
                        <a:spcBef>
                          <a:spcPts val="0"/>
                        </a:spcBef>
                        <a:spcAft>
                          <a:spcPts val="0"/>
                        </a:spcAft>
                      </a:pPr>
                      <a:r>
                        <a:rPr lang="en-US" sz="1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MARCH</a:t>
                      </a:r>
                      <a:r>
                        <a:rPr lang="en-US" sz="1400" baseline="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2021</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7496" marR="47496" marT="0" marB="0">
                    <a:lnL w="19050" cap="flat" cmpd="sng" algn="ctr">
                      <a:solidFill>
                        <a:srgbClr val="009999"/>
                      </a:solidFill>
                      <a:prstDash val="solid"/>
                      <a:round/>
                      <a:headEnd type="none" w="med" len="med"/>
                      <a:tailEnd type="none" w="med" len="med"/>
                    </a:lnL>
                    <a:lnR w="19050" cap="flat" cmpd="sng" algn="ctr">
                      <a:solidFill>
                        <a:srgbClr val="009999"/>
                      </a:solidFill>
                      <a:prstDash val="solid"/>
                      <a:round/>
                      <a:headEnd type="none" w="med" len="med"/>
                      <a:tailEnd type="none" w="med" len="med"/>
                    </a:lnR>
                    <a:lnT w="19050" cap="flat" cmpd="sng" algn="ctr">
                      <a:solidFill>
                        <a:srgbClr val="009999"/>
                      </a:solidFill>
                      <a:prstDash val="solid"/>
                      <a:round/>
                      <a:headEnd type="none" w="med" len="med"/>
                      <a:tailEnd type="none" w="med" len="med"/>
                    </a:lnT>
                    <a:lnB w="19050" cap="flat" cmpd="sng" algn="ctr">
                      <a:solidFill>
                        <a:srgbClr val="009999"/>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802752387"/>
                  </a:ext>
                </a:extLst>
              </a:tr>
            </a:tbl>
          </a:graphicData>
        </a:graphic>
      </p:graphicFrame>
      <p:pic>
        <p:nvPicPr>
          <p:cNvPr id="7" name="Picture 6">
            <a:extLst>
              <a:ext uri="{FF2B5EF4-FFF2-40B4-BE49-F238E27FC236}">
                <a16:creationId xmlns:a16="http://schemas.microsoft.com/office/drawing/2014/main" id="{F87F07E6-4902-44AE-93CA-221EBC3D0392}"/>
              </a:ext>
            </a:extLst>
          </p:cNvPr>
          <p:cNvPicPr>
            <a:picLocks noChangeAspect="1"/>
          </p:cNvPicPr>
          <p:nvPr/>
        </p:nvPicPr>
        <p:blipFill>
          <a:blip r:embed="rId2"/>
          <a:stretch>
            <a:fillRect/>
          </a:stretch>
        </p:blipFill>
        <p:spPr>
          <a:xfrm>
            <a:off x="778981" y="2333997"/>
            <a:ext cx="615749" cy="615749"/>
          </a:xfrm>
          <a:prstGeom prst="rect">
            <a:avLst/>
          </a:prstGeom>
        </p:spPr>
      </p:pic>
    </p:spTree>
    <p:extLst>
      <p:ext uri="{BB962C8B-B14F-4D97-AF65-F5344CB8AC3E}">
        <p14:creationId xmlns:p14="http://schemas.microsoft.com/office/powerpoint/2010/main" val="28326192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69218-C8F9-4ABA-B66F-9AF1FCC4B79B}"/>
              </a:ext>
            </a:extLst>
          </p:cNvPr>
          <p:cNvSpPr>
            <a:spLocks noGrp="1"/>
          </p:cNvSpPr>
          <p:nvPr>
            <p:ph type="title"/>
          </p:nvPr>
        </p:nvSpPr>
        <p:spPr>
          <a:xfrm>
            <a:off x="482886" y="122784"/>
            <a:ext cx="11137614" cy="997099"/>
          </a:xfrm>
        </p:spPr>
        <p:txBody>
          <a:bodyPr>
            <a:normAutofit/>
          </a:bodyPr>
          <a:lstStyle/>
          <a:p>
            <a:r>
              <a:rPr lang="en-US" sz="4000" dirty="0">
                <a:solidFill>
                  <a:srgbClr val="13BDC6"/>
                </a:solidFill>
              </a:rPr>
              <a:t>Public Awareness/Communications</a:t>
            </a:r>
            <a:endParaRPr lang="en-US" sz="4000" dirty="0"/>
          </a:p>
        </p:txBody>
      </p:sp>
      <p:sp>
        <p:nvSpPr>
          <p:cNvPr id="3" name="Content Placeholder 2">
            <a:extLst>
              <a:ext uri="{FF2B5EF4-FFF2-40B4-BE49-F238E27FC236}">
                <a16:creationId xmlns:a16="http://schemas.microsoft.com/office/drawing/2014/main" id="{BB081169-E8D6-4D00-AD48-687079D58677}"/>
              </a:ext>
            </a:extLst>
          </p:cNvPr>
          <p:cNvSpPr>
            <a:spLocks noGrp="1"/>
          </p:cNvSpPr>
          <p:nvPr>
            <p:ph sz="quarter" idx="10"/>
          </p:nvPr>
        </p:nvSpPr>
        <p:spPr>
          <a:xfrm>
            <a:off x="482885" y="1284270"/>
            <a:ext cx="11455686" cy="4972692"/>
          </a:xfrm>
        </p:spPr>
        <p:txBody>
          <a:bodyPr>
            <a:normAutofit lnSpcReduction="10000"/>
          </a:bodyPr>
          <a:lstStyle/>
          <a:p>
            <a:pPr marL="0" indent="0">
              <a:buNone/>
            </a:pPr>
            <a:r>
              <a:rPr lang="en-US" sz="3000" b="0" dirty="0">
                <a:solidFill>
                  <a:schemeClr val="tx1"/>
                </a:solidFill>
              </a:rPr>
              <a:t>Projects planned for 2021-2022 </a:t>
            </a:r>
          </a:p>
          <a:p>
            <a:pPr marL="234950" indent="-234950"/>
            <a:r>
              <a:rPr lang="en-US" b="0" dirty="0">
                <a:solidFill>
                  <a:schemeClr val="tx1"/>
                </a:solidFill>
              </a:rPr>
              <a:t>Develop summaries and infographics of key findings from Cancer Supplement and COVID survey articles – focus on the impact on health disparities and health equity</a:t>
            </a:r>
          </a:p>
          <a:p>
            <a:pPr marL="234950" indent="-234950" fontAlgn="t"/>
            <a:r>
              <a:rPr lang="en-US" b="0" dirty="0">
                <a:solidFill>
                  <a:schemeClr val="tx1"/>
                </a:solidFill>
              </a:rPr>
              <a:t>Launch social media plan – focus on both professional and public – explore social media outlets used by underrepresented populations.</a:t>
            </a:r>
          </a:p>
          <a:p>
            <a:pPr marL="234950" indent="-234950" fontAlgn="t"/>
            <a:r>
              <a:rPr lang="en-US" b="0" dirty="0">
                <a:solidFill>
                  <a:schemeClr val="tx1"/>
                </a:solidFill>
              </a:rPr>
              <a:t>Review &amp; disseminate materials on cultural humility, health </a:t>
            </a:r>
          </a:p>
          <a:p>
            <a:pPr marL="234950" indent="-234950" fontAlgn="t">
              <a:buNone/>
            </a:pPr>
            <a:r>
              <a:rPr lang="en-US" b="0" dirty="0">
                <a:solidFill>
                  <a:schemeClr val="tx1"/>
                </a:solidFill>
              </a:rPr>
              <a:t>	disparities and health </a:t>
            </a:r>
            <a:r>
              <a:rPr lang="en-US" dirty="0">
                <a:solidFill>
                  <a:schemeClr val="tx1"/>
                </a:solidFill>
              </a:rPr>
              <a:t>e</a:t>
            </a:r>
            <a:r>
              <a:rPr lang="en-US" b="0" dirty="0">
                <a:solidFill>
                  <a:schemeClr val="tx1"/>
                </a:solidFill>
              </a:rPr>
              <a:t>quities and the role of PN </a:t>
            </a:r>
          </a:p>
          <a:p>
            <a:pPr marL="234950" indent="-234950" fontAlgn="t"/>
            <a:r>
              <a:rPr lang="en-US" b="0" dirty="0">
                <a:solidFill>
                  <a:schemeClr val="tx1"/>
                </a:solidFill>
              </a:rPr>
              <a:t>Identify, recommend &amp; disseminate multi-lingual materials for PN</a:t>
            </a:r>
          </a:p>
          <a:p>
            <a:pPr marL="234950" indent="-234950" fontAlgn="t"/>
            <a:r>
              <a:rPr lang="en-US" b="0" dirty="0">
                <a:solidFill>
                  <a:schemeClr val="tx1"/>
                </a:solidFill>
              </a:rPr>
              <a:t>Develop a database of key stakeholders and disseminate policy </a:t>
            </a:r>
          </a:p>
          <a:p>
            <a:pPr marL="234950" indent="-234950" fontAlgn="t">
              <a:buNone/>
            </a:pPr>
            <a:r>
              <a:rPr lang="en-US" b="0" dirty="0">
                <a:solidFill>
                  <a:schemeClr val="tx1"/>
                </a:solidFill>
              </a:rPr>
              <a:t>	related NNRT materials </a:t>
            </a:r>
          </a:p>
          <a:p>
            <a:pPr marL="234950" indent="-234950" fontAlgn="t"/>
            <a:r>
              <a:rPr lang="en-US" b="0" dirty="0">
                <a:solidFill>
                  <a:schemeClr val="tx1"/>
                </a:solidFill>
              </a:rPr>
              <a:t>Engage NNRT members and key organizations in the expanding Work Group membership</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02217" y="2907068"/>
            <a:ext cx="2586430" cy="1993444"/>
          </a:xfrm>
          <a:prstGeom prst="rect">
            <a:avLst/>
          </a:prstGeom>
        </p:spPr>
      </p:pic>
    </p:spTree>
    <p:extLst>
      <p:ext uri="{BB962C8B-B14F-4D97-AF65-F5344CB8AC3E}">
        <p14:creationId xmlns:p14="http://schemas.microsoft.com/office/powerpoint/2010/main" val="3893373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12BAA-9F2E-45C6-9EF3-3AA742C19A3E}"/>
              </a:ext>
            </a:extLst>
          </p:cNvPr>
          <p:cNvSpPr>
            <a:spLocks noGrp="1"/>
          </p:cNvSpPr>
          <p:nvPr>
            <p:ph type="title"/>
          </p:nvPr>
        </p:nvSpPr>
        <p:spPr>
          <a:xfrm>
            <a:off x="571500" y="577849"/>
            <a:ext cx="11061699" cy="1104900"/>
          </a:xfrm>
        </p:spPr>
        <p:txBody>
          <a:bodyPr>
            <a:normAutofit/>
          </a:bodyPr>
          <a:lstStyle/>
          <a:p>
            <a:r>
              <a:rPr lang="en-US" sz="5400" dirty="0">
                <a:solidFill>
                  <a:srgbClr val="13BDC6"/>
                </a:solidFill>
              </a:rPr>
              <a:t>Welcome (back)!</a:t>
            </a:r>
            <a:endParaRPr lang="en-US" sz="5400" dirty="0"/>
          </a:p>
        </p:txBody>
      </p:sp>
      <p:sp>
        <p:nvSpPr>
          <p:cNvPr id="3" name="Content Placeholder 2">
            <a:extLst>
              <a:ext uri="{FF2B5EF4-FFF2-40B4-BE49-F238E27FC236}">
                <a16:creationId xmlns:a16="http://schemas.microsoft.com/office/drawing/2014/main" id="{B5BCDFA9-CB5A-406A-AA75-25D16B51632F}"/>
              </a:ext>
            </a:extLst>
          </p:cNvPr>
          <p:cNvSpPr>
            <a:spLocks noGrp="1"/>
          </p:cNvSpPr>
          <p:nvPr>
            <p:ph sz="quarter" idx="10"/>
          </p:nvPr>
        </p:nvSpPr>
        <p:spPr>
          <a:xfrm>
            <a:off x="1041399" y="4402619"/>
            <a:ext cx="4546601" cy="782839"/>
          </a:xfrm>
        </p:spPr>
        <p:txBody>
          <a:bodyPr/>
          <a:lstStyle/>
          <a:p>
            <a:pPr marL="0" indent="0">
              <a:lnSpc>
                <a:spcPct val="100000"/>
              </a:lnSpc>
              <a:spcBef>
                <a:spcPts val="0"/>
              </a:spcBef>
              <a:buNone/>
            </a:pPr>
            <a:r>
              <a:rPr lang="en-US" sz="2000" dirty="0">
                <a:solidFill>
                  <a:srgbClr val="403F41"/>
                </a:solidFill>
                <a:latin typeface="Source Sans Pro" panose="020B0503030403020204" pitchFamily="34" charset="0"/>
                <a:ea typeface="Source Sans Pro" panose="020B0503030403020204" pitchFamily="34" charset="0"/>
              </a:rPr>
              <a:t>Tracy Battaglia, MD, MPH, Chair NNRT</a:t>
            </a:r>
          </a:p>
          <a:p>
            <a:pPr marL="0" indent="0">
              <a:lnSpc>
                <a:spcPct val="100000"/>
              </a:lnSpc>
              <a:spcBef>
                <a:spcPts val="0"/>
              </a:spcBef>
              <a:buNone/>
            </a:pPr>
            <a:r>
              <a:rPr lang="en-US" sz="2000" b="0" dirty="0">
                <a:solidFill>
                  <a:srgbClr val="403F41"/>
                </a:solidFill>
                <a:latin typeface="Source Sans Pro" panose="020B0503030403020204" pitchFamily="34" charset="0"/>
                <a:ea typeface="Source Sans Pro" panose="020B0503030403020204" pitchFamily="34" charset="0"/>
              </a:rPr>
              <a:t>Boston University Schools of Medicine  </a:t>
            </a:r>
          </a:p>
          <a:p>
            <a:pPr marL="0" indent="0">
              <a:lnSpc>
                <a:spcPct val="100000"/>
              </a:lnSpc>
              <a:spcBef>
                <a:spcPts val="0"/>
              </a:spcBef>
              <a:buNone/>
            </a:pPr>
            <a:r>
              <a:rPr lang="en-US" sz="2000" b="0" dirty="0">
                <a:solidFill>
                  <a:srgbClr val="403F41"/>
                </a:solidFill>
                <a:latin typeface="Source Sans Pro" panose="020B0503030403020204" pitchFamily="34" charset="0"/>
                <a:ea typeface="Source Sans Pro" panose="020B0503030403020204" pitchFamily="34" charset="0"/>
              </a:rPr>
              <a:t>&amp; Public Health </a:t>
            </a:r>
          </a:p>
          <a:p>
            <a:pPr marL="0" indent="0">
              <a:buNone/>
            </a:pPr>
            <a:endParaRPr lang="en-US" sz="2000" b="0" dirty="0">
              <a:solidFill>
                <a:srgbClr val="403F41"/>
              </a:solidFill>
              <a:latin typeface="Source Sans Pro" panose="020B0503030403020204" pitchFamily="34" charset="0"/>
              <a:ea typeface="Source Sans Pro" panose="020B0503030403020204" pitchFamily="34" charset="0"/>
            </a:endParaRPr>
          </a:p>
        </p:txBody>
      </p:sp>
      <p:sp>
        <p:nvSpPr>
          <p:cNvPr id="4" name="Rectangle 3">
            <a:extLst>
              <a:ext uri="{FF2B5EF4-FFF2-40B4-BE49-F238E27FC236}">
                <a16:creationId xmlns:a16="http://schemas.microsoft.com/office/drawing/2014/main" id="{28E53201-3475-6F48-9395-319D903D5EDF}"/>
              </a:ext>
            </a:extLst>
          </p:cNvPr>
          <p:cNvSpPr/>
          <p:nvPr/>
        </p:nvSpPr>
        <p:spPr>
          <a:xfrm>
            <a:off x="6413500" y="4402619"/>
            <a:ext cx="4546601" cy="1015663"/>
          </a:xfrm>
          <a:prstGeom prst="rect">
            <a:avLst/>
          </a:prstGeom>
        </p:spPr>
        <p:txBody>
          <a:bodyPr wrap="square">
            <a:spAutoFit/>
          </a:bodyPr>
          <a:lstStyle/>
          <a:p>
            <a:r>
              <a:rPr lang="en-US" sz="2000" b="1" dirty="0">
                <a:solidFill>
                  <a:srgbClr val="403F41"/>
                </a:solidFill>
                <a:latin typeface="Source Sans Pro" panose="020B0503030403020204" pitchFamily="34" charset="0"/>
                <a:ea typeface="Source Sans Pro" panose="020B0503030403020204" pitchFamily="34" charset="0"/>
                <a:cs typeface="Arial" charset="0"/>
              </a:rPr>
              <a:t>Andrea (Andi) Dwyer, Vice-Chair NNRT</a:t>
            </a:r>
          </a:p>
          <a:p>
            <a:r>
              <a:rPr lang="en-US" sz="2000" dirty="0">
                <a:solidFill>
                  <a:srgbClr val="403F41"/>
                </a:solidFill>
                <a:latin typeface="Source Sans Pro" panose="020B0503030403020204" pitchFamily="34" charset="0"/>
                <a:ea typeface="Source Sans Pro" panose="020B0503030403020204" pitchFamily="34" charset="0"/>
                <a:cs typeface="Arial" charset="0"/>
              </a:rPr>
              <a:t>University of Colorado Cancer Center School of Public Health</a:t>
            </a:r>
          </a:p>
        </p:txBody>
      </p:sp>
      <p:pic>
        <p:nvPicPr>
          <p:cNvPr id="10" name="Picture 9" descr="A person in glasses looking at the camera&#10;&#10;Description automatically generated">
            <a:extLst>
              <a:ext uri="{FF2B5EF4-FFF2-40B4-BE49-F238E27FC236}">
                <a16:creationId xmlns:a16="http://schemas.microsoft.com/office/drawing/2014/main" id="{F99A290B-388E-47E7-AF38-9756931B123F}"/>
              </a:ext>
            </a:extLst>
          </p:cNvPr>
          <p:cNvPicPr>
            <a:picLocks noChangeAspect="1"/>
          </p:cNvPicPr>
          <p:nvPr/>
        </p:nvPicPr>
        <p:blipFill>
          <a:blip r:embed="rId2"/>
          <a:stretch>
            <a:fillRect/>
          </a:stretch>
        </p:blipFill>
        <p:spPr>
          <a:xfrm>
            <a:off x="7360420" y="1667088"/>
            <a:ext cx="2051649" cy="273553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9470" y="1667088"/>
            <a:ext cx="1923806" cy="2693328"/>
          </a:xfrm>
          <a:prstGeom prst="rect">
            <a:avLst/>
          </a:prstGeom>
        </p:spPr>
      </p:pic>
    </p:spTree>
    <p:extLst>
      <p:ext uri="{BB962C8B-B14F-4D97-AF65-F5344CB8AC3E}">
        <p14:creationId xmlns:p14="http://schemas.microsoft.com/office/powerpoint/2010/main" val="30512974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large body of water&#10;&#10;Description automatically generated">
            <a:extLst>
              <a:ext uri="{FF2B5EF4-FFF2-40B4-BE49-F238E27FC236}">
                <a16:creationId xmlns:a16="http://schemas.microsoft.com/office/drawing/2014/main" id="{BC730C17-B65F-694A-8738-67ABCE28E24B}"/>
              </a:ext>
            </a:extLst>
          </p:cNvPr>
          <p:cNvPicPr>
            <a:picLocks noGrp="1" noChangeAspect="1"/>
          </p:cNvPicPr>
          <p:nvPr>
            <p:ph type="pic" sz="quarter" idx="10"/>
          </p:nvPr>
        </p:nvPicPr>
        <p:blipFill>
          <a:blip r:embed="rId3"/>
          <a:srcRect t="11207" b="11207"/>
          <a:stretch>
            <a:fillRect/>
          </a:stretch>
        </p:blipFill>
        <p:spPr/>
      </p:pic>
      <p:sp>
        <p:nvSpPr>
          <p:cNvPr id="9" name="Rectangle 8">
            <a:extLst>
              <a:ext uri="{FF2B5EF4-FFF2-40B4-BE49-F238E27FC236}">
                <a16:creationId xmlns:a16="http://schemas.microsoft.com/office/drawing/2014/main" id="{7B1A716C-984B-4C40-A4DB-13419CC9FAA5}"/>
              </a:ext>
            </a:extLst>
          </p:cNvPr>
          <p:cNvSpPr/>
          <p:nvPr/>
        </p:nvSpPr>
        <p:spPr>
          <a:xfrm>
            <a:off x="5186150" y="1808327"/>
            <a:ext cx="7005850" cy="3234520"/>
          </a:xfrm>
          <a:prstGeom prst="rect">
            <a:avLst/>
          </a:prstGeom>
          <a:solidFill>
            <a:srgbClr val="13BD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endParaRPr>
          </a:p>
        </p:txBody>
      </p:sp>
      <p:sp>
        <p:nvSpPr>
          <p:cNvPr id="4" name="Title 3">
            <a:extLst>
              <a:ext uri="{FF2B5EF4-FFF2-40B4-BE49-F238E27FC236}">
                <a16:creationId xmlns:a16="http://schemas.microsoft.com/office/drawing/2014/main" id="{41331522-C1EE-5044-ACB1-DA59C822AA44}"/>
              </a:ext>
            </a:extLst>
          </p:cNvPr>
          <p:cNvSpPr>
            <a:spLocks noGrp="1"/>
          </p:cNvSpPr>
          <p:nvPr>
            <p:ph type="title"/>
          </p:nvPr>
        </p:nvSpPr>
        <p:spPr/>
        <p:txBody>
          <a:bodyPr>
            <a:noAutofit/>
          </a:bodyPr>
          <a:lstStyle/>
          <a:p>
            <a:r>
              <a:rPr lang="en-US" sz="4800" dirty="0"/>
              <a:t>Break</a:t>
            </a:r>
          </a:p>
        </p:txBody>
      </p:sp>
    </p:spTree>
    <p:extLst>
      <p:ext uri="{BB962C8B-B14F-4D97-AF65-F5344CB8AC3E}">
        <p14:creationId xmlns:p14="http://schemas.microsoft.com/office/powerpoint/2010/main" val="23783117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large body of water&#10;&#10;Description automatically generated">
            <a:extLst>
              <a:ext uri="{FF2B5EF4-FFF2-40B4-BE49-F238E27FC236}">
                <a16:creationId xmlns:a16="http://schemas.microsoft.com/office/drawing/2014/main" id="{BC730C17-B65F-694A-8738-67ABCE28E24B}"/>
              </a:ext>
            </a:extLst>
          </p:cNvPr>
          <p:cNvPicPr>
            <a:picLocks noGrp="1" noChangeAspect="1"/>
          </p:cNvPicPr>
          <p:nvPr>
            <p:ph type="pic" sz="quarter" idx="10"/>
          </p:nvPr>
        </p:nvPicPr>
        <p:blipFill>
          <a:blip r:embed="rId3"/>
          <a:srcRect t="11207" b="11207"/>
          <a:stretch>
            <a:fillRect/>
          </a:stretch>
        </p:blipFill>
        <p:spPr/>
      </p:pic>
      <p:sp>
        <p:nvSpPr>
          <p:cNvPr id="9" name="Rectangle 8">
            <a:extLst>
              <a:ext uri="{FF2B5EF4-FFF2-40B4-BE49-F238E27FC236}">
                <a16:creationId xmlns:a16="http://schemas.microsoft.com/office/drawing/2014/main" id="{7B1A716C-984B-4C40-A4DB-13419CC9FAA5}"/>
              </a:ext>
            </a:extLst>
          </p:cNvPr>
          <p:cNvSpPr/>
          <p:nvPr/>
        </p:nvSpPr>
        <p:spPr>
          <a:xfrm>
            <a:off x="5186150" y="1811740"/>
            <a:ext cx="7005850" cy="3234520"/>
          </a:xfrm>
          <a:prstGeom prst="rect">
            <a:avLst/>
          </a:prstGeom>
          <a:solidFill>
            <a:srgbClr val="13BD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endParaRPr>
          </a:p>
        </p:txBody>
      </p:sp>
      <p:sp>
        <p:nvSpPr>
          <p:cNvPr id="4" name="Title 3">
            <a:extLst>
              <a:ext uri="{FF2B5EF4-FFF2-40B4-BE49-F238E27FC236}">
                <a16:creationId xmlns:a16="http://schemas.microsoft.com/office/drawing/2014/main" id="{41331522-C1EE-5044-ACB1-DA59C822AA44}"/>
              </a:ext>
            </a:extLst>
          </p:cNvPr>
          <p:cNvSpPr>
            <a:spLocks noGrp="1"/>
          </p:cNvSpPr>
          <p:nvPr>
            <p:ph type="title"/>
          </p:nvPr>
        </p:nvSpPr>
        <p:spPr/>
        <p:txBody>
          <a:bodyPr>
            <a:noAutofit/>
          </a:bodyPr>
          <a:lstStyle/>
          <a:p>
            <a:r>
              <a:rPr lang="en-US" sz="4800" dirty="0"/>
              <a:t>Task Group Breakouts</a:t>
            </a:r>
          </a:p>
        </p:txBody>
      </p:sp>
    </p:spTree>
    <p:extLst>
      <p:ext uri="{BB962C8B-B14F-4D97-AF65-F5344CB8AC3E}">
        <p14:creationId xmlns:p14="http://schemas.microsoft.com/office/powerpoint/2010/main" val="20082901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22D7E-4E80-440C-BB1E-273763485E51}"/>
              </a:ext>
            </a:extLst>
          </p:cNvPr>
          <p:cNvSpPr>
            <a:spLocks noGrp="1"/>
          </p:cNvSpPr>
          <p:nvPr>
            <p:ph type="title"/>
          </p:nvPr>
        </p:nvSpPr>
        <p:spPr/>
        <p:txBody>
          <a:bodyPr/>
          <a:lstStyle/>
          <a:p>
            <a:r>
              <a:rPr lang="en-US" dirty="0">
                <a:solidFill>
                  <a:srgbClr val="13BDC6"/>
                </a:solidFill>
              </a:rPr>
              <a:t>Break Out Instructions</a:t>
            </a:r>
            <a:endParaRPr lang="en-US" dirty="0"/>
          </a:p>
        </p:txBody>
      </p:sp>
      <p:sp>
        <p:nvSpPr>
          <p:cNvPr id="3" name="Content Placeholder 2">
            <a:extLst>
              <a:ext uri="{FF2B5EF4-FFF2-40B4-BE49-F238E27FC236}">
                <a16:creationId xmlns:a16="http://schemas.microsoft.com/office/drawing/2014/main" id="{00755770-10AE-405D-A21F-C5909EF6668B}"/>
              </a:ext>
            </a:extLst>
          </p:cNvPr>
          <p:cNvSpPr>
            <a:spLocks noGrp="1"/>
          </p:cNvSpPr>
          <p:nvPr>
            <p:ph sz="quarter" idx="10"/>
          </p:nvPr>
        </p:nvSpPr>
        <p:spPr>
          <a:xfrm>
            <a:off x="397880" y="1759352"/>
            <a:ext cx="11049000" cy="3952131"/>
          </a:xfrm>
        </p:spPr>
        <p:txBody>
          <a:bodyPr/>
          <a:lstStyle/>
          <a:p>
            <a:r>
              <a:rPr lang="en-US" sz="2000" b="0" dirty="0">
                <a:solidFill>
                  <a:schemeClr val="tx1"/>
                </a:solidFill>
                <a:latin typeface="Source Sans Pro" panose="020B0503030403020204" pitchFamily="34" charset="0"/>
                <a:ea typeface="Source Sans Pro" panose="020B0503030403020204" pitchFamily="34" charset="0"/>
              </a:rPr>
              <a:t>You will be automatically moved into 1 of 7 Task Group breakouts.  Breakout is 30 minutes.</a:t>
            </a:r>
          </a:p>
          <a:p>
            <a:r>
              <a:rPr lang="en-US" sz="2000" b="0" dirty="0">
                <a:solidFill>
                  <a:schemeClr val="tx1"/>
                </a:solidFill>
                <a:latin typeface="Source Sans Pro" panose="020B0503030403020204" pitchFamily="34" charset="0"/>
                <a:ea typeface="Source Sans Pro" panose="020B0503030403020204" pitchFamily="34" charset="0"/>
              </a:rPr>
              <a:t>Current Task Group members are assigned to a breakouts with their Task Group.  Participants who are not current members of a Task Group will be randomly assigned.</a:t>
            </a:r>
          </a:p>
          <a:p>
            <a:r>
              <a:rPr lang="en-US" sz="2000" b="0" dirty="0">
                <a:solidFill>
                  <a:schemeClr val="tx1"/>
                </a:solidFill>
                <a:latin typeface="Source Sans Pro" panose="020B0503030403020204" pitchFamily="34" charset="0"/>
                <a:ea typeface="Source Sans Pro" panose="020B0503030403020204" pitchFamily="34" charset="0"/>
              </a:rPr>
              <a:t>Task group chairs will facilitate.  </a:t>
            </a:r>
          </a:p>
          <a:p>
            <a:r>
              <a:rPr lang="en-US" sz="2000" b="0" dirty="0">
                <a:solidFill>
                  <a:schemeClr val="tx1"/>
                </a:solidFill>
                <a:latin typeface="Source Sans Pro" panose="020B0503030403020204" pitchFamily="34" charset="0"/>
                <a:ea typeface="Source Sans Pro" panose="020B0503030403020204" pitchFamily="34" charset="0"/>
              </a:rPr>
              <a:t>The purpose of this breakout gain clarity regarding the task group and to discuss how this group might better address health equity.</a:t>
            </a:r>
          </a:p>
          <a:p>
            <a:pPr marL="0" indent="0">
              <a:buNone/>
            </a:pPr>
            <a:endParaRPr lang="en-US" sz="2000" b="0" dirty="0">
              <a:solidFill>
                <a:schemeClr val="tx1"/>
              </a:solidFill>
              <a:latin typeface="Source Sans Pro" panose="020B0503030403020204" pitchFamily="34" charset="0"/>
              <a:ea typeface="Source Sans Pro" panose="020B0503030403020204" pitchFamily="34" charset="0"/>
            </a:endParaRPr>
          </a:p>
          <a:p>
            <a:pPr lvl="1"/>
            <a:r>
              <a:rPr lang="en-US" dirty="0">
                <a:solidFill>
                  <a:schemeClr val="tx1"/>
                </a:solidFill>
                <a:latin typeface="Source Sans Pro" panose="020B0503030403020204" pitchFamily="34" charset="0"/>
                <a:ea typeface="Source Sans Pro" panose="020B0503030403020204" pitchFamily="34" charset="0"/>
              </a:rPr>
              <a:t>Question 1:  From the work you do, what health equity related issues/needs do you have that might be addressed by the ________________________Task Group?</a:t>
            </a:r>
          </a:p>
          <a:p>
            <a:pPr marL="457200" lvl="1" indent="0">
              <a:buNone/>
            </a:pPr>
            <a:endParaRPr lang="en-US" dirty="0">
              <a:solidFill>
                <a:schemeClr val="tx1"/>
              </a:solidFill>
              <a:latin typeface="Source Sans Pro" panose="020B0503030403020204" pitchFamily="34" charset="0"/>
              <a:ea typeface="Source Sans Pro" panose="020B0503030403020204" pitchFamily="34" charset="0"/>
            </a:endParaRPr>
          </a:p>
          <a:p>
            <a:pPr lvl="1"/>
            <a:r>
              <a:rPr lang="en-US" dirty="0">
                <a:solidFill>
                  <a:schemeClr val="tx1"/>
                </a:solidFill>
                <a:latin typeface="Source Sans Pro" panose="020B0503030403020204" pitchFamily="34" charset="0"/>
                <a:ea typeface="Source Sans Pro" panose="020B0503030403020204" pitchFamily="34" charset="0"/>
              </a:rPr>
              <a:t>Question 2:  Based on your experience, what could this task group do to address these health equity needs?</a:t>
            </a:r>
          </a:p>
          <a:p>
            <a:endParaRPr lang="en-US" sz="2000" b="0" dirty="0">
              <a:solidFill>
                <a:schemeClr val="tx1"/>
              </a:solidFill>
              <a:latin typeface="+mn-lt"/>
            </a:endParaRPr>
          </a:p>
        </p:txBody>
      </p:sp>
    </p:spTree>
    <p:extLst>
      <p:ext uri="{BB962C8B-B14F-4D97-AF65-F5344CB8AC3E}">
        <p14:creationId xmlns:p14="http://schemas.microsoft.com/office/powerpoint/2010/main" val="11811809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large body of water&#10;&#10;Description automatically generated">
            <a:extLst>
              <a:ext uri="{FF2B5EF4-FFF2-40B4-BE49-F238E27FC236}">
                <a16:creationId xmlns:a16="http://schemas.microsoft.com/office/drawing/2014/main" id="{BC730C17-B65F-694A-8738-67ABCE28E24B}"/>
              </a:ext>
            </a:extLst>
          </p:cNvPr>
          <p:cNvPicPr>
            <a:picLocks noGrp="1" noChangeAspect="1"/>
          </p:cNvPicPr>
          <p:nvPr>
            <p:ph type="pic" sz="quarter" idx="10"/>
          </p:nvPr>
        </p:nvPicPr>
        <p:blipFill>
          <a:blip r:embed="rId3"/>
          <a:srcRect t="11207" b="11207"/>
          <a:stretch>
            <a:fillRect/>
          </a:stretch>
        </p:blipFill>
        <p:spPr/>
      </p:pic>
      <p:sp>
        <p:nvSpPr>
          <p:cNvPr id="9" name="Rectangle 8">
            <a:extLst>
              <a:ext uri="{FF2B5EF4-FFF2-40B4-BE49-F238E27FC236}">
                <a16:creationId xmlns:a16="http://schemas.microsoft.com/office/drawing/2014/main" id="{7B1A716C-984B-4C40-A4DB-13419CC9FAA5}"/>
              </a:ext>
            </a:extLst>
          </p:cNvPr>
          <p:cNvSpPr/>
          <p:nvPr/>
        </p:nvSpPr>
        <p:spPr>
          <a:xfrm>
            <a:off x="4745620" y="1811740"/>
            <a:ext cx="7446380" cy="3674660"/>
          </a:xfrm>
          <a:prstGeom prst="rect">
            <a:avLst/>
          </a:prstGeom>
          <a:solidFill>
            <a:srgbClr val="13BD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endParaRPr>
          </a:p>
        </p:txBody>
      </p:sp>
      <p:sp>
        <p:nvSpPr>
          <p:cNvPr id="4" name="Title 3">
            <a:extLst>
              <a:ext uri="{FF2B5EF4-FFF2-40B4-BE49-F238E27FC236}">
                <a16:creationId xmlns:a16="http://schemas.microsoft.com/office/drawing/2014/main" id="{41331522-C1EE-5044-ACB1-DA59C822AA44}"/>
              </a:ext>
            </a:extLst>
          </p:cNvPr>
          <p:cNvSpPr>
            <a:spLocks noGrp="1"/>
          </p:cNvSpPr>
          <p:nvPr>
            <p:ph type="title"/>
          </p:nvPr>
        </p:nvSpPr>
        <p:spPr>
          <a:xfrm>
            <a:off x="5186150" y="3136738"/>
            <a:ext cx="7005850" cy="951629"/>
          </a:xfrm>
        </p:spPr>
        <p:txBody>
          <a:bodyPr>
            <a:noAutofit/>
          </a:bodyPr>
          <a:lstStyle/>
          <a:p>
            <a:pPr marL="0" marR="0">
              <a:lnSpc>
                <a:spcPct val="100000"/>
              </a:lnSpc>
              <a:spcBef>
                <a:spcPts val="0"/>
              </a:spcBef>
            </a:pPr>
            <a:r>
              <a:rPr lang="en-US" sz="4000" dirty="0"/>
              <a:t>Invited Member Presentation</a:t>
            </a:r>
            <a:r>
              <a:rPr lang="en-US" sz="4000" dirty="0">
                <a:latin typeface="Calibri" panose="020F0502020204030204" pitchFamily="34" charset="0"/>
                <a:ea typeface="Calibri" panose="020F0502020204030204" pitchFamily="34" charset="0"/>
                <a:cs typeface="Times New Roman" panose="02020603050405020304" pitchFamily="18" charset="0"/>
              </a:rPr>
              <a:t> </a:t>
            </a:r>
            <a:br>
              <a:rPr lang="en-US" sz="4400" dirty="0">
                <a:latin typeface="Calibri" panose="020F0502020204030204" pitchFamily="34" charset="0"/>
                <a:ea typeface="Calibri" panose="020F0502020204030204" pitchFamily="34" charset="0"/>
                <a:cs typeface="Times New Roman" panose="02020603050405020304" pitchFamily="18" charset="0"/>
              </a:rPr>
            </a:br>
            <a:r>
              <a:rPr lang="en-US" sz="2800" dirty="0">
                <a:latin typeface="Calibri" panose="020F0502020204030204" pitchFamily="34" charset="0"/>
                <a:ea typeface="Calibri" panose="020F0502020204030204" pitchFamily="34" charset="0"/>
                <a:cs typeface="Times New Roman" panose="02020603050405020304" pitchFamily="18" charset="0"/>
              </a:rPr>
              <a:t>Linda</a:t>
            </a:r>
            <a:r>
              <a:rPr lang="en-US" sz="4800" dirty="0">
                <a:latin typeface="Calibri" panose="020F0502020204030204" pitchFamily="34" charset="0"/>
                <a:ea typeface="Calibri" panose="020F0502020204030204" pitchFamily="34" charset="0"/>
                <a:cs typeface="Times New Roman" panose="02020603050405020304" pitchFamily="18" charset="0"/>
              </a:rPr>
              <a:t> </a:t>
            </a:r>
            <a:r>
              <a:rPr lang="en-US" sz="2800" dirty="0">
                <a:latin typeface="Calibri" panose="020F0502020204030204" pitchFamily="34" charset="0"/>
                <a:ea typeface="Calibri" panose="020F0502020204030204" pitchFamily="34" charset="0"/>
                <a:cs typeface="Times New Roman" panose="02020603050405020304" pitchFamily="18" charset="0"/>
              </a:rPr>
              <a:t>Burhansstipanov, DrPH, MSPH</a:t>
            </a:r>
            <a:br>
              <a:rPr lang="en-US" sz="2800" dirty="0">
                <a:latin typeface="Calibri" panose="020F0502020204030204" pitchFamily="34" charset="0"/>
                <a:ea typeface="Calibri" panose="020F0502020204030204" pitchFamily="34" charset="0"/>
                <a:cs typeface="Times New Roman" panose="02020603050405020304" pitchFamily="18" charset="0"/>
              </a:rPr>
            </a:br>
            <a:r>
              <a:rPr lang="en-US" sz="2800" dirty="0">
                <a:latin typeface="Calibri" panose="020F0502020204030204" pitchFamily="34" charset="0"/>
                <a:ea typeface="Calibri" panose="020F0502020204030204" pitchFamily="34" charset="0"/>
                <a:cs typeface="Times New Roman" panose="02020603050405020304" pitchFamily="18" charset="0"/>
              </a:rPr>
              <a:t>Cherokee Nation</a:t>
            </a:r>
            <a:br>
              <a:rPr lang="en-US" sz="4400" dirty="0">
                <a:latin typeface="Calibri" panose="020F0502020204030204" pitchFamily="34" charset="0"/>
                <a:ea typeface="Calibri" panose="020F0502020204030204" pitchFamily="34" charset="0"/>
                <a:cs typeface="Times New Roman" panose="02020603050405020304" pitchFamily="18" charset="0"/>
              </a:rPr>
            </a:br>
            <a:r>
              <a:rPr lang="en-US" sz="2400" dirty="0">
                <a:latin typeface="Calibri" panose="020F0502020204030204" pitchFamily="34" charset="0"/>
                <a:ea typeface="Calibri" panose="020F0502020204030204" pitchFamily="34" charset="0"/>
                <a:cs typeface="Times New Roman" panose="02020603050405020304" pitchFamily="18" charset="0"/>
              </a:rPr>
              <a:t>Founder, Native American Cancer Research Corporation, President, Native American Cancer Initiatives, Incorporated</a:t>
            </a:r>
            <a:br>
              <a:rPr lang="en-US" sz="2400" b="1" dirty="0">
                <a:latin typeface="Calibri" panose="020F0502020204030204" pitchFamily="34" charset="0"/>
                <a:ea typeface="Calibri" panose="020F0502020204030204" pitchFamily="34" charset="0"/>
                <a:cs typeface="Times New Roman" panose="02020603050405020304" pitchFamily="18" charset="0"/>
              </a:rPr>
            </a:br>
            <a:br>
              <a:rPr lang="en-US" sz="2400" b="1" dirty="0">
                <a:latin typeface="Calibri" panose="020F0502020204030204" pitchFamily="34" charset="0"/>
                <a:ea typeface="Calibri" panose="020F0502020204030204" pitchFamily="34" charset="0"/>
                <a:cs typeface="Times New Roman" panose="02020603050405020304" pitchFamily="18" charset="0"/>
              </a:rPr>
            </a:br>
            <a:r>
              <a:rPr lang="en-US" sz="2400" dirty="0">
                <a:latin typeface="Calibri" panose="020F0502020204030204" pitchFamily="34" charset="0"/>
                <a:ea typeface="Calibri" panose="020F0502020204030204" pitchFamily="34" charset="0"/>
                <a:cs typeface="Times New Roman" panose="02020603050405020304" pitchFamily="18" charset="0"/>
              </a:rPr>
              <a:t>Q&amp;A Facilitator:  Sharon Gentry</a:t>
            </a:r>
            <a:endParaRPr lang="en-US" sz="2400" dirty="0"/>
          </a:p>
        </p:txBody>
      </p:sp>
      <p:pic>
        <p:nvPicPr>
          <p:cNvPr id="2" name="Picture 1">
            <a:extLst>
              <a:ext uri="{FF2B5EF4-FFF2-40B4-BE49-F238E27FC236}">
                <a16:creationId xmlns:a16="http://schemas.microsoft.com/office/drawing/2014/main" id="{27A25D09-AC38-4925-BDF7-FF7BE6EAE260}"/>
              </a:ext>
            </a:extLst>
          </p:cNvPr>
          <p:cNvPicPr>
            <a:picLocks noChangeAspect="1"/>
          </p:cNvPicPr>
          <p:nvPr/>
        </p:nvPicPr>
        <p:blipFill>
          <a:blip r:embed="rId4"/>
          <a:stretch>
            <a:fillRect/>
          </a:stretch>
        </p:blipFill>
        <p:spPr>
          <a:xfrm>
            <a:off x="3626184" y="3039607"/>
            <a:ext cx="1999661" cy="3145809"/>
          </a:xfrm>
          <a:prstGeom prst="rect">
            <a:avLst/>
          </a:prstGeom>
        </p:spPr>
      </p:pic>
    </p:spTree>
    <p:extLst>
      <p:ext uri="{BB962C8B-B14F-4D97-AF65-F5344CB8AC3E}">
        <p14:creationId xmlns:p14="http://schemas.microsoft.com/office/powerpoint/2010/main" val="3593814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itle 1">
            <a:extLst>
              <a:ext uri="{FF2B5EF4-FFF2-40B4-BE49-F238E27FC236}">
                <a16:creationId xmlns:a16="http://schemas.microsoft.com/office/drawing/2014/main" id="{4B30A4D0-1F54-49DB-B699-430D10492FC2}"/>
              </a:ext>
            </a:extLst>
          </p:cNvPr>
          <p:cNvSpPr>
            <a:spLocks noGrp="1" noChangeArrowheads="1"/>
          </p:cNvSpPr>
          <p:nvPr>
            <p:ph type="title"/>
          </p:nvPr>
        </p:nvSpPr>
        <p:spPr>
          <a:xfrm>
            <a:off x="304800" y="96838"/>
            <a:ext cx="10972800" cy="1143000"/>
          </a:xfrm>
        </p:spPr>
        <p:txBody>
          <a:bodyPr/>
          <a:lstStyle/>
          <a:p>
            <a:r>
              <a:rPr lang="en-US" altLang="en-US">
                <a:ea typeface="ＭＳ Ｐゴシック" panose="020B0600070205080204" pitchFamily="34" charset="-128"/>
              </a:rPr>
              <a:t>Native American Cancer Research Corporation, &amp; PN (Native Sisters) &amp; Health Equity</a:t>
            </a:r>
          </a:p>
        </p:txBody>
      </p:sp>
      <p:sp>
        <p:nvSpPr>
          <p:cNvPr id="3" name="Content Placeholder 2">
            <a:extLst>
              <a:ext uri="{FF2B5EF4-FFF2-40B4-BE49-F238E27FC236}">
                <a16:creationId xmlns:a16="http://schemas.microsoft.com/office/drawing/2014/main" id="{79D4DB9E-4EDC-4521-8423-61DC6796207D}"/>
              </a:ext>
            </a:extLst>
          </p:cNvPr>
          <p:cNvSpPr>
            <a:spLocks noGrp="1"/>
          </p:cNvSpPr>
          <p:nvPr>
            <p:ph idx="1"/>
          </p:nvPr>
        </p:nvSpPr>
        <p:spPr>
          <a:xfrm>
            <a:off x="457200" y="1181100"/>
            <a:ext cx="11582400" cy="5143500"/>
          </a:xfrm>
        </p:spPr>
        <p:txBody>
          <a:bodyPr/>
          <a:lstStyle/>
          <a:p>
            <a:pPr>
              <a:buFontTx/>
              <a:buBlip>
                <a:blip r:embed="rId3"/>
              </a:buBlip>
              <a:defRPr/>
            </a:pPr>
            <a:r>
              <a:rPr lang="en-US" sz="2400" dirty="0"/>
              <a:t>Staff started 1994 via RWJF (NAWWA)</a:t>
            </a:r>
          </a:p>
          <a:p>
            <a:pPr>
              <a:buFontTx/>
              <a:buBlip>
                <a:blip r:embed="rId3"/>
              </a:buBlip>
              <a:defRPr/>
            </a:pPr>
            <a:r>
              <a:rPr lang="en-US" sz="2400" dirty="0"/>
              <a:t>Founded NACI 1998; NACR 1999</a:t>
            </a:r>
          </a:p>
          <a:p>
            <a:pPr>
              <a:buFontTx/>
              <a:buBlip>
                <a:blip r:embed="rId3"/>
              </a:buBlip>
              <a:defRPr/>
            </a:pPr>
            <a:r>
              <a:rPr lang="en-US" sz="2400" dirty="0"/>
              <a:t>Native Sisters programs expanded via foundation, </a:t>
            </a:r>
          </a:p>
          <a:p>
            <a:pPr marL="400050" lvl="1" indent="0">
              <a:buFontTx/>
              <a:buNone/>
              <a:defRPr/>
            </a:pPr>
            <a:r>
              <a:rPr lang="en-US" sz="2400" dirty="0"/>
              <a:t>state, then NIH funding</a:t>
            </a:r>
          </a:p>
          <a:p>
            <a:pPr>
              <a:buFontTx/>
              <a:buBlip>
                <a:blip r:embed="rId3"/>
              </a:buBlip>
              <a:defRPr/>
            </a:pPr>
            <a:r>
              <a:rPr lang="en-US" sz="2400" dirty="0"/>
              <a:t>Cultural focus throughout continuum (outreach -&gt; EOL)</a:t>
            </a:r>
          </a:p>
          <a:p>
            <a:pPr lvl="1">
              <a:defRPr/>
            </a:pPr>
            <a:r>
              <a:rPr lang="en-US" sz="2400" dirty="0"/>
              <a:t>Issues of trust, spirituality, logistics specific to AI/ANs (IHS / PRC; tribal laws and wills)</a:t>
            </a:r>
          </a:p>
          <a:p>
            <a:pPr>
              <a:buFontTx/>
              <a:buBlip>
                <a:blip r:embed="rId3"/>
              </a:buBlip>
              <a:defRPr/>
            </a:pPr>
            <a:r>
              <a:rPr lang="en-US" altLang="en-US" sz="2400" dirty="0">
                <a:ea typeface="ＭＳ Ｐゴシック" panose="020B0600070205080204" pitchFamily="34" charset="-128"/>
              </a:rPr>
              <a:t>Characteristics of effective &amp; efficient Native Sisters</a:t>
            </a:r>
          </a:p>
          <a:p>
            <a:pPr lvl="1">
              <a:defRPr/>
            </a:pPr>
            <a:r>
              <a:rPr lang="en-US" sz="2400" dirty="0"/>
              <a:t>Native (preferred, but Non-NDN too! [Walking Forward]), respected by the community (credibility in the community), model healthy behaviors, Passion for helping community members, education varies (service vs. research grant; nurses=needed as much training as “some college”)</a:t>
            </a:r>
          </a:p>
          <a:p>
            <a:pPr lvl="1">
              <a:defRPr/>
            </a:pPr>
            <a:endParaRPr lang="en-US" sz="2400" dirty="0"/>
          </a:p>
          <a:p>
            <a:pPr lvl="1">
              <a:defRPr/>
            </a:pPr>
            <a:endParaRPr lang="en-US" sz="2400" dirty="0"/>
          </a:p>
        </p:txBody>
      </p:sp>
      <p:sp>
        <p:nvSpPr>
          <p:cNvPr id="6147" name="Footer Placeholder 3">
            <a:extLst>
              <a:ext uri="{FF2B5EF4-FFF2-40B4-BE49-F238E27FC236}">
                <a16:creationId xmlns:a16="http://schemas.microsoft.com/office/drawing/2014/main" id="{601E6FC2-B14F-4E48-8321-C744C98318D3}"/>
              </a:ext>
            </a:extLst>
          </p:cNvPr>
          <p:cNvSpPr>
            <a:spLocks noGrp="1" noChangeArrowheads="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Blip>
                <a:blip r:embed="rId4"/>
              </a:buBlip>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Blip>
                <a:blip r:embed="rId5"/>
              </a:buBlip>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tx2"/>
              </a:buClr>
              <a:buBlip>
                <a:blip r:embed="rId6"/>
              </a:buBlip>
              <a:defRPr sz="28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Blip>
                <a:blip r:embed="rId7"/>
              </a:buBlip>
              <a:defRPr sz="28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Burhansstipanov, Native American Cancer Initiatives (NACI); http://www.NatAmCancer.org/ and NatAmCancerInitiatives, Inc. </a:t>
            </a:r>
          </a:p>
        </p:txBody>
      </p:sp>
      <p:sp>
        <p:nvSpPr>
          <p:cNvPr id="6148" name="Slide Number Placeholder 4">
            <a:extLst>
              <a:ext uri="{FF2B5EF4-FFF2-40B4-BE49-F238E27FC236}">
                <a16:creationId xmlns:a16="http://schemas.microsoft.com/office/drawing/2014/main" id="{66B09B19-4E3E-4213-9E96-BBF389EDDB29}"/>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Blip>
                <a:blip r:embed="rId4"/>
              </a:buBlip>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Blip>
                <a:blip r:embed="rId5"/>
              </a:buBlip>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tx2"/>
              </a:buClr>
              <a:buBlip>
                <a:blip r:embed="rId6"/>
              </a:buBlip>
              <a:defRPr sz="28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Blip>
                <a:blip r:embed="rId7"/>
              </a:buBlip>
              <a:defRPr sz="28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C4CE5FD-1F7E-41B2-ADC7-0040FC81187B}"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pic>
        <p:nvPicPr>
          <p:cNvPr id="6149" name="Picture 4" descr="harlanstaff_2007a">
            <a:extLst>
              <a:ext uri="{FF2B5EF4-FFF2-40B4-BE49-F238E27FC236}">
                <a16:creationId xmlns:a16="http://schemas.microsoft.com/office/drawing/2014/main" id="{D517B43F-50B0-4D8C-B93B-27DB967167C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t="9695" b="18060"/>
          <a:stretch>
            <a:fillRect/>
          </a:stretch>
        </p:blipFill>
        <p:spPr bwMode="auto">
          <a:xfrm>
            <a:off x="8382000" y="793750"/>
            <a:ext cx="3709988" cy="181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dissolve">
                                      <p:cBhvr>
                                        <p:cTn id="15" dur="500"/>
                                        <p:tgtEl>
                                          <p:spTgt spid="3">
                                            <p:txEl>
                                              <p:pRg st="3" end="3"/>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dissolve">
                                      <p:cBhvr>
                                        <p:cTn id="20" dur="500"/>
                                        <p:tgtEl>
                                          <p:spTgt spid="3">
                                            <p:txEl>
                                              <p:pRg st="4" end="4"/>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dissolve">
                                      <p:cBhvr>
                                        <p:cTn id="25" dur="500"/>
                                        <p:tgtEl>
                                          <p:spTgt spid="3">
                                            <p:txEl>
                                              <p:pRg st="5" end="5"/>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nodeType="click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dissolve">
                                      <p:cBhvr>
                                        <p:cTn id="30" dur="500"/>
                                        <p:tgtEl>
                                          <p:spTgt spid="3">
                                            <p:txEl>
                                              <p:pRg st="6" end="6"/>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dissolve">
                                      <p:cBhvr>
                                        <p:cTn id="35"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Title 1">
            <a:extLst>
              <a:ext uri="{FF2B5EF4-FFF2-40B4-BE49-F238E27FC236}">
                <a16:creationId xmlns:a16="http://schemas.microsoft.com/office/drawing/2014/main" id="{E10AB1DC-6328-4208-BBF4-79A5ABB7068E}"/>
              </a:ext>
            </a:extLst>
          </p:cNvPr>
          <p:cNvSpPr>
            <a:spLocks noGrp="1" noChangeArrowheads="1"/>
          </p:cNvSpPr>
          <p:nvPr>
            <p:ph type="title"/>
          </p:nvPr>
        </p:nvSpPr>
        <p:spPr>
          <a:xfrm>
            <a:off x="609600" y="38100"/>
            <a:ext cx="10972800" cy="838200"/>
          </a:xfrm>
        </p:spPr>
        <p:txBody>
          <a:bodyPr/>
          <a:lstStyle/>
          <a:p>
            <a:r>
              <a:rPr lang="en-US" altLang="en-US">
                <a:ea typeface="ＭＳ Ｐゴシック" panose="020B0600070205080204" pitchFamily="34" charset="-128"/>
              </a:rPr>
              <a:t>NPN / Native Sisters Address Disparities well due to Training</a:t>
            </a:r>
          </a:p>
        </p:txBody>
      </p:sp>
      <p:sp>
        <p:nvSpPr>
          <p:cNvPr id="7170" name="Content Placeholder 2">
            <a:extLst>
              <a:ext uri="{FF2B5EF4-FFF2-40B4-BE49-F238E27FC236}">
                <a16:creationId xmlns:a16="http://schemas.microsoft.com/office/drawing/2014/main" id="{DCE772D8-5C2A-4768-9EFD-217DA6CE67B6}"/>
              </a:ext>
            </a:extLst>
          </p:cNvPr>
          <p:cNvSpPr>
            <a:spLocks noGrp="1" noChangeArrowheads="1"/>
          </p:cNvSpPr>
          <p:nvPr>
            <p:ph idx="1"/>
          </p:nvPr>
        </p:nvSpPr>
        <p:spPr>
          <a:xfrm>
            <a:off x="188913" y="990600"/>
            <a:ext cx="11506200" cy="5334000"/>
          </a:xfrm>
        </p:spPr>
        <p:txBody>
          <a:bodyPr/>
          <a:lstStyle/>
          <a:p>
            <a:r>
              <a:rPr lang="en-US" altLang="en-US">
                <a:ea typeface="ＭＳ Ｐゴシック" panose="020B0600070205080204" pitchFamily="34" charset="-128"/>
              </a:rPr>
              <a:t>Outreach (public, culturally tailored workshops,</a:t>
            </a:r>
          </a:p>
          <a:p>
            <a:pPr marL="400050" lvl="1" indent="0">
              <a:buFontTx/>
              <a:buNone/>
            </a:pPr>
            <a:r>
              <a:rPr lang="en-US" altLang="en-US">
                <a:ea typeface="ＭＳ Ｐゴシック" panose="020B0600070205080204" pitchFamily="34" charset="-128"/>
              </a:rPr>
              <a:t>exhibits [PowWows], in-home visits)</a:t>
            </a:r>
          </a:p>
          <a:p>
            <a:r>
              <a:rPr lang="en-US" altLang="en-US">
                <a:ea typeface="ＭＳ Ｐゴシック" panose="020B0600070205080204" pitchFamily="34" charset="-128"/>
              </a:rPr>
              <a:t>Unique communication patterns, working with </a:t>
            </a:r>
          </a:p>
          <a:p>
            <a:pPr marL="400050" lvl="1" indent="0">
              <a:buFontTx/>
              <a:buNone/>
            </a:pPr>
            <a:r>
              <a:rPr lang="en-US" altLang="en-US">
                <a:ea typeface="ＭＳ Ｐゴシック" panose="020B0600070205080204" pitchFamily="34" charset="-128"/>
              </a:rPr>
              <a:t>HC Team (SW, clinical staff), resources</a:t>
            </a:r>
          </a:p>
          <a:p>
            <a:r>
              <a:rPr lang="en-US" altLang="en-US">
                <a:ea typeface="ＭＳ Ｐゴシック" panose="020B0600070205080204" pitchFamily="34" charset="-128"/>
              </a:rPr>
              <a:t>Logistics learning how to cross clinical threshold</a:t>
            </a:r>
          </a:p>
          <a:p>
            <a:r>
              <a:rPr lang="en-US" altLang="en-US">
                <a:ea typeface="ＭＳ Ｐゴシック" panose="020B0600070205080204" pitchFamily="34" charset="-128"/>
              </a:rPr>
              <a:t>Outreach -&gt; Recruitment -&gt;Prevention -&gt; Early Detection -&gt; Diagnosis -&gt; Treatment -&gt; Recovery and QOL -&gt; Survivorship -&gt; Palliative care (comfort care, managing side effects) -&gt; end-of-life </a:t>
            </a:r>
          </a:p>
          <a:p>
            <a:r>
              <a:rPr lang="en-US" altLang="en-US">
                <a:ea typeface="ＭＳ Ｐゴシック" panose="020B0600070205080204" pitchFamily="34" charset="-128"/>
              </a:rPr>
              <a:t>Basic skills (Meet Ms. Mouse), basic cancer and screening content to addressing side effects of cancer or cancer treatments</a:t>
            </a:r>
          </a:p>
        </p:txBody>
      </p:sp>
      <p:sp>
        <p:nvSpPr>
          <p:cNvPr id="8195" name="Footer Placeholder 3">
            <a:extLst>
              <a:ext uri="{FF2B5EF4-FFF2-40B4-BE49-F238E27FC236}">
                <a16:creationId xmlns:a16="http://schemas.microsoft.com/office/drawing/2014/main" id="{0732DE76-F89B-45E9-B3C2-A3612D445EA1}"/>
              </a:ext>
            </a:extLst>
          </p:cNvPr>
          <p:cNvSpPr>
            <a:spLocks noGrp="1" noChangeArrowheads="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Blip>
                <a:blip r:embed="rId3"/>
              </a:buBlip>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Blip>
                <a:blip r:embed="rId4"/>
              </a:buBlip>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tx2"/>
              </a:buClr>
              <a:buBlip>
                <a:blip r:embed="rId5"/>
              </a:buBlip>
              <a:defRPr sz="28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Blip>
                <a:blip r:embed="rId6"/>
              </a:buBlip>
              <a:defRPr sz="28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Burhansstipanov, Native American Cancer Initiatives (NACI); http://www.NatAmCancer.org/ and NatAmCancerInitiatives, Inc. </a:t>
            </a:r>
          </a:p>
        </p:txBody>
      </p:sp>
      <p:sp>
        <p:nvSpPr>
          <p:cNvPr id="8196" name="Slide Number Placeholder 4">
            <a:extLst>
              <a:ext uri="{FF2B5EF4-FFF2-40B4-BE49-F238E27FC236}">
                <a16:creationId xmlns:a16="http://schemas.microsoft.com/office/drawing/2014/main" id="{456C5018-D30F-4D72-8C23-EEDCAB862CA8}"/>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Blip>
                <a:blip r:embed="rId3"/>
              </a:buBlip>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Blip>
                <a:blip r:embed="rId4"/>
              </a:buBlip>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tx2"/>
              </a:buClr>
              <a:buBlip>
                <a:blip r:embed="rId5"/>
              </a:buBlip>
              <a:defRPr sz="28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Blip>
                <a:blip r:embed="rId6"/>
              </a:buBlip>
              <a:defRPr sz="28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5831AA1-D7BC-4866-BBE4-19F2BA10A9A9}"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pic>
        <p:nvPicPr>
          <p:cNvPr id="8197" name="Picture 8">
            <a:extLst>
              <a:ext uri="{FF2B5EF4-FFF2-40B4-BE49-F238E27FC236}">
                <a16:creationId xmlns:a16="http://schemas.microsoft.com/office/drawing/2014/main" id="{B3E38CCD-66FD-4ADC-B306-44E755E9A389}"/>
              </a:ext>
            </a:extLst>
          </p:cNvPr>
          <p:cNvPicPr>
            <a:picLocks noChangeAspect="1"/>
          </p:cNvPicPr>
          <p:nvPr/>
        </p:nvPicPr>
        <p:blipFill>
          <a:blip r:embed="rId7">
            <a:extLst>
              <a:ext uri="{28A0092B-C50C-407E-A947-70E740481C1C}">
                <a14:useLocalDpi xmlns:a14="http://schemas.microsoft.com/office/drawing/2010/main" val="0"/>
              </a:ext>
            </a:extLst>
          </a:blip>
          <a:srcRect t="8856"/>
          <a:stretch>
            <a:fillRect/>
          </a:stretch>
        </p:blipFill>
        <p:spPr bwMode="auto">
          <a:xfrm>
            <a:off x="8458200" y="1143000"/>
            <a:ext cx="3544888" cy="242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7170">
                                            <p:txEl>
                                              <p:pRg st="0" end="0"/>
                                            </p:txEl>
                                          </p:spTgt>
                                        </p:tgtEl>
                                        <p:attrNameLst>
                                          <p:attrName>style.visibility</p:attrName>
                                        </p:attrNameLst>
                                      </p:cBhvr>
                                      <p:to>
                                        <p:strVal val="visible"/>
                                      </p:to>
                                    </p:set>
                                    <p:animEffect transition="in" filter="dissolve">
                                      <p:cBhvr>
                                        <p:cTn id="7" dur="500"/>
                                        <p:tgtEl>
                                          <p:spTgt spid="7170">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7170">
                                            <p:txEl>
                                              <p:pRg st="1" end="1"/>
                                            </p:txEl>
                                          </p:spTgt>
                                        </p:tgtEl>
                                        <p:attrNameLst>
                                          <p:attrName>style.visibility</p:attrName>
                                        </p:attrNameLst>
                                      </p:cBhvr>
                                      <p:to>
                                        <p:strVal val="visible"/>
                                      </p:to>
                                    </p:set>
                                    <p:animEffect transition="in" filter="dissolve">
                                      <p:cBhvr>
                                        <p:cTn id="10" dur="500"/>
                                        <p:tgtEl>
                                          <p:spTgt spid="7170">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7170">
                                            <p:txEl>
                                              <p:pRg st="2" end="2"/>
                                            </p:txEl>
                                          </p:spTgt>
                                        </p:tgtEl>
                                        <p:attrNameLst>
                                          <p:attrName>style.visibility</p:attrName>
                                        </p:attrNameLst>
                                      </p:cBhvr>
                                      <p:to>
                                        <p:strVal val="visible"/>
                                      </p:to>
                                    </p:set>
                                    <p:animEffect transition="in" filter="dissolve">
                                      <p:cBhvr>
                                        <p:cTn id="15" dur="500"/>
                                        <p:tgtEl>
                                          <p:spTgt spid="7170">
                                            <p:txEl>
                                              <p:pRg st="2" end="2"/>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7170">
                                            <p:txEl>
                                              <p:pRg st="3" end="3"/>
                                            </p:txEl>
                                          </p:spTgt>
                                        </p:tgtEl>
                                        <p:attrNameLst>
                                          <p:attrName>style.visibility</p:attrName>
                                        </p:attrNameLst>
                                      </p:cBhvr>
                                      <p:to>
                                        <p:strVal val="visible"/>
                                      </p:to>
                                    </p:set>
                                    <p:animEffect transition="in" filter="dissolve">
                                      <p:cBhvr>
                                        <p:cTn id="18" dur="500"/>
                                        <p:tgtEl>
                                          <p:spTgt spid="7170">
                                            <p:txEl>
                                              <p:pRg st="3" end="3"/>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nodeType="clickEffect">
                                  <p:stCondLst>
                                    <p:cond delay="0"/>
                                  </p:stCondLst>
                                  <p:childTnLst>
                                    <p:set>
                                      <p:cBhvr>
                                        <p:cTn id="22" dur="1" fill="hold">
                                          <p:stCondLst>
                                            <p:cond delay="0"/>
                                          </p:stCondLst>
                                        </p:cTn>
                                        <p:tgtEl>
                                          <p:spTgt spid="7170">
                                            <p:txEl>
                                              <p:pRg st="4" end="4"/>
                                            </p:txEl>
                                          </p:spTgt>
                                        </p:tgtEl>
                                        <p:attrNameLst>
                                          <p:attrName>style.visibility</p:attrName>
                                        </p:attrNameLst>
                                      </p:cBhvr>
                                      <p:to>
                                        <p:strVal val="visible"/>
                                      </p:to>
                                    </p:set>
                                    <p:animEffect transition="in" filter="dissolve">
                                      <p:cBhvr>
                                        <p:cTn id="23" dur="500"/>
                                        <p:tgtEl>
                                          <p:spTgt spid="7170">
                                            <p:txEl>
                                              <p:pRg st="4" end="4"/>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nodeType="clickEffect">
                                  <p:stCondLst>
                                    <p:cond delay="0"/>
                                  </p:stCondLst>
                                  <p:childTnLst>
                                    <p:set>
                                      <p:cBhvr>
                                        <p:cTn id="27" dur="1" fill="hold">
                                          <p:stCondLst>
                                            <p:cond delay="0"/>
                                          </p:stCondLst>
                                        </p:cTn>
                                        <p:tgtEl>
                                          <p:spTgt spid="7170">
                                            <p:txEl>
                                              <p:pRg st="5" end="5"/>
                                            </p:txEl>
                                          </p:spTgt>
                                        </p:tgtEl>
                                        <p:attrNameLst>
                                          <p:attrName>style.visibility</p:attrName>
                                        </p:attrNameLst>
                                      </p:cBhvr>
                                      <p:to>
                                        <p:strVal val="visible"/>
                                      </p:to>
                                    </p:set>
                                    <p:animEffect transition="in" filter="dissolve">
                                      <p:cBhvr>
                                        <p:cTn id="28" dur="500"/>
                                        <p:tgtEl>
                                          <p:spTgt spid="7170">
                                            <p:txEl>
                                              <p:pRg st="5" end="5"/>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nodeType="clickEffect">
                                  <p:stCondLst>
                                    <p:cond delay="0"/>
                                  </p:stCondLst>
                                  <p:childTnLst>
                                    <p:set>
                                      <p:cBhvr>
                                        <p:cTn id="32" dur="1" fill="hold">
                                          <p:stCondLst>
                                            <p:cond delay="0"/>
                                          </p:stCondLst>
                                        </p:cTn>
                                        <p:tgtEl>
                                          <p:spTgt spid="7170">
                                            <p:txEl>
                                              <p:pRg st="6" end="6"/>
                                            </p:txEl>
                                          </p:spTgt>
                                        </p:tgtEl>
                                        <p:attrNameLst>
                                          <p:attrName>style.visibility</p:attrName>
                                        </p:attrNameLst>
                                      </p:cBhvr>
                                      <p:to>
                                        <p:strVal val="visible"/>
                                      </p:to>
                                    </p:set>
                                    <p:animEffect transition="in" filter="dissolve">
                                      <p:cBhvr>
                                        <p:cTn id="33" dur="500"/>
                                        <p:tgtEl>
                                          <p:spTgt spid="717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1">
            <a:extLst>
              <a:ext uri="{FF2B5EF4-FFF2-40B4-BE49-F238E27FC236}">
                <a16:creationId xmlns:a16="http://schemas.microsoft.com/office/drawing/2014/main" id="{8E13BCAB-BF27-4B9B-B2A5-6FF33C18DBCC}"/>
              </a:ext>
            </a:extLst>
          </p:cNvPr>
          <p:cNvSpPr>
            <a:spLocks noGrp="1" noChangeArrowheads="1"/>
          </p:cNvSpPr>
          <p:nvPr>
            <p:ph type="title"/>
          </p:nvPr>
        </p:nvSpPr>
        <p:spPr>
          <a:xfrm>
            <a:off x="454025" y="182563"/>
            <a:ext cx="10972800" cy="762000"/>
          </a:xfrm>
        </p:spPr>
        <p:txBody>
          <a:bodyPr/>
          <a:lstStyle/>
          <a:p>
            <a:r>
              <a:rPr lang="en-US" altLang="en-US">
                <a:ea typeface="ＭＳ Ｐゴシック" panose="020B0600070205080204" pitchFamily="34" charset="-128"/>
              </a:rPr>
              <a:t>NPN / Native Sisters Address Disparities well due to Training</a:t>
            </a:r>
          </a:p>
        </p:txBody>
      </p:sp>
      <p:sp>
        <p:nvSpPr>
          <p:cNvPr id="3" name="Content Placeholder 2">
            <a:extLst>
              <a:ext uri="{FF2B5EF4-FFF2-40B4-BE49-F238E27FC236}">
                <a16:creationId xmlns:a16="http://schemas.microsoft.com/office/drawing/2014/main" id="{A1DF86CC-F002-460E-AED6-B0EBF8C4F8F2}"/>
              </a:ext>
            </a:extLst>
          </p:cNvPr>
          <p:cNvSpPr>
            <a:spLocks noGrp="1"/>
          </p:cNvSpPr>
          <p:nvPr>
            <p:ph idx="1"/>
          </p:nvPr>
        </p:nvSpPr>
        <p:spPr>
          <a:xfrm>
            <a:off x="457200" y="990600"/>
            <a:ext cx="11536363" cy="5257800"/>
          </a:xfrm>
        </p:spPr>
        <p:txBody>
          <a:bodyPr/>
          <a:lstStyle/>
          <a:p>
            <a:pPr>
              <a:buFontTx/>
              <a:buBlip>
                <a:blip r:embed="rId3"/>
              </a:buBlip>
              <a:defRPr/>
            </a:pPr>
            <a:r>
              <a:rPr lang="en-US" dirty="0"/>
              <a:t>Expanded from screenable cancers to cancer sites of </a:t>
            </a:r>
          </a:p>
          <a:p>
            <a:pPr marL="400050" lvl="1" indent="0">
              <a:buFontTx/>
              <a:buNone/>
              <a:defRPr/>
            </a:pPr>
            <a:r>
              <a:rPr lang="en-US" dirty="0"/>
              <a:t>interest to tribal programs (stomach, ALL) and long / </a:t>
            </a:r>
          </a:p>
          <a:p>
            <a:pPr marL="400050" lvl="1" indent="0">
              <a:buFontTx/>
              <a:buNone/>
              <a:defRPr/>
            </a:pPr>
            <a:r>
              <a:rPr lang="en-US" dirty="0"/>
              <a:t>-late effects of cancer or cancer treatments</a:t>
            </a:r>
          </a:p>
          <a:p>
            <a:pPr marL="803275" lvl="1" indent="-346075">
              <a:defRPr/>
            </a:pPr>
            <a:r>
              <a:rPr lang="en-US" dirty="0"/>
              <a:t>Survivorship issues among AI/ANs (logistical </a:t>
            </a:r>
          </a:p>
          <a:p>
            <a:pPr marL="857250" lvl="2" indent="0">
              <a:buFontTx/>
              <a:buNone/>
              <a:defRPr/>
            </a:pPr>
            <a:r>
              <a:rPr lang="en-US" dirty="0"/>
              <a:t>regression to identify excessive problems in </a:t>
            </a:r>
          </a:p>
          <a:p>
            <a:pPr marL="857250" lvl="2" indent="0">
              <a:buFontTx/>
              <a:buNone/>
              <a:defRPr/>
            </a:pPr>
            <a:r>
              <a:rPr lang="en-US" dirty="0"/>
              <a:t>comparison to City of Hope QOL issues)</a:t>
            </a:r>
          </a:p>
          <a:p>
            <a:pPr>
              <a:buFontTx/>
              <a:buBlip>
                <a:blip r:embed="rId3"/>
              </a:buBlip>
              <a:defRPr/>
            </a:pPr>
            <a:r>
              <a:rPr lang="en-US" dirty="0"/>
              <a:t>Refresher sessions (e.g., 3X for CT)</a:t>
            </a:r>
          </a:p>
          <a:p>
            <a:pPr>
              <a:buFontTx/>
              <a:buBlip>
                <a:blip r:embed="rId3"/>
              </a:buBlip>
              <a:defRPr/>
            </a:pPr>
            <a:r>
              <a:rPr lang="en-US" dirty="0"/>
              <a:t>In-person trainings throughout NDN Country -&gt; Webinars </a:t>
            </a:r>
          </a:p>
          <a:p>
            <a:pPr>
              <a:buFontTx/>
              <a:buBlip>
                <a:blip r:embed="rId3"/>
              </a:buBlip>
              <a:defRPr/>
            </a:pPr>
            <a:r>
              <a:rPr lang="en-US" dirty="0"/>
              <a:t>ARS -&gt; GoToTraining or Zoom (Avg increase in knowledge &gt;25%)</a:t>
            </a:r>
          </a:p>
          <a:p>
            <a:pPr>
              <a:buFontTx/>
              <a:buBlip>
                <a:blip r:embed="rId3"/>
              </a:buBlip>
              <a:defRPr/>
            </a:pPr>
            <a:r>
              <a:rPr lang="en-US" dirty="0"/>
              <a:t>NACI Care© (not limited to Indigenous programs)</a:t>
            </a:r>
          </a:p>
        </p:txBody>
      </p:sp>
      <p:sp>
        <p:nvSpPr>
          <p:cNvPr id="10243" name="Footer Placeholder 3">
            <a:extLst>
              <a:ext uri="{FF2B5EF4-FFF2-40B4-BE49-F238E27FC236}">
                <a16:creationId xmlns:a16="http://schemas.microsoft.com/office/drawing/2014/main" id="{6F4960E6-D3A5-4440-A781-4EA1CDF965B9}"/>
              </a:ext>
            </a:extLst>
          </p:cNvPr>
          <p:cNvSpPr>
            <a:spLocks noGrp="1" noChangeArrowheads="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Blip>
                <a:blip r:embed="rId4"/>
              </a:buBlip>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Blip>
                <a:blip r:embed="rId5"/>
              </a:buBlip>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tx2"/>
              </a:buClr>
              <a:buBlip>
                <a:blip r:embed="rId6"/>
              </a:buBlip>
              <a:defRPr sz="28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Blip>
                <a:blip r:embed="rId7"/>
              </a:buBlip>
              <a:defRPr sz="28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Burhansstipanov, Native American Cancer Initiatives (NACI); http://www.NatAmCancer.org/ and NatAmCancerInitiatives, Inc. </a:t>
            </a:r>
          </a:p>
        </p:txBody>
      </p:sp>
      <p:sp>
        <p:nvSpPr>
          <p:cNvPr id="10244" name="Slide Number Placeholder 4">
            <a:extLst>
              <a:ext uri="{FF2B5EF4-FFF2-40B4-BE49-F238E27FC236}">
                <a16:creationId xmlns:a16="http://schemas.microsoft.com/office/drawing/2014/main" id="{9CF5CB5C-1976-4880-B9F4-E2922F9A1997}"/>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Blip>
                <a:blip r:embed="rId4"/>
              </a:buBlip>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Blip>
                <a:blip r:embed="rId5"/>
              </a:buBlip>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tx2"/>
              </a:buClr>
              <a:buBlip>
                <a:blip r:embed="rId6"/>
              </a:buBlip>
              <a:defRPr sz="28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Blip>
                <a:blip r:embed="rId7"/>
              </a:buBlip>
              <a:defRPr sz="28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A8A35EE-152E-4528-9E10-12F65AD1D967}"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pic>
        <p:nvPicPr>
          <p:cNvPr id="10245" name="Picture 4" descr="Arlene_Frances_4823">
            <a:extLst>
              <a:ext uri="{FF2B5EF4-FFF2-40B4-BE49-F238E27FC236}">
                <a16:creationId xmlns:a16="http://schemas.microsoft.com/office/drawing/2014/main" id="{CB7C01DE-D931-439A-90B1-101770D2197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10902" t="5000" r="3383"/>
          <a:stretch>
            <a:fillRect/>
          </a:stretch>
        </p:blipFill>
        <p:spPr bwMode="auto">
          <a:xfrm>
            <a:off x="9829800" y="1020763"/>
            <a:ext cx="2163763" cy="3606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dissolve">
                                      <p:cBhvr>
                                        <p:cTn id="7" dur="500"/>
                                        <p:tgtEl>
                                          <p:spTgt spid="3">
                                            <p:txEl>
                                              <p:pRg st="3" end="3"/>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dissolve">
                                      <p:cBhvr>
                                        <p:cTn id="10" dur="500"/>
                                        <p:tgtEl>
                                          <p:spTgt spid="3">
                                            <p:txEl>
                                              <p:pRg st="4" end="4"/>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dissolve">
                                      <p:cBhvr>
                                        <p:cTn id="13" dur="500"/>
                                        <p:tgtEl>
                                          <p:spTgt spid="3">
                                            <p:txEl>
                                              <p:pRg st="5" end="5"/>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nodeType="clickEffect">
                                  <p:stCondLst>
                                    <p:cond delay="0"/>
                                  </p:stCondLst>
                                  <p:childTnLst>
                                    <p:set>
                                      <p:cBhvr>
                                        <p:cTn id="17" dur="1" fill="hold">
                                          <p:stCondLst>
                                            <p:cond delay="0"/>
                                          </p:stCondLst>
                                        </p:cTn>
                                        <p:tgtEl>
                                          <p:spTgt spid="3">
                                            <p:txEl>
                                              <p:pRg st="6" end="6"/>
                                            </p:txEl>
                                          </p:spTgt>
                                        </p:tgtEl>
                                        <p:attrNameLst>
                                          <p:attrName>style.visibility</p:attrName>
                                        </p:attrNameLst>
                                      </p:cBhvr>
                                      <p:to>
                                        <p:strVal val="visible"/>
                                      </p:to>
                                    </p:set>
                                    <p:animEffect transition="in" filter="dissolve">
                                      <p:cBhvr>
                                        <p:cTn id="18" dur="500"/>
                                        <p:tgtEl>
                                          <p:spTgt spid="3">
                                            <p:txEl>
                                              <p:pRg st="6" end="6"/>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animEffect transition="in" filter="dissolve">
                                      <p:cBhvr>
                                        <p:cTn id="23" dur="500"/>
                                        <p:tgtEl>
                                          <p:spTgt spid="3">
                                            <p:txEl>
                                              <p:pRg st="7" end="7"/>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nodeType="clickEffect">
                                  <p:stCondLst>
                                    <p:cond delay="0"/>
                                  </p:stCondLst>
                                  <p:childTnLst>
                                    <p:set>
                                      <p:cBhvr>
                                        <p:cTn id="27" dur="1" fill="hold">
                                          <p:stCondLst>
                                            <p:cond delay="0"/>
                                          </p:stCondLst>
                                        </p:cTn>
                                        <p:tgtEl>
                                          <p:spTgt spid="3">
                                            <p:txEl>
                                              <p:pRg st="8" end="8"/>
                                            </p:txEl>
                                          </p:spTgt>
                                        </p:tgtEl>
                                        <p:attrNameLst>
                                          <p:attrName>style.visibility</p:attrName>
                                        </p:attrNameLst>
                                      </p:cBhvr>
                                      <p:to>
                                        <p:strVal val="visible"/>
                                      </p:to>
                                    </p:set>
                                    <p:animEffect transition="in" filter="dissolve">
                                      <p:cBhvr>
                                        <p:cTn id="28" dur="500"/>
                                        <p:tgtEl>
                                          <p:spTgt spid="3">
                                            <p:txEl>
                                              <p:pRg st="8" end="8"/>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animEffect transition="in" filter="dissolve">
                                      <p:cBhvr>
                                        <p:cTn id="33"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Title 1">
            <a:extLst>
              <a:ext uri="{FF2B5EF4-FFF2-40B4-BE49-F238E27FC236}">
                <a16:creationId xmlns:a16="http://schemas.microsoft.com/office/drawing/2014/main" id="{684BD3F6-5F8A-4A44-B394-D7B1AC8C8BE0}"/>
              </a:ext>
            </a:extLst>
          </p:cNvPr>
          <p:cNvSpPr>
            <a:spLocks noGrp="1" noChangeArrowheads="1"/>
          </p:cNvSpPr>
          <p:nvPr>
            <p:ph type="title"/>
          </p:nvPr>
        </p:nvSpPr>
        <p:spPr>
          <a:xfrm>
            <a:off x="603250" y="85725"/>
            <a:ext cx="10972800" cy="762000"/>
          </a:xfrm>
        </p:spPr>
        <p:txBody>
          <a:bodyPr/>
          <a:lstStyle/>
          <a:p>
            <a:r>
              <a:rPr lang="en-US" altLang="en-US">
                <a:ea typeface="ＭＳ Ｐゴシック" panose="020B0600070205080204" pitchFamily="34" charset="-128"/>
              </a:rPr>
              <a:t>Overall NPN Workshop Evaluation (ARS, online, webinar)</a:t>
            </a:r>
          </a:p>
        </p:txBody>
      </p:sp>
      <p:sp>
        <p:nvSpPr>
          <p:cNvPr id="3" name="Content Placeholder 2">
            <a:extLst>
              <a:ext uri="{FF2B5EF4-FFF2-40B4-BE49-F238E27FC236}">
                <a16:creationId xmlns:a16="http://schemas.microsoft.com/office/drawing/2014/main" id="{4F4F3BB1-12AC-45FF-A4D1-2779C72D5BA8}"/>
              </a:ext>
            </a:extLst>
          </p:cNvPr>
          <p:cNvSpPr>
            <a:spLocks noGrp="1"/>
          </p:cNvSpPr>
          <p:nvPr>
            <p:ph idx="1"/>
          </p:nvPr>
        </p:nvSpPr>
        <p:spPr>
          <a:xfrm>
            <a:off x="496888" y="1147763"/>
            <a:ext cx="7848600" cy="4867275"/>
          </a:xfrm>
        </p:spPr>
        <p:txBody>
          <a:bodyPr/>
          <a:lstStyle/>
          <a:p>
            <a:pPr>
              <a:buFontTx/>
              <a:buBlip>
                <a:blip r:embed="rId3"/>
              </a:buBlip>
              <a:defRPr/>
            </a:pPr>
            <a:r>
              <a:rPr lang="en-US" dirty="0"/>
              <a:t>Average % of participants that rated NPN training  content as "understandable” = 94.5%</a:t>
            </a:r>
          </a:p>
          <a:p>
            <a:pPr>
              <a:buFontTx/>
              <a:buBlip>
                <a:blip r:embed="rId3"/>
              </a:buBlip>
              <a:defRPr/>
            </a:pPr>
            <a:r>
              <a:rPr lang="en-US" dirty="0"/>
              <a:t>Average % of participants that responded "I agree" that the NPN trainings sessions providing useful information = 98.7%</a:t>
            </a:r>
          </a:p>
          <a:p>
            <a:pPr>
              <a:buFontTx/>
              <a:buBlip>
                <a:blip r:embed="rId3"/>
              </a:buBlip>
              <a:defRPr/>
            </a:pPr>
            <a:r>
              <a:rPr lang="en-US" dirty="0"/>
              <a:t>Average % of participants that answered "yes" they would recommend the training to other PNs = 98.7%</a:t>
            </a:r>
          </a:p>
          <a:p>
            <a:pPr>
              <a:buFontTx/>
              <a:buBlip>
                <a:blip r:embed="rId3"/>
              </a:buBlip>
              <a:defRPr/>
            </a:pPr>
            <a:r>
              <a:rPr lang="en-US" dirty="0">
                <a:hlinkClick r:id="rId4"/>
              </a:rPr>
              <a:t>https://natamcancer.org/Training</a:t>
            </a:r>
            <a:endParaRPr lang="en-US" dirty="0"/>
          </a:p>
          <a:p>
            <a:pPr>
              <a:buFontTx/>
              <a:buBlip>
                <a:blip r:embed="rId3"/>
              </a:buBlip>
              <a:defRPr/>
            </a:pPr>
            <a:r>
              <a:rPr lang="en-US" dirty="0">
                <a:hlinkClick r:id="rId5"/>
              </a:rPr>
              <a:t>https://natamcancer.org/Overview</a:t>
            </a:r>
            <a:endParaRPr lang="en-US" dirty="0"/>
          </a:p>
          <a:p>
            <a:pPr marL="0" indent="0">
              <a:buFontTx/>
              <a:buNone/>
              <a:defRPr/>
            </a:pPr>
            <a:endParaRPr lang="en-US" dirty="0"/>
          </a:p>
          <a:p>
            <a:pPr>
              <a:buFontTx/>
              <a:buBlip>
                <a:blip r:embed="rId3"/>
              </a:buBlip>
              <a:defRPr/>
            </a:pPr>
            <a:endParaRPr lang="en-US" dirty="0">
              <a:latin typeface="Verdana"/>
            </a:endParaRPr>
          </a:p>
          <a:p>
            <a:pPr marL="0" indent="0">
              <a:buFontTx/>
              <a:buNone/>
              <a:defRPr/>
            </a:pPr>
            <a:endParaRPr lang="en-US" dirty="0"/>
          </a:p>
          <a:p>
            <a:pPr>
              <a:buFontTx/>
              <a:buBlip>
                <a:blip r:embed="rId3"/>
              </a:buBlip>
              <a:defRPr/>
            </a:pPr>
            <a:endParaRPr lang="en-US" dirty="0"/>
          </a:p>
        </p:txBody>
      </p:sp>
      <p:sp>
        <p:nvSpPr>
          <p:cNvPr id="12291" name="Footer Placeholder 3">
            <a:extLst>
              <a:ext uri="{FF2B5EF4-FFF2-40B4-BE49-F238E27FC236}">
                <a16:creationId xmlns:a16="http://schemas.microsoft.com/office/drawing/2014/main" id="{52F3FB23-36EA-44F7-80C1-C5D58AC7E677}"/>
              </a:ext>
            </a:extLst>
          </p:cNvPr>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Blip>
                <a:blip r:embed="rId6"/>
              </a:buBlip>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Blip>
                <a:blip r:embed="rId7"/>
              </a:buBlip>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tx2"/>
              </a:buClr>
              <a:buBlip>
                <a:blip r:embed="rId8"/>
              </a:buBlip>
              <a:defRPr sz="28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Blip>
                <a:blip r:embed="rId9"/>
              </a:buBlip>
              <a:defRPr sz="28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Burhansstipanov, Native American Cancer Initiatives (NACI); http://www.NatAmCancer.org/ and NatAmCancerInitiatives, Inc. </a:t>
            </a:r>
          </a:p>
        </p:txBody>
      </p:sp>
      <p:sp>
        <p:nvSpPr>
          <p:cNvPr id="12292" name="Slide Number Placeholder 3">
            <a:extLst>
              <a:ext uri="{FF2B5EF4-FFF2-40B4-BE49-F238E27FC236}">
                <a16:creationId xmlns:a16="http://schemas.microsoft.com/office/drawing/2014/main" id="{C9FF2246-E847-455B-9729-10DFCEF9F8CE}"/>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Blip>
                <a:blip r:embed="rId6"/>
              </a:buBlip>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Blip>
                <a:blip r:embed="rId7"/>
              </a:buBlip>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tx2"/>
              </a:buClr>
              <a:buBlip>
                <a:blip r:embed="rId8"/>
              </a:buBlip>
              <a:defRPr sz="28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Blip>
                <a:blip r:embed="rId9"/>
              </a:buBlip>
              <a:defRPr sz="28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59D935B-2D32-4DB4-9A34-43DFF84B122A}" type="slidenum">
              <a:rPr kumimoji="0" lang="en-US" altLang="en-US" sz="16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9" name="Title 1">
            <a:extLst>
              <a:ext uri="{FF2B5EF4-FFF2-40B4-BE49-F238E27FC236}">
                <a16:creationId xmlns:a16="http://schemas.microsoft.com/office/drawing/2014/main" id="{E8995949-7FC5-4741-A3C2-03B2BF512527}"/>
              </a:ext>
            </a:extLst>
          </p:cNvPr>
          <p:cNvSpPr txBox="1">
            <a:spLocks/>
          </p:cNvSpPr>
          <p:nvPr/>
        </p:nvSpPr>
        <p:spPr bwMode="auto">
          <a:xfrm>
            <a:off x="0" y="3581400"/>
            <a:ext cx="10972800" cy="762000"/>
          </a:xfrm>
          <a:prstGeom prst="rect">
            <a:avLst/>
          </a:prstGeom>
          <a:noFill/>
          <a:ln>
            <a:noFill/>
          </a:ln>
        </p:spPr>
        <p:txBody>
          <a:bodyPr anchor="ctr"/>
          <a:lstStyle>
            <a:lvl1pPr algn="ctr" rtl="0" eaLnBrk="0" fontAlgn="base" hangingPunct="0">
              <a:spcBef>
                <a:spcPct val="0"/>
              </a:spcBef>
              <a:spcAft>
                <a:spcPct val="0"/>
              </a:spcAft>
              <a:defRPr sz="2800">
                <a:solidFill>
                  <a:srgbClr val="FFFF00"/>
                </a:solidFill>
                <a:latin typeface="+mj-lt"/>
                <a:ea typeface="ＭＳ Ｐゴシック" charset="-128"/>
                <a:cs typeface="ＭＳ Ｐゴシック" charset="-128"/>
              </a:defRPr>
            </a:lvl1pPr>
            <a:lvl2pPr algn="ctr" rtl="0" eaLnBrk="0" fontAlgn="base" hangingPunct="0">
              <a:spcBef>
                <a:spcPct val="0"/>
              </a:spcBef>
              <a:spcAft>
                <a:spcPct val="0"/>
              </a:spcAft>
              <a:defRPr sz="3600">
                <a:solidFill>
                  <a:srgbClr val="FFFF00"/>
                </a:solidFill>
                <a:latin typeface="Arial" charset="0"/>
                <a:ea typeface="ＭＳ Ｐゴシック" charset="-128"/>
                <a:cs typeface="ＭＳ Ｐゴシック" charset="-128"/>
              </a:defRPr>
            </a:lvl2pPr>
            <a:lvl3pPr algn="ctr" rtl="0" eaLnBrk="0" fontAlgn="base" hangingPunct="0">
              <a:spcBef>
                <a:spcPct val="0"/>
              </a:spcBef>
              <a:spcAft>
                <a:spcPct val="0"/>
              </a:spcAft>
              <a:defRPr sz="3600">
                <a:solidFill>
                  <a:srgbClr val="FFFF00"/>
                </a:solidFill>
                <a:latin typeface="Arial" charset="0"/>
                <a:ea typeface="ＭＳ Ｐゴシック" charset="-128"/>
                <a:cs typeface="ＭＳ Ｐゴシック" charset="-128"/>
              </a:defRPr>
            </a:lvl3pPr>
            <a:lvl4pPr algn="ctr" rtl="0" eaLnBrk="0" fontAlgn="base" hangingPunct="0">
              <a:spcBef>
                <a:spcPct val="0"/>
              </a:spcBef>
              <a:spcAft>
                <a:spcPct val="0"/>
              </a:spcAft>
              <a:defRPr sz="3600">
                <a:solidFill>
                  <a:srgbClr val="FFFF00"/>
                </a:solidFill>
                <a:latin typeface="Arial" charset="0"/>
                <a:ea typeface="ＭＳ Ｐゴシック" charset="-128"/>
                <a:cs typeface="ＭＳ Ｐゴシック" charset="-128"/>
              </a:defRPr>
            </a:lvl4pPr>
            <a:lvl5pPr algn="ctr" rtl="0" eaLnBrk="0" fontAlgn="base" hangingPunct="0">
              <a:spcBef>
                <a:spcPct val="0"/>
              </a:spcBef>
              <a:spcAft>
                <a:spcPct val="0"/>
              </a:spcAft>
              <a:defRPr sz="3600">
                <a:solidFill>
                  <a:srgbClr val="FFFF00"/>
                </a:solidFill>
                <a:latin typeface="Arial" charset="0"/>
                <a:ea typeface="ＭＳ Ｐゴシック" charset="-128"/>
                <a:cs typeface="ＭＳ Ｐゴシック" charset="-128"/>
              </a:defRPr>
            </a:lvl5pPr>
            <a:lvl6pPr marL="457200" algn="ctr" rtl="0" fontAlgn="base">
              <a:spcBef>
                <a:spcPct val="0"/>
              </a:spcBef>
              <a:spcAft>
                <a:spcPct val="0"/>
              </a:spcAft>
              <a:defRPr sz="3600">
                <a:solidFill>
                  <a:srgbClr val="FFFF00"/>
                </a:solidFill>
                <a:latin typeface="Arial" charset="0"/>
              </a:defRPr>
            </a:lvl6pPr>
            <a:lvl7pPr marL="914400" algn="ctr" rtl="0" fontAlgn="base">
              <a:spcBef>
                <a:spcPct val="0"/>
              </a:spcBef>
              <a:spcAft>
                <a:spcPct val="0"/>
              </a:spcAft>
              <a:defRPr sz="3600">
                <a:solidFill>
                  <a:srgbClr val="FFFF00"/>
                </a:solidFill>
                <a:latin typeface="Arial" charset="0"/>
              </a:defRPr>
            </a:lvl7pPr>
            <a:lvl8pPr marL="1371600" algn="ctr" rtl="0" fontAlgn="base">
              <a:spcBef>
                <a:spcPct val="0"/>
              </a:spcBef>
              <a:spcAft>
                <a:spcPct val="0"/>
              </a:spcAft>
              <a:defRPr sz="3600">
                <a:solidFill>
                  <a:srgbClr val="FFFF00"/>
                </a:solidFill>
                <a:latin typeface="Arial" charset="0"/>
              </a:defRPr>
            </a:lvl8pPr>
            <a:lvl9pPr marL="1828800" algn="ctr" rtl="0" fontAlgn="base">
              <a:spcBef>
                <a:spcPct val="0"/>
              </a:spcBef>
              <a:spcAft>
                <a:spcPct val="0"/>
              </a:spcAft>
              <a:defRPr sz="3600">
                <a:solidFill>
                  <a:srgbClr val="FFFF00"/>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0" cap="none" spc="0" normalizeH="0" baseline="0" noProof="0" dirty="0">
              <a:ln>
                <a:noFill/>
              </a:ln>
              <a:solidFill>
                <a:srgbClr val="FFFF00"/>
              </a:solidFill>
              <a:effectLst/>
              <a:uLnTx/>
              <a:uFillTx/>
              <a:latin typeface="Arial"/>
              <a:ea typeface="ＭＳ Ｐゴシック" panose="020B0600070205080204" pitchFamily="34" charset="-128"/>
            </a:endParaRPr>
          </a:p>
        </p:txBody>
      </p:sp>
      <p:grpSp>
        <p:nvGrpSpPr>
          <p:cNvPr id="12294" name="Group 11">
            <a:extLst>
              <a:ext uri="{FF2B5EF4-FFF2-40B4-BE49-F238E27FC236}">
                <a16:creationId xmlns:a16="http://schemas.microsoft.com/office/drawing/2014/main" id="{0E78DDAF-3E56-4BBC-9BFF-BBA35E7342A2}"/>
              </a:ext>
            </a:extLst>
          </p:cNvPr>
          <p:cNvGrpSpPr>
            <a:grpSpLocks/>
          </p:cNvGrpSpPr>
          <p:nvPr/>
        </p:nvGrpSpPr>
        <p:grpSpPr bwMode="auto">
          <a:xfrm>
            <a:off x="8345488" y="1155700"/>
            <a:ext cx="3648075" cy="3706813"/>
            <a:chOff x="8940800" y="2077278"/>
            <a:chExt cx="3647415" cy="3706719"/>
          </a:xfrm>
        </p:grpSpPr>
        <p:pic>
          <p:nvPicPr>
            <p:cNvPr id="12295" name="Picture 4" descr="04 pg 2 copy">
              <a:extLst>
                <a:ext uri="{FF2B5EF4-FFF2-40B4-BE49-F238E27FC236}">
                  <a16:creationId xmlns:a16="http://schemas.microsoft.com/office/drawing/2014/main" id="{44D18946-2042-49BA-86EE-6CC3E8AD7DF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l="20454" t="16667" r="20454" b="22549"/>
            <a:stretch>
              <a:fillRect/>
            </a:stretch>
          </p:blipFill>
          <p:spPr bwMode="auto">
            <a:xfrm>
              <a:off x="8940800" y="2077278"/>
              <a:ext cx="3647415" cy="2899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6" name="TextBox 13">
              <a:extLst>
                <a:ext uri="{FF2B5EF4-FFF2-40B4-BE49-F238E27FC236}">
                  <a16:creationId xmlns:a16="http://schemas.microsoft.com/office/drawing/2014/main" id="{82C56866-1E06-477C-8BCD-59881DDFE3C2}"/>
                </a:ext>
              </a:extLst>
            </p:cNvPr>
            <p:cNvSpPr txBox="1">
              <a:spLocks noChangeArrowheads="1"/>
            </p:cNvSpPr>
            <p:nvPr/>
          </p:nvSpPr>
          <p:spPr bwMode="auto">
            <a:xfrm>
              <a:off x="8991600" y="4953000"/>
              <a:ext cx="359661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Blip>
                  <a:blip r:embed="rId6"/>
                </a:buBlip>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Blip>
                  <a:blip r:embed="rId7"/>
                </a:buBlip>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tx2"/>
                </a:buClr>
                <a:buBlip>
                  <a:blip r:embed="rId8"/>
                </a:buBlip>
                <a:defRPr sz="28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Blip>
                  <a:blip r:embed="rId9"/>
                </a:buBlip>
                <a:defRPr sz="28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People don’t care how much you know until they know how much you care</a:t>
              </a:r>
            </a:p>
          </p:txBody>
        </p:sp>
      </p:gr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dissolve">
                                      <p:cBhvr>
                                        <p:cTn id="17" dur="500"/>
                                        <p:tgtEl>
                                          <p:spTgt spid="3">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dissolv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large body of water&#10;&#10;Description automatically generated">
            <a:extLst>
              <a:ext uri="{FF2B5EF4-FFF2-40B4-BE49-F238E27FC236}">
                <a16:creationId xmlns:a16="http://schemas.microsoft.com/office/drawing/2014/main" id="{BC730C17-B65F-694A-8738-67ABCE28E24B}"/>
              </a:ext>
            </a:extLst>
          </p:cNvPr>
          <p:cNvPicPr>
            <a:picLocks noGrp="1" noChangeAspect="1"/>
          </p:cNvPicPr>
          <p:nvPr>
            <p:ph type="pic" sz="quarter" idx="10"/>
          </p:nvPr>
        </p:nvPicPr>
        <p:blipFill>
          <a:blip r:embed="rId3"/>
          <a:srcRect t="11207" b="11207"/>
          <a:stretch>
            <a:fillRect/>
          </a:stretch>
        </p:blipFill>
        <p:spPr/>
      </p:pic>
      <p:sp>
        <p:nvSpPr>
          <p:cNvPr id="9" name="Rectangle 8">
            <a:extLst>
              <a:ext uri="{FF2B5EF4-FFF2-40B4-BE49-F238E27FC236}">
                <a16:creationId xmlns:a16="http://schemas.microsoft.com/office/drawing/2014/main" id="{7B1A716C-984B-4C40-A4DB-13419CC9FAA5}"/>
              </a:ext>
            </a:extLst>
          </p:cNvPr>
          <p:cNvSpPr/>
          <p:nvPr/>
        </p:nvSpPr>
        <p:spPr>
          <a:xfrm>
            <a:off x="5186150" y="1811740"/>
            <a:ext cx="7005850" cy="3234520"/>
          </a:xfrm>
          <a:prstGeom prst="rect">
            <a:avLst/>
          </a:prstGeom>
          <a:solidFill>
            <a:srgbClr val="13BD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endParaRPr>
          </a:p>
        </p:txBody>
      </p:sp>
      <p:sp>
        <p:nvSpPr>
          <p:cNvPr id="4" name="Title 3">
            <a:extLst>
              <a:ext uri="{FF2B5EF4-FFF2-40B4-BE49-F238E27FC236}">
                <a16:creationId xmlns:a16="http://schemas.microsoft.com/office/drawing/2014/main" id="{41331522-C1EE-5044-ACB1-DA59C822AA44}"/>
              </a:ext>
            </a:extLst>
          </p:cNvPr>
          <p:cNvSpPr>
            <a:spLocks noGrp="1"/>
          </p:cNvSpPr>
          <p:nvPr>
            <p:ph type="title"/>
          </p:nvPr>
        </p:nvSpPr>
        <p:spPr/>
        <p:txBody>
          <a:bodyPr>
            <a:noAutofit/>
          </a:bodyPr>
          <a:lstStyle/>
          <a:p>
            <a:r>
              <a:rPr lang="en-US" sz="4800" dirty="0"/>
              <a:t>Meeting Review &amp; Close</a:t>
            </a:r>
          </a:p>
        </p:txBody>
      </p:sp>
    </p:spTree>
    <p:extLst>
      <p:ext uri="{BB962C8B-B14F-4D97-AF65-F5344CB8AC3E}">
        <p14:creationId xmlns:p14="http://schemas.microsoft.com/office/powerpoint/2010/main" val="4021423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1329" y="561560"/>
            <a:ext cx="10583376" cy="1130301"/>
          </a:xfrm>
          <a:prstGeom prst="rect">
            <a:avLst/>
          </a:prstGeom>
        </p:spPr>
        <p:txBody>
          <a:bodyPr anchor="ctr" anchorCtr="0">
            <a:normAutofit/>
          </a:bodyPr>
          <a:lstStyle/>
          <a:p>
            <a:r>
              <a:rPr lang="en-US" sz="6000" dirty="0"/>
              <a:t>Reflections from Meeting 2</a:t>
            </a:r>
          </a:p>
        </p:txBody>
      </p:sp>
      <p:sp>
        <p:nvSpPr>
          <p:cNvPr id="9" name="TextBox 8">
            <a:extLst>
              <a:ext uri="{FF2B5EF4-FFF2-40B4-BE49-F238E27FC236}">
                <a16:creationId xmlns:a16="http://schemas.microsoft.com/office/drawing/2014/main" id="{45550027-3031-4062-AD2D-351D78C31679}"/>
              </a:ext>
            </a:extLst>
          </p:cNvPr>
          <p:cNvSpPr txBox="1"/>
          <p:nvPr/>
        </p:nvSpPr>
        <p:spPr>
          <a:xfrm>
            <a:off x="217469" y="2011292"/>
            <a:ext cx="8437134" cy="1585049"/>
          </a:xfrm>
          <a:prstGeom prst="rect">
            <a:avLst/>
          </a:prstGeom>
          <a:noFill/>
          <a:ln>
            <a:noFill/>
          </a:ln>
        </p:spPr>
        <p:txBody>
          <a:bodyPr wrap="square" rtlCol="0">
            <a:spAutoFit/>
          </a:bodyPr>
          <a:lstStyle/>
          <a:p>
            <a:pPr marL="457200" lvl="0" indent="-457200">
              <a:lnSpc>
                <a:spcPct val="90000"/>
              </a:lnSpc>
              <a:spcBef>
                <a:spcPts val="1000"/>
              </a:spcBef>
              <a:buFont typeface="+mj-lt"/>
              <a:buAutoNum type="arabicPeriod"/>
            </a:pPr>
            <a:r>
              <a:rPr lang="en-US" sz="2000" dirty="0">
                <a:solidFill>
                  <a:srgbClr val="403F41"/>
                </a:solidFill>
                <a:latin typeface="Source Sans Pro" panose="020B0503030403020204" pitchFamily="34" charset="0"/>
                <a:ea typeface="Source Sans Pro" panose="020B0503030403020204" pitchFamily="34" charset="0"/>
              </a:rPr>
              <a:t>Introduce the NNRT 2020 strategic plan  and work of task groups</a:t>
            </a:r>
          </a:p>
          <a:p>
            <a:pPr marL="457200" lvl="0" indent="-457200">
              <a:lnSpc>
                <a:spcPct val="90000"/>
              </a:lnSpc>
              <a:spcBef>
                <a:spcPts val="1000"/>
              </a:spcBef>
              <a:buFont typeface="+mj-lt"/>
              <a:buAutoNum type="arabicPeriod"/>
            </a:pPr>
            <a:r>
              <a:rPr lang="en-US" sz="2000" dirty="0">
                <a:solidFill>
                  <a:srgbClr val="403F41"/>
                </a:solidFill>
                <a:latin typeface="Source Sans Pro" panose="020B0503030403020204" pitchFamily="34" charset="0"/>
                <a:ea typeface="Source Sans Pro" panose="020B0503030403020204" pitchFamily="34" charset="0"/>
              </a:rPr>
              <a:t>NNRT members share how health equity is prioritized in 2 exemplar programs</a:t>
            </a:r>
          </a:p>
          <a:p>
            <a:pPr marL="457200" lvl="0" indent="-457200">
              <a:lnSpc>
                <a:spcPct val="90000"/>
              </a:lnSpc>
              <a:spcBef>
                <a:spcPts val="1000"/>
              </a:spcBef>
              <a:buFont typeface="+mj-lt"/>
              <a:buAutoNum type="arabicPeriod"/>
            </a:pPr>
            <a:r>
              <a:rPr lang="en-US" sz="2000" dirty="0">
                <a:solidFill>
                  <a:srgbClr val="403F41"/>
                </a:solidFill>
                <a:latin typeface="Source Sans Pro" panose="020B0503030403020204" pitchFamily="34" charset="0"/>
                <a:ea typeface="Source Sans Pro" panose="020B0503030403020204" pitchFamily="34" charset="0"/>
              </a:rPr>
              <a:t>Small group discussions on approaches to integrating health equity into NNRT/Task group work </a:t>
            </a:r>
          </a:p>
          <a:p>
            <a:pPr marL="457200" lvl="0" indent="-457200">
              <a:lnSpc>
                <a:spcPct val="90000"/>
              </a:lnSpc>
              <a:spcBef>
                <a:spcPts val="1000"/>
              </a:spcBef>
              <a:buFont typeface="+mj-lt"/>
              <a:buAutoNum type="arabicPeriod"/>
            </a:pPr>
            <a:r>
              <a:rPr lang="en-US" sz="2000" dirty="0">
                <a:solidFill>
                  <a:srgbClr val="403F41"/>
                </a:solidFill>
                <a:latin typeface="Source Sans Pro" panose="020B0503030403020204" pitchFamily="34" charset="0"/>
                <a:ea typeface="Source Sans Pro" panose="020B0503030403020204" pitchFamily="34" charset="0"/>
              </a:rPr>
              <a:t>Discuss ways to be more involved in NNRT/Task Group work</a:t>
            </a:r>
          </a:p>
        </p:txBody>
      </p:sp>
      <p:sp>
        <p:nvSpPr>
          <p:cNvPr id="6" name="Slide Number Placeholder 13">
            <a:extLst>
              <a:ext uri="{FF2B5EF4-FFF2-40B4-BE49-F238E27FC236}">
                <a16:creationId xmlns:a16="http://schemas.microsoft.com/office/drawing/2014/main" id="{C1208AE8-333B-9D47-98EA-B89D8E36A9DE}"/>
              </a:ext>
            </a:extLst>
          </p:cNvPr>
          <p:cNvSpPr>
            <a:spLocks noGrp="1"/>
          </p:cNvSpPr>
          <p:nvPr>
            <p:ph type="sldNum" sz="quarter" idx="4"/>
          </p:nvPr>
        </p:nvSpPr>
        <p:spPr>
          <a:xfrm>
            <a:off x="777922" y="5887092"/>
            <a:ext cx="1787857" cy="523233"/>
          </a:xfrm>
          <a:prstGeom prst="rect">
            <a:avLst/>
          </a:prstGeom>
        </p:spPr>
        <p:txBody>
          <a:bodyPr vert="horz" lIns="91440" tIns="45720" rIns="91440" bIns="45720" rtlCol="0" anchor="ctr"/>
          <a:lstStyle>
            <a:lvl1pPr algn="l">
              <a:defRPr sz="1200">
                <a:solidFill>
                  <a:schemeClr val="bg1"/>
                </a:solidFill>
              </a:defRPr>
            </a:lvl1pPr>
          </a:lstStyle>
          <a:p>
            <a:fld id="{516821A8-9BF0-B347-B061-E39936490533}" type="slidenum">
              <a:rPr lang="en-US" smtClean="0"/>
              <a:pPr/>
              <a:t>49</a:t>
            </a:fld>
            <a:r>
              <a:rPr lang="en-US" dirty="0"/>
              <a:t> / 2020 NNRT Program</a:t>
            </a:r>
          </a:p>
        </p:txBody>
      </p:sp>
    </p:spTree>
    <p:extLst>
      <p:ext uri="{BB962C8B-B14F-4D97-AF65-F5344CB8AC3E}">
        <p14:creationId xmlns:p14="http://schemas.microsoft.com/office/powerpoint/2010/main" val="25164938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A3DBFAF-7602-4249-986F-C5036EE7D80B}"/>
              </a:ext>
            </a:extLst>
          </p:cNvPr>
          <p:cNvPicPr>
            <a:picLocks noChangeAspect="1"/>
          </p:cNvPicPr>
          <p:nvPr/>
        </p:nvPicPr>
        <p:blipFill>
          <a:blip r:embed="rId2"/>
          <a:srcRect/>
          <a:stretch/>
        </p:blipFill>
        <p:spPr>
          <a:xfrm>
            <a:off x="2159790" y="1966290"/>
            <a:ext cx="3498887" cy="1244049"/>
          </a:xfrm>
          <a:prstGeom prst="rect">
            <a:avLst/>
          </a:prstGeom>
        </p:spPr>
      </p:pic>
      <p:pic>
        <p:nvPicPr>
          <p:cNvPr id="5" name="Picture 4">
            <a:extLst>
              <a:ext uri="{FF2B5EF4-FFF2-40B4-BE49-F238E27FC236}">
                <a16:creationId xmlns:a16="http://schemas.microsoft.com/office/drawing/2014/main" id="{444A2494-AFA4-4377-8218-4D8022E72801}"/>
              </a:ext>
            </a:extLst>
          </p:cNvPr>
          <p:cNvPicPr>
            <a:picLocks noChangeAspect="1"/>
          </p:cNvPicPr>
          <p:nvPr/>
        </p:nvPicPr>
        <p:blipFill>
          <a:blip r:embed="rId3"/>
          <a:srcRect/>
          <a:stretch/>
        </p:blipFill>
        <p:spPr>
          <a:xfrm>
            <a:off x="6711406" y="1492810"/>
            <a:ext cx="2505656" cy="1936190"/>
          </a:xfrm>
          <a:prstGeom prst="rect">
            <a:avLst/>
          </a:prstGeom>
        </p:spPr>
      </p:pic>
      <p:sp>
        <p:nvSpPr>
          <p:cNvPr id="7" name="Slide Number Placeholder 13">
            <a:extLst>
              <a:ext uri="{FF2B5EF4-FFF2-40B4-BE49-F238E27FC236}">
                <a16:creationId xmlns:a16="http://schemas.microsoft.com/office/drawing/2014/main" id="{DB45DDE3-5D63-FF40-A593-D7A3375947E2}"/>
              </a:ext>
            </a:extLst>
          </p:cNvPr>
          <p:cNvSpPr>
            <a:spLocks noGrp="1"/>
          </p:cNvSpPr>
          <p:nvPr>
            <p:ph type="sldNum" sz="quarter" idx="4"/>
          </p:nvPr>
        </p:nvSpPr>
        <p:spPr>
          <a:xfrm>
            <a:off x="777922" y="5887092"/>
            <a:ext cx="1787857" cy="523233"/>
          </a:xfrm>
          <a:prstGeom prst="rect">
            <a:avLst/>
          </a:prstGeom>
        </p:spPr>
        <p:txBody>
          <a:bodyPr vert="horz" lIns="91440" tIns="45720" rIns="91440" bIns="45720" rtlCol="0" anchor="ctr"/>
          <a:lstStyle>
            <a:lvl1pPr algn="l">
              <a:defRPr sz="1200">
                <a:solidFill>
                  <a:schemeClr val="bg1"/>
                </a:solidFill>
              </a:defRPr>
            </a:lvl1pPr>
          </a:lstStyle>
          <a:p>
            <a:fld id="{516821A8-9BF0-B347-B061-E39936490533}" type="slidenum">
              <a:rPr lang="en-US" smtClean="0"/>
              <a:pPr/>
              <a:t>5</a:t>
            </a:fld>
            <a:r>
              <a:rPr lang="en-US" dirty="0"/>
              <a:t> / 2020 NNRT Program</a:t>
            </a:r>
          </a:p>
        </p:txBody>
      </p:sp>
      <p:sp>
        <p:nvSpPr>
          <p:cNvPr id="3" name="Rectangle 2">
            <a:extLst>
              <a:ext uri="{FF2B5EF4-FFF2-40B4-BE49-F238E27FC236}">
                <a16:creationId xmlns:a16="http://schemas.microsoft.com/office/drawing/2014/main" id="{3D96E1CC-61F7-4BEB-A9E7-5F29AE3B227F}"/>
              </a:ext>
            </a:extLst>
          </p:cNvPr>
          <p:cNvSpPr/>
          <p:nvPr/>
        </p:nvSpPr>
        <p:spPr>
          <a:xfrm>
            <a:off x="1002196" y="3304214"/>
            <a:ext cx="9531625" cy="2554545"/>
          </a:xfrm>
          <a:prstGeom prst="rect">
            <a:avLst/>
          </a:prstGeom>
        </p:spPr>
        <p:txBody>
          <a:bodyPr wrap="square">
            <a:spAutoFit/>
          </a:bodyPr>
          <a:lstStyle/>
          <a:p>
            <a:pPr lvl="0" algn="ctr"/>
            <a:r>
              <a:rPr lang="en-US" sz="4000" dirty="0">
                <a:solidFill>
                  <a:prstClr val="black"/>
                </a:solidFill>
                <a:latin typeface="Dense" panose="02000000000000000000"/>
              </a:rPr>
              <a:t>Annual Meeting Planning Committee!</a:t>
            </a:r>
          </a:p>
          <a:p>
            <a:pPr lvl="0" algn="ctr"/>
            <a:r>
              <a:rPr lang="en-US" sz="4000" dirty="0">
                <a:solidFill>
                  <a:prstClr val="black"/>
                </a:solidFill>
                <a:latin typeface="Dense" panose="02000000000000000000"/>
              </a:rPr>
              <a:t>NNRT Steering Committee</a:t>
            </a:r>
          </a:p>
          <a:p>
            <a:pPr lvl="0" algn="ctr"/>
            <a:r>
              <a:rPr lang="en-US" sz="4000" dirty="0">
                <a:solidFill>
                  <a:prstClr val="black"/>
                </a:solidFill>
                <a:latin typeface="Dense" panose="02000000000000000000"/>
              </a:rPr>
              <a:t>NNRT Task Groups and </a:t>
            </a:r>
          </a:p>
          <a:p>
            <a:pPr lvl="0" algn="ctr"/>
            <a:r>
              <a:rPr lang="en-US" sz="4000" dirty="0">
                <a:solidFill>
                  <a:prstClr val="black"/>
                </a:solidFill>
                <a:latin typeface="Dense" panose="02000000000000000000"/>
              </a:rPr>
              <a:t>NNRT members!</a:t>
            </a:r>
          </a:p>
        </p:txBody>
      </p:sp>
      <p:sp>
        <p:nvSpPr>
          <p:cNvPr id="9" name="TextBox 8">
            <a:extLst>
              <a:ext uri="{FF2B5EF4-FFF2-40B4-BE49-F238E27FC236}">
                <a16:creationId xmlns:a16="http://schemas.microsoft.com/office/drawing/2014/main" id="{59205100-AD23-4E9E-AC92-A10B968B4078}"/>
              </a:ext>
            </a:extLst>
          </p:cNvPr>
          <p:cNvSpPr txBox="1"/>
          <p:nvPr/>
        </p:nvSpPr>
        <p:spPr>
          <a:xfrm>
            <a:off x="2385391" y="183078"/>
            <a:ext cx="6271592" cy="1692771"/>
          </a:xfrm>
          <a:prstGeom prst="rect">
            <a:avLst/>
          </a:prstGeom>
          <a:noFill/>
        </p:spPr>
        <p:txBody>
          <a:bodyPr wrap="square" rtlCol="0">
            <a:spAutoFit/>
          </a:bodyPr>
          <a:lstStyle/>
          <a:p>
            <a:pPr algn="ctr"/>
            <a:r>
              <a:rPr lang="en-US" sz="6000" dirty="0"/>
              <a:t>Thank you to:</a:t>
            </a:r>
          </a:p>
          <a:p>
            <a:pPr algn="ctr"/>
            <a:r>
              <a:rPr lang="en-US" sz="4400" dirty="0"/>
              <a:t>Our NNRT Sponsors</a:t>
            </a:r>
          </a:p>
        </p:txBody>
      </p:sp>
    </p:spTree>
    <p:extLst>
      <p:ext uri="{BB962C8B-B14F-4D97-AF65-F5344CB8AC3E}">
        <p14:creationId xmlns:p14="http://schemas.microsoft.com/office/powerpoint/2010/main" val="6528666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40AF7-B3A0-4B69-9903-07F40BBBB759}"/>
              </a:ext>
            </a:extLst>
          </p:cNvPr>
          <p:cNvSpPr>
            <a:spLocks noGrp="1"/>
          </p:cNvSpPr>
          <p:nvPr>
            <p:ph type="title"/>
          </p:nvPr>
        </p:nvSpPr>
        <p:spPr>
          <a:xfrm>
            <a:off x="726047" y="438182"/>
            <a:ext cx="11048999" cy="1325563"/>
          </a:xfrm>
        </p:spPr>
        <p:txBody>
          <a:bodyPr/>
          <a:lstStyle/>
          <a:p>
            <a:r>
              <a:rPr lang="en-US" dirty="0">
                <a:solidFill>
                  <a:srgbClr val="13BDC6"/>
                </a:solidFill>
              </a:rPr>
              <a:t>Next steps</a:t>
            </a:r>
            <a:endParaRPr lang="en-US" dirty="0"/>
          </a:p>
        </p:txBody>
      </p:sp>
      <p:sp>
        <p:nvSpPr>
          <p:cNvPr id="3" name="Content Placeholder 2">
            <a:extLst>
              <a:ext uri="{FF2B5EF4-FFF2-40B4-BE49-F238E27FC236}">
                <a16:creationId xmlns:a16="http://schemas.microsoft.com/office/drawing/2014/main" id="{DE19FBEC-23A7-40F6-9654-B2570E3507F2}"/>
              </a:ext>
            </a:extLst>
          </p:cNvPr>
          <p:cNvSpPr>
            <a:spLocks noGrp="1"/>
          </p:cNvSpPr>
          <p:nvPr>
            <p:ph sz="quarter" idx="10"/>
          </p:nvPr>
        </p:nvSpPr>
        <p:spPr>
          <a:xfrm>
            <a:off x="571500" y="1763745"/>
            <a:ext cx="11049000" cy="3716244"/>
          </a:xfrm>
        </p:spPr>
        <p:txBody>
          <a:bodyPr/>
          <a:lstStyle/>
          <a:p>
            <a:r>
              <a:rPr lang="en-US" dirty="0">
                <a:solidFill>
                  <a:schemeClr val="tx1"/>
                </a:solidFill>
              </a:rPr>
              <a:t>To accomplish NNRT strategic plan, we need your help-collective action</a:t>
            </a:r>
          </a:p>
          <a:p>
            <a:r>
              <a:rPr lang="en-US" dirty="0">
                <a:solidFill>
                  <a:schemeClr val="tx1"/>
                </a:solidFill>
              </a:rPr>
              <a:t>Call to action:</a:t>
            </a:r>
          </a:p>
          <a:p>
            <a:pPr lvl="1"/>
            <a:r>
              <a:rPr lang="en-US" b="1" dirty="0">
                <a:solidFill>
                  <a:schemeClr val="tx1"/>
                </a:solidFill>
              </a:rPr>
              <a:t>BECOME A MEMBER </a:t>
            </a:r>
            <a:r>
              <a:rPr lang="en-US" dirty="0">
                <a:solidFill>
                  <a:schemeClr val="tx1"/>
                </a:solidFill>
              </a:rPr>
              <a:t>or </a:t>
            </a:r>
            <a:r>
              <a:rPr lang="en-US" b="1" dirty="0">
                <a:solidFill>
                  <a:schemeClr val="tx1"/>
                </a:solidFill>
              </a:rPr>
              <a:t>UPDATE YOUR MEMBERSHIP INFORMATION!! </a:t>
            </a:r>
            <a:r>
              <a:rPr lang="en-US" dirty="0">
                <a:solidFill>
                  <a:schemeClr val="accent1"/>
                </a:solidFill>
                <a:hlinkClick r:id="rId2">
                  <a:extLst>
                    <a:ext uri="{A12FA001-AC4F-418D-AE19-62706E023703}">
                      <ahyp:hlinkClr xmlns:ahyp="http://schemas.microsoft.com/office/drawing/2018/hyperlinkcolor" val="tx"/>
                    </a:ext>
                  </a:extLst>
                </a:hlinkClick>
              </a:rPr>
              <a:t>https://navigationroundtable.org/membership-application/</a:t>
            </a:r>
            <a:r>
              <a:rPr lang="en-US" dirty="0">
                <a:solidFill>
                  <a:schemeClr val="accent1"/>
                </a:solidFill>
              </a:rPr>
              <a:t> </a:t>
            </a:r>
          </a:p>
          <a:p>
            <a:pPr lvl="1"/>
            <a:r>
              <a:rPr lang="en-US" b="1" dirty="0">
                <a:solidFill>
                  <a:schemeClr val="tx1"/>
                </a:solidFill>
              </a:rPr>
              <a:t>JOIN A TASK GROUP:  </a:t>
            </a:r>
            <a:r>
              <a:rPr lang="en-US" dirty="0">
                <a:solidFill>
                  <a:schemeClr val="tx1"/>
                </a:solidFill>
              </a:rPr>
              <a:t>Please enter your name, e-mail address and the group you are interested in joining into the Chat now.</a:t>
            </a:r>
          </a:p>
          <a:p>
            <a:pPr lvl="1"/>
            <a:r>
              <a:rPr lang="en-US" b="1" dirty="0">
                <a:solidFill>
                  <a:schemeClr val="tx1"/>
                </a:solidFill>
              </a:rPr>
              <a:t>STAY TUNED </a:t>
            </a:r>
            <a:r>
              <a:rPr lang="en-US" dirty="0">
                <a:solidFill>
                  <a:schemeClr val="tx1"/>
                </a:solidFill>
              </a:rPr>
              <a:t>for more information on Meeting III coming in Spring 2021.</a:t>
            </a:r>
          </a:p>
          <a:p>
            <a:r>
              <a:rPr lang="en-US" dirty="0">
                <a:solidFill>
                  <a:schemeClr val="tx1"/>
                </a:solidFill>
              </a:rPr>
              <a:t>Topics for upcoming meetings will include: </a:t>
            </a:r>
          </a:p>
          <a:p>
            <a:pPr lvl="1"/>
            <a:r>
              <a:rPr lang="en-US" dirty="0">
                <a:solidFill>
                  <a:schemeClr val="tx1"/>
                </a:solidFill>
              </a:rPr>
              <a:t>Technology in navigation (Tele-navigation, Digital resources in navigation, EHRs </a:t>
            </a:r>
          </a:p>
          <a:p>
            <a:pPr lvl="1"/>
            <a:r>
              <a:rPr lang="en-US" dirty="0">
                <a:solidFill>
                  <a:schemeClr val="tx1"/>
                </a:solidFill>
              </a:rPr>
              <a:t>Clarifying roles and responsibilities in navigation </a:t>
            </a:r>
          </a:p>
          <a:p>
            <a:endParaRPr lang="en-US" dirty="0"/>
          </a:p>
        </p:txBody>
      </p:sp>
    </p:spTree>
    <p:extLst>
      <p:ext uri="{BB962C8B-B14F-4D97-AF65-F5344CB8AC3E}">
        <p14:creationId xmlns:p14="http://schemas.microsoft.com/office/powerpoint/2010/main" val="20762248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Water next to the ocean&#10;&#10;Description automatically generated">
            <a:extLst>
              <a:ext uri="{FF2B5EF4-FFF2-40B4-BE49-F238E27FC236}">
                <a16:creationId xmlns:a16="http://schemas.microsoft.com/office/drawing/2014/main" id="{86B6257B-856F-074E-8218-9E3CA06B57CF}"/>
              </a:ext>
            </a:extLst>
          </p:cNvPr>
          <p:cNvPicPr>
            <a:picLocks noGrp="1" noChangeAspect="1"/>
          </p:cNvPicPr>
          <p:nvPr>
            <p:ph type="pic" sz="quarter" idx="10"/>
          </p:nvPr>
        </p:nvPicPr>
        <p:blipFill rotWithShape="1">
          <a:blip r:embed="rId2"/>
          <a:srcRect t="11207" b="11207"/>
          <a:stretch/>
        </p:blipFill>
        <p:spPr>
          <a:xfrm>
            <a:off x="571500" y="571499"/>
            <a:ext cx="11049001" cy="5715000"/>
          </a:xfrm>
          <a:prstGeom prst="rect">
            <a:avLst/>
          </a:prstGeom>
        </p:spPr>
      </p:pic>
      <p:sp>
        <p:nvSpPr>
          <p:cNvPr id="2" name="TextBox 1">
            <a:extLst>
              <a:ext uri="{FF2B5EF4-FFF2-40B4-BE49-F238E27FC236}">
                <a16:creationId xmlns:a16="http://schemas.microsoft.com/office/drawing/2014/main" id="{BECB3D65-140B-4649-AECC-422950F0992E}"/>
              </a:ext>
            </a:extLst>
          </p:cNvPr>
          <p:cNvSpPr txBox="1"/>
          <p:nvPr/>
        </p:nvSpPr>
        <p:spPr>
          <a:xfrm>
            <a:off x="751763" y="754129"/>
            <a:ext cx="3159837" cy="1323439"/>
          </a:xfrm>
          <a:prstGeom prst="rect">
            <a:avLst/>
          </a:prstGeom>
          <a:noFill/>
        </p:spPr>
        <p:txBody>
          <a:bodyPr wrap="square" rtlCol="0">
            <a:spAutoFit/>
          </a:bodyPr>
          <a:lstStyle/>
          <a:p>
            <a:pPr algn="ctr"/>
            <a:r>
              <a:rPr lang="en-US" sz="8000" dirty="0">
                <a:solidFill>
                  <a:schemeClr val="bg1"/>
                </a:solidFill>
                <a:latin typeface="Dense" panose="02000000000000000000" pitchFamily="2" charset="77"/>
              </a:rPr>
              <a:t>Thank You</a:t>
            </a:r>
          </a:p>
        </p:txBody>
      </p:sp>
      <p:sp>
        <p:nvSpPr>
          <p:cNvPr id="11" name="Rectangle 10">
            <a:extLst>
              <a:ext uri="{FF2B5EF4-FFF2-40B4-BE49-F238E27FC236}">
                <a16:creationId xmlns:a16="http://schemas.microsoft.com/office/drawing/2014/main" id="{E957B47D-265D-B74F-90B2-5552693308C3}"/>
              </a:ext>
            </a:extLst>
          </p:cNvPr>
          <p:cNvSpPr/>
          <p:nvPr/>
        </p:nvSpPr>
        <p:spPr>
          <a:xfrm>
            <a:off x="5674168" y="2641636"/>
            <a:ext cx="6096000" cy="4832092"/>
          </a:xfrm>
          <a:prstGeom prst="rect">
            <a:avLst/>
          </a:prstGeom>
        </p:spPr>
        <p:txBody>
          <a:bodyPr>
            <a:spAutoFit/>
          </a:bodyPr>
          <a:lstStyle/>
          <a:p>
            <a:r>
              <a:rPr lang="en-US" sz="2800" dirty="0">
                <a:solidFill>
                  <a:schemeClr val="bg1"/>
                </a:solidFill>
                <a:latin typeface="Source Sans Pro" panose="020B0503030403020204" pitchFamily="34" charset="0"/>
                <a:ea typeface="Source Sans Pro" panose="020B0503030403020204" pitchFamily="34" charset="0"/>
              </a:rPr>
              <a:t>We look forward to seeing you again in December.</a:t>
            </a:r>
          </a:p>
          <a:p>
            <a:r>
              <a:rPr lang="en-US" sz="2800" dirty="0">
                <a:solidFill>
                  <a:schemeClr val="bg1"/>
                </a:solidFill>
                <a:latin typeface="Source Sans Pro" panose="020B0503030403020204" pitchFamily="34" charset="0"/>
                <a:ea typeface="Source Sans Pro" panose="020B0503030403020204" pitchFamily="34" charset="0"/>
              </a:rPr>
              <a:t>Visit the NNRT website for updates:</a:t>
            </a:r>
            <a:br>
              <a:rPr lang="en-US" sz="2800" dirty="0">
                <a:solidFill>
                  <a:schemeClr val="bg1"/>
                </a:solidFill>
                <a:latin typeface="Source Sans Pro" panose="020B0503030403020204" pitchFamily="34" charset="0"/>
                <a:ea typeface="Source Sans Pro" panose="020B0503030403020204" pitchFamily="34" charset="0"/>
              </a:rPr>
            </a:br>
            <a:r>
              <a:rPr lang="en-US" sz="2800" dirty="0">
                <a:solidFill>
                  <a:srgbClr val="13BDC6"/>
                </a:solidFill>
                <a:latin typeface="Source Sans Pro" panose="020B0503030403020204" pitchFamily="34" charset="0"/>
                <a:ea typeface="Source Sans Pro" panose="020B0503030403020204" pitchFamily="34" charset="0"/>
                <a:hlinkClick r:id="rId3"/>
              </a:rPr>
              <a:t>https://navigationroundtable.org/</a:t>
            </a:r>
            <a:endParaRPr lang="en-US" sz="2800" dirty="0">
              <a:solidFill>
                <a:srgbClr val="13BDC6"/>
              </a:solidFill>
              <a:latin typeface="Source Sans Pro" panose="020B0503030403020204" pitchFamily="34" charset="0"/>
              <a:ea typeface="Source Sans Pro" panose="020B0503030403020204" pitchFamily="34" charset="0"/>
            </a:endParaRPr>
          </a:p>
          <a:p>
            <a:endParaRPr lang="en-US" sz="2800" dirty="0">
              <a:solidFill>
                <a:schemeClr val="bg1"/>
              </a:solidFill>
              <a:latin typeface="Source Sans Pro" panose="020B0503030403020204" pitchFamily="34" charset="0"/>
              <a:ea typeface="Source Sans Pro" panose="020B0503030403020204" pitchFamily="34" charset="0"/>
            </a:endParaRPr>
          </a:p>
          <a:p>
            <a:r>
              <a:rPr lang="en-US" sz="2800" dirty="0">
                <a:solidFill>
                  <a:schemeClr val="bg1"/>
                </a:solidFill>
                <a:latin typeface="Source Sans Pro" panose="020B0503030403020204" pitchFamily="34" charset="0"/>
                <a:ea typeface="Source Sans Pro" panose="020B0503030403020204" pitchFamily="34" charset="0"/>
              </a:rPr>
              <a:t>Please complete the meeting evaluation </a:t>
            </a:r>
            <a:br>
              <a:rPr lang="en-US" sz="2800" dirty="0">
                <a:solidFill>
                  <a:schemeClr val="bg1"/>
                </a:solidFill>
                <a:latin typeface="Source Sans Pro" panose="020B0503030403020204" pitchFamily="34" charset="0"/>
                <a:ea typeface="Source Sans Pro" panose="020B0503030403020204" pitchFamily="34" charset="0"/>
              </a:rPr>
            </a:br>
            <a:r>
              <a:rPr lang="en-US" sz="2800" dirty="0">
                <a:solidFill>
                  <a:schemeClr val="bg1"/>
                </a:solidFill>
                <a:latin typeface="Source Sans Pro" panose="020B0503030403020204" pitchFamily="34" charset="0"/>
                <a:ea typeface="Source Sans Pro" panose="020B0503030403020204" pitchFamily="34" charset="0"/>
              </a:rPr>
              <a:t>(link located in Zoom Chat)</a:t>
            </a:r>
          </a:p>
          <a:p>
            <a:endParaRPr lang="en-US" sz="2800" dirty="0">
              <a:solidFill>
                <a:srgbClr val="13BDC6"/>
              </a:solidFill>
              <a:latin typeface="Source Sans Pro" panose="020B0503030403020204" pitchFamily="34" charset="0"/>
              <a:ea typeface="Source Sans Pro" panose="020B0503030403020204" pitchFamily="34" charset="0"/>
            </a:endParaRPr>
          </a:p>
          <a:p>
            <a:endParaRPr lang="en-US" sz="2800" dirty="0">
              <a:solidFill>
                <a:schemeClr val="bg1"/>
              </a:solidFill>
              <a:latin typeface="Source Sans Pro" panose="020B0503030403020204" pitchFamily="34" charset="0"/>
              <a:ea typeface="Source Sans Pro" panose="020B0503030403020204" pitchFamily="34" charset="0"/>
            </a:endParaRPr>
          </a:p>
          <a:p>
            <a:endParaRPr lang="en-US" sz="2800" dirty="0">
              <a:solidFill>
                <a:schemeClr val="bg1"/>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23839423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903DF6D-CFB2-2F45-AEC7-C3C5C0F5F2CC}"/>
              </a:ext>
            </a:extLst>
          </p:cNvPr>
          <p:cNvSpPr>
            <a:spLocks noGrp="1"/>
          </p:cNvSpPr>
          <p:nvPr>
            <p:ph type="title"/>
          </p:nvPr>
        </p:nvSpPr>
        <p:spPr>
          <a:xfrm>
            <a:off x="571500" y="584201"/>
            <a:ext cx="11048999" cy="1104899"/>
          </a:xfrm>
        </p:spPr>
        <p:txBody>
          <a:bodyPr>
            <a:normAutofit/>
          </a:bodyPr>
          <a:lstStyle/>
          <a:p>
            <a:r>
              <a:rPr lang="en-US" sz="3600" dirty="0">
                <a:solidFill>
                  <a:srgbClr val="13BDC6"/>
                </a:solidFill>
              </a:rPr>
              <a:t>Meeting 1 Key Messages:  Health Equity</a:t>
            </a:r>
            <a:endParaRPr lang="en-US" sz="3600" dirty="0"/>
          </a:p>
        </p:txBody>
      </p:sp>
      <p:sp>
        <p:nvSpPr>
          <p:cNvPr id="5" name="Slide Number Placeholder 13">
            <a:extLst>
              <a:ext uri="{FF2B5EF4-FFF2-40B4-BE49-F238E27FC236}">
                <a16:creationId xmlns:a16="http://schemas.microsoft.com/office/drawing/2014/main" id="{29C49CA7-521A-0D40-8E56-150BFD9B13D5}"/>
              </a:ext>
            </a:extLst>
          </p:cNvPr>
          <p:cNvSpPr>
            <a:spLocks noGrp="1"/>
          </p:cNvSpPr>
          <p:nvPr>
            <p:ph type="sldNum" sz="quarter" idx="4"/>
          </p:nvPr>
        </p:nvSpPr>
        <p:spPr>
          <a:xfrm>
            <a:off x="777922" y="5887092"/>
            <a:ext cx="1787857" cy="523233"/>
          </a:xfrm>
          <a:prstGeom prst="rect">
            <a:avLst/>
          </a:prstGeom>
        </p:spPr>
        <p:txBody>
          <a:bodyPr vert="horz" lIns="91440" tIns="45720" rIns="91440" bIns="45720" rtlCol="0" anchor="ctr"/>
          <a:lstStyle>
            <a:lvl1pPr algn="l">
              <a:defRPr sz="1200">
                <a:solidFill>
                  <a:schemeClr val="bg1"/>
                </a:solidFill>
              </a:defRPr>
            </a:lvl1pPr>
          </a:lstStyle>
          <a:p>
            <a:fld id="{516821A8-9BF0-B347-B061-E39936490533}" type="slidenum">
              <a:rPr lang="en-US" smtClean="0"/>
              <a:pPr/>
              <a:t>6</a:t>
            </a:fld>
            <a:r>
              <a:rPr lang="en-US" dirty="0"/>
              <a:t> / 2020 NNRT Program</a:t>
            </a:r>
          </a:p>
        </p:txBody>
      </p:sp>
      <p:sp>
        <p:nvSpPr>
          <p:cNvPr id="3" name="Content Placeholder 2">
            <a:extLst>
              <a:ext uri="{FF2B5EF4-FFF2-40B4-BE49-F238E27FC236}">
                <a16:creationId xmlns:a16="http://schemas.microsoft.com/office/drawing/2014/main" id="{5F05A038-DB86-4E5E-A944-CBEE678C25DE}"/>
              </a:ext>
            </a:extLst>
          </p:cNvPr>
          <p:cNvSpPr>
            <a:spLocks noGrp="1"/>
          </p:cNvSpPr>
          <p:nvPr>
            <p:ph sz="quarter" idx="10"/>
          </p:nvPr>
        </p:nvSpPr>
        <p:spPr>
          <a:xfrm>
            <a:off x="571500" y="1759226"/>
            <a:ext cx="11049000" cy="3952257"/>
          </a:xfrm>
        </p:spPr>
        <p:txBody>
          <a:bodyPr/>
          <a:lstStyle/>
          <a:p>
            <a:pPr marL="0" indent="0">
              <a:buNone/>
            </a:pPr>
            <a:endParaRPr lang="en-US" dirty="0"/>
          </a:p>
          <a:p>
            <a:pPr marL="0" indent="0">
              <a:buNone/>
            </a:pPr>
            <a:endParaRPr lang="en-US" dirty="0"/>
          </a:p>
          <a:p>
            <a:pPr marL="0" indent="0">
              <a:buNone/>
            </a:pPr>
            <a:endParaRPr lang="en-US" dirty="0"/>
          </a:p>
        </p:txBody>
      </p:sp>
      <p:pic>
        <p:nvPicPr>
          <p:cNvPr id="2" name="Picture 1">
            <a:extLst>
              <a:ext uri="{FF2B5EF4-FFF2-40B4-BE49-F238E27FC236}">
                <a16:creationId xmlns:a16="http://schemas.microsoft.com/office/drawing/2014/main" id="{E5533DD7-C237-43D1-BFDC-4BE66F41C89B}"/>
              </a:ext>
            </a:extLst>
          </p:cNvPr>
          <p:cNvPicPr>
            <a:picLocks noChangeAspect="1"/>
          </p:cNvPicPr>
          <p:nvPr/>
        </p:nvPicPr>
        <p:blipFill>
          <a:blip r:embed="rId2"/>
          <a:stretch>
            <a:fillRect/>
          </a:stretch>
        </p:blipFill>
        <p:spPr>
          <a:xfrm>
            <a:off x="8862723" y="2149598"/>
            <a:ext cx="1971181" cy="2558804"/>
          </a:xfrm>
          <a:prstGeom prst="rect">
            <a:avLst/>
          </a:prstGeom>
        </p:spPr>
      </p:pic>
      <p:sp>
        <p:nvSpPr>
          <p:cNvPr id="7" name="TextBox 6">
            <a:extLst>
              <a:ext uri="{FF2B5EF4-FFF2-40B4-BE49-F238E27FC236}">
                <a16:creationId xmlns:a16="http://schemas.microsoft.com/office/drawing/2014/main" id="{DF98279A-264B-40AA-9D91-DD2F10E73F05}"/>
              </a:ext>
            </a:extLst>
          </p:cNvPr>
          <p:cNvSpPr txBox="1"/>
          <p:nvPr/>
        </p:nvSpPr>
        <p:spPr>
          <a:xfrm>
            <a:off x="8862723" y="4708402"/>
            <a:ext cx="2639410" cy="1200329"/>
          </a:xfrm>
          <a:prstGeom prst="rect">
            <a:avLst/>
          </a:prstGeom>
          <a:noFill/>
        </p:spPr>
        <p:txBody>
          <a:bodyPr wrap="square" rtlCol="0">
            <a:spAutoFit/>
          </a:bodyPr>
          <a:lstStyle/>
          <a:p>
            <a:r>
              <a:rPr lang="en-US" dirty="0"/>
              <a:t>Natalie Burke</a:t>
            </a:r>
          </a:p>
          <a:p>
            <a:r>
              <a:rPr lang="en-US" dirty="0"/>
              <a:t>President &amp; CEO</a:t>
            </a:r>
          </a:p>
          <a:p>
            <a:r>
              <a:rPr lang="en-US" dirty="0"/>
              <a:t>CommonHealth ACTION</a:t>
            </a:r>
          </a:p>
          <a:p>
            <a:r>
              <a:rPr lang="en-US" dirty="0"/>
              <a:t>Washington, DC</a:t>
            </a:r>
          </a:p>
        </p:txBody>
      </p:sp>
      <p:sp>
        <p:nvSpPr>
          <p:cNvPr id="4" name="TextBox 3">
            <a:extLst>
              <a:ext uri="{FF2B5EF4-FFF2-40B4-BE49-F238E27FC236}">
                <a16:creationId xmlns:a16="http://schemas.microsoft.com/office/drawing/2014/main" id="{C839DAA3-AA41-43C2-A046-57D7ECA2CBE6}"/>
              </a:ext>
            </a:extLst>
          </p:cNvPr>
          <p:cNvSpPr txBox="1"/>
          <p:nvPr/>
        </p:nvSpPr>
        <p:spPr>
          <a:xfrm>
            <a:off x="777922" y="1734542"/>
            <a:ext cx="6875977" cy="3385542"/>
          </a:xfrm>
          <a:prstGeom prst="rect">
            <a:avLst/>
          </a:prstGeom>
          <a:noFill/>
        </p:spPr>
        <p:txBody>
          <a:bodyPr wrap="square" rtlCol="0">
            <a:spAutoFit/>
          </a:bodyPr>
          <a:lstStyle/>
          <a:p>
            <a:pPr marL="342900" indent="-342900">
              <a:buAutoNum type="arabicPeriod"/>
            </a:pPr>
            <a:r>
              <a:rPr lang="en-US" sz="2800" dirty="0"/>
              <a:t>Context</a:t>
            </a:r>
          </a:p>
          <a:p>
            <a:pPr marL="342900" indent="-342900">
              <a:buAutoNum type="arabicPeriod"/>
            </a:pPr>
            <a:r>
              <a:rPr lang="en-US" sz="2800" dirty="0"/>
              <a:t>Language Matters: Common Language</a:t>
            </a:r>
          </a:p>
          <a:p>
            <a:pPr marL="342900" indent="-342900">
              <a:buAutoNum type="arabicPeriod"/>
            </a:pPr>
            <a:r>
              <a:rPr lang="en-US" sz="2800" dirty="0"/>
              <a:t>Social Identities</a:t>
            </a:r>
          </a:p>
          <a:p>
            <a:pPr marL="342900" indent="-342900">
              <a:buAutoNum type="arabicPeriod"/>
            </a:pPr>
            <a:r>
              <a:rPr lang="en-US" sz="2800" dirty="0"/>
              <a:t>Health Equity</a:t>
            </a:r>
          </a:p>
          <a:p>
            <a:pPr marL="342900" indent="-342900">
              <a:buAutoNum type="arabicPeriod"/>
            </a:pPr>
            <a:r>
              <a:rPr lang="en-US" sz="2800" dirty="0"/>
              <a:t>Equity Lens</a:t>
            </a:r>
          </a:p>
          <a:p>
            <a:pPr marL="342900" indent="-342900">
              <a:buAutoNum type="arabicPeriod"/>
            </a:pPr>
            <a:r>
              <a:rPr lang="en-US" sz="2800" dirty="0"/>
              <a:t>Intent Vs. Impact</a:t>
            </a:r>
          </a:p>
          <a:p>
            <a:pPr marL="342900" indent="-342900">
              <a:buAutoNum type="arabicPeriod"/>
            </a:pPr>
            <a:r>
              <a:rPr lang="en-US" sz="2800" dirty="0"/>
              <a:t>Allyship + Anti-</a:t>
            </a:r>
            <a:r>
              <a:rPr lang="en-US" sz="2800" dirty="0" err="1"/>
              <a:t>ist</a:t>
            </a:r>
            <a:endParaRPr lang="en-US" sz="2800" dirty="0"/>
          </a:p>
          <a:p>
            <a:pPr marL="342900" indent="-342900">
              <a:buAutoNum type="arabicPeriod"/>
            </a:pPr>
            <a:endParaRPr lang="en-US" dirty="0"/>
          </a:p>
        </p:txBody>
      </p:sp>
    </p:spTree>
    <p:extLst>
      <p:ext uri="{BB962C8B-B14F-4D97-AF65-F5344CB8AC3E}">
        <p14:creationId xmlns:p14="http://schemas.microsoft.com/office/powerpoint/2010/main" val="7270685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1329" y="561560"/>
            <a:ext cx="10583376" cy="1130301"/>
          </a:xfrm>
          <a:prstGeom prst="rect">
            <a:avLst/>
          </a:prstGeom>
        </p:spPr>
        <p:txBody>
          <a:bodyPr anchor="ctr" anchorCtr="0">
            <a:normAutofit/>
          </a:bodyPr>
          <a:lstStyle/>
          <a:p>
            <a:r>
              <a:rPr lang="en-US" sz="6000" dirty="0"/>
              <a:t>Objectives</a:t>
            </a:r>
          </a:p>
        </p:txBody>
      </p:sp>
      <p:sp>
        <p:nvSpPr>
          <p:cNvPr id="9" name="TextBox 8">
            <a:extLst>
              <a:ext uri="{FF2B5EF4-FFF2-40B4-BE49-F238E27FC236}">
                <a16:creationId xmlns:a16="http://schemas.microsoft.com/office/drawing/2014/main" id="{45550027-3031-4062-AD2D-351D78C31679}"/>
              </a:ext>
            </a:extLst>
          </p:cNvPr>
          <p:cNvSpPr txBox="1"/>
          <p:nvPr/>
        </p:nvSpPr>
        <p:spPr>
          <a:xfrm>
            <a:off x="694547" y="1989790"/>
            <a:ext cx="8437134" cy="2139047"/>
          </a:xfrm>
          <a:prstGeom prst="rect">
            <a:avLst/>
          </a:prstGeom>
          <a:noFill/>
          <a:ln>
            <a:noFill/>
          </a:ln>
        </p:spPr>
        <p:txBody>
          <a:bodyPr wrap="square" rtlCol="0">
            <a:spAutoFit/>
          </a:bodyPr>
          <a:lstStyle/>
          <a:p>
            <a:pPr marL="457200" lvl="0" indent="-457200">
              <a:lnSpc>
                <a:spcPct val="90000"/>
              </a:lnSpc>
              <a:spcBef>
                <a:spcPts val="1000"/>
              </a:spcBef>
              <a:buFont typeface="+mj-lt"/>
              <a:buAutoNum type="arabicPeriod"/>
            </a:pPr>
            <a:r>
              <a:rPr lang="en-US" sz="2000" dirty="0">
                <a:solidFill>
                  <a:srgbClr val="403F41"/>
                </a:solidFill>
                <a:latin typeface="Source Sans Pro" panose="020B0503030403020204" pitchFamily="34" charset="0"/>
                <a:ea typeface="Source Sans Pro" panose="020B0503030403020204" pitchFamily="34" charset="0"/>
              </a:rPr>
              <a:t>Introduce the NNRT 2020 strategic plan and work of task groups</a:t>
            </a:r>
          </a:p>
          <a:p>
            <a:pPr marL="457200" lvl="0" indent="-457200">
              <a:lnSpc>
                <a:spcPct val="90000"/>
              </a:lnSpc>
              <a:spcBef>
                <a:spcPts val="1000"/>
              </a:spcBef>
              <a:buFont typeface="+mj-lt"/>
              <a:buAutoNum type="arabicPeriod"/>
            </a:pPr>
            <a:r>
              <a:rPr lang="en-US" sz="2000" dirty="0">
                <a:solidFill>
                  <a:srgbClr val="403F41"/>
                </a:solidFill>
                <a:latin typeface="Source Sans Pro" panose="020B0503030403020204" pitchFamily="34" charset="0"/>
                <a:ea typeface="Source Sans Pro" panose="020B0503030403020204" pitchFamily="34" charset="0"/>
              </a:rPr>
              <a:t>NNRT members share how health equity is prioritized in 2 exemplar programs</a:t>
            </a:r>
          </a:p>
          <a:p>
            <a:pPr marL="457200" lvl="0" indent="-457200">
              <a:lnSpc>
                <a:spcPct val="90000"/>
              </a:lnSpc>
              <a:spcBef>
                <a:spcPts val="1000"/>
              </a:spcBef>
              <a:buFont typeface="+mj-lt"/>
              <a:buAutoNum type="arabicPeriod"/>
            </a:pPr>
            <a:r>
              <a:rPr lang="en-US" sz="2000" dirty="0">
                <a:solidFill>
                  <a:srgbClr val="403F41"/>
                </a:solidFill>
                <a:latin typeface="Source Sans Pro" panose="020B0503030403020204" pitchFamily="34" charset="0"/>
                <a:ea typeface="Source Sans Pro" panose="020B0503030403020204" pitchFamily="34" charset="0"/>
              </a:rPr>
              <a:t>Small group discussions on approaches to integrating health equity into NNRT/Task group work </a:t>
            </a:r>
          </a:p>
          <a:p>
            <a:pPr marL="457200" lvl="0" indent="-457200">
              <a:lnSpc>
                <a:spcPct val="90000"/>
              </a:lnSpc>
              <a:spcBef>
                <a:spcPts val="1000"/>
              </a:spcBef>
              <a:buFont typeface="+mj-lt"/>
              <a:buAutoNum type="arabicPeriod"/>
            </a:pPr>
            <a:r>
              <a:rPr lang="en-US" sz="2000" dirty="0">
                <a:solidFill>
                  <a:srgbClr val="403F41"/>
                </a:solidFill>
                <a:latin typeface="Source Sans Pro" panose="020B0503030403020204" pitchFamily="34" charset="0"/>
                <a:ea typeface="Source Sans Pro" panose="020B0503030403020204" pitchFamily="34" charset="0"/>
              </a:rPr>
              <a:t>Discuss ways to be more involved in NNRT/Task Group work</a:t>
            </a:r>
          </a:p>
        </p:txBody>
      </p:sp>
      <p:sp>
        <p:nvSpPr>
          <p:cNvPr id="6" name="Slide Number Placeholder 13">
            <a:extLst>
              <a:ext uri="{FF2B5EF4-FFF2-40B4-BE49-F238E27FC236}">
                <a16:creationId xmlns:a16="http://schemas.microsoft.com/office/drawing/2014/main" id="{C1208AE8-333B-9D47-98EA-B89D8E36A9DE}"/>
              </a:ext>
            </a:extLst>
          </p:cNvPr>
          <p:cNvSpPr>
            <a:spLocks noGrp="1"/>
          </p:cNvSpPr>
          <p:nvPr>
            <p:ph type="sldNum" sz="quarter" idx="4"/>
          </p:nvPr>
        </p:nvSpPr>
        <p:spPr>
          <a:xfrm>
            <a:off x="777922" y="5887092"/>
            <a:ext cx="1787857" cy="523233"/>
          </a:xfrm>
          <a:prstGeom prst="rect">
            <a:avLst/>
          </a:prstGeom>
        </p:spPr>
        <p:txBody>
          <a:bodyPr vert="horz" lIns="91440" tIns="45720" rIns="91440" bIns="45720" rtlCol="0" anchor="ctr"/>
          <a:lstStyle>
            <a:lvl1pPr algn="l">
              <a:defRPr sz="1200">
                <a:solidFill>
                  <a:schemeClr val="bg1"/>
                </a:solidFill>
              </a:defRPr>
            </a:lvl1pPr>
          </a:lstStyle>
          <a:p>
            <a:fld id="{516821A8-9BF0-B347-B061-E39936490533}" type="slidenum">
              <a:rPr lang="en-US" smtClean="0"/>
              <a:pPr/>
              <a:t>7</a:t>
            </a:fld>
            <a:r>
              <a:rPr lang="en-US" dirty="0"/>
              <a:t> / 2020 NNRT Program</a:t>
            </a:r>
          </a:p>
        </p:txBody>
      </p:sp>
    </p:spTree>
    <p:extLst>
      <p:ext uri="{BB962C8B-B14F-4D97-AF65-F5344CB8AC3E}">
        <p14:creationId xmlns:p14="http://schemas.microsoft.com/office/powerpoint/2010/main" val="42112346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large body of water&#10;&#10;Description automatically generated">
            <a:extLst>
              <a:ext uri="{FF2B5EF4-FFF2-40B4-BE49-F238E27FC236}">
                <a16:creationId xmlns:a16="http://schemas.microsoft.com/office/drawing/2014/main" id="{BC730C17-B65F-694A-8738-67ABCE28E24B}"/>
              </a:ext>
            </a:extLst>
          </p:cNvPr>
          <p:cNvPicPr>
            <a:picLocks noGrp="1" noChangeAspect="1"/>
          </p:cNvPicPr>
          <p:nvPr>
            <p:ph type="pic" sz="quarter" idx="10"/>
          </p:nvPr>
        </p:nvPicPr>
        <p:blipFill>
          <a:blip r:embed="rId3"/>
          <a:srcRect t="11207" b="11207"/>
          <a:stretch>
            <a:fillRect/>
          </a:stretch>
        </p:blipFill>
        <p:spPr>
          <a:xfrm>
            <a:off x="571500" y="571501"/>
            <a:ext cx="11048999" cy="5714999"/>
          </a:xfrm>
        </p:spPr>
      </p:pic>
      <p:sp>
        <p:nvSpPr>
          <p:cNvPr id="9" name="Rectangle 8">
            <a:extLst>
              <a:ext uri="{FF2B5EF4-FFF2-40B4-BE49-F238E27FC236}">
                <a16:creationId xmlns:a16="http://schemas.microsoft.com/office/drawing/2014/main" id="{7B1A716C-984B-4C40-A4DB-13419CC9FAA5}"/>
              </a:ext>
            </a:extLst>
          </p:cNvPr>
          <p:cNvSpPr/>
          <p:nvPr/>
        </p:nvSpPr>
        <p:spPr>
          <a:xfrm>
            <a:off x="5069711" y="1423686"/>
            <a:ext cx="7122289" cy="3619161"/>
          </a:xfrm>
          <a:prstGeom prst="rect">
            <a:avLst/>
          </a:prstGeom>
          <a:solidFill>
            <a:srgbClr val="13BD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endParaRPr>
          </a:p>
        </p:txBody>
      </p:sp>
      <p:sp>
        <p:nvSpPr>
          <p:cNvPr id="4" name="Title 3">
            <a:extLst>
              <a:ext uri="{FF2B5EF4-FFF2-40B4-BE49-F238E27FC236}">
                <a16:creationId xmlns:a16="http://schemas.microsoft.com/office/drawing/2014/main" id="{41331522-C1EE-5044-ACB1-DA59C822AA44}"/>
              </a:ext>
            </a:extLst>
          </p:cNvPr>
          <p:cNvSpPr>
            <a:spLocks noGrp="1"/>
          </p:cNvSpPr>
          <p:nvPr>
            <p:ph type="title"/>
          </p:nvPr>
        </p:nvSpPr>
        <p:spPr>
          <a:xfrm>
            <a:off x="5456583" y="1808327"/>
            <a:ext cx="6639339" cy="2280042"/>
          </a:xfrm>
        </p:spPr>
        <p:txBody>
          <a:bodyPr>
            <a:noAutofit/>
          </a:bodyPr>
          <a:lstStyle/>
          <a:p>
            <a:br>
              <a:rPr lang="en-US" sz="3600" dirty="0"/>
            </a:br>
            <a:r>
              <a:rPr lang="en-US" sz="4000" dirty="0"/>
              <a:t>Invited Member Presentation:</a:t>
            </a:r>
            <a:br>
              <a:rPr lang="en-US" sz="3200" dirty="0"/>
            </a:br>
            <a:r>
              <a:rPr lang="en-US" sz="3200" dirty="0"/>
              <a:t>Angelo Moore, </a:t>
            </a:r>
            <a:r>
              <a:rPr lang="en-US" sz="3200" dirty="0">
                <a:latin typeface="Calibri" panose="020F0502020204030204" pitchFamily="34" charset="0"/>
                <a:ea typeface="Calibri" panose="020F0502020204030204" pitchFamily="34" charset="0"/>
                <a:cs typeface="Times New Roman" panose="02020603050405020304" pitchFamily="18" charset="0"/>
              </a:rPr>
              <a:t>PhD, MSN, RN, NE-BC</a:t>
            </a:r>
            <a:br>
              <a:rPr lang="en-US" sz="3200" dirty="0">
                <a:latin typeface="Calibri" panose="020F0502020204030204" pitchFamily="34" charset="0"/>
                <a:ea typeface="Calibri" panose="020F0502020204030204" pitchFamily="34" charset="0"/>
                <a:cs typeface="Times New Roman" panose="02020603050405020304" pitchFamily="18" charset="0"/>
              </a:rPr>
            </a:br>
            <a:r>
              <a:rPr lang="en-US" sz="2800" dirty="0">
                <a:latin typeface="Calibri" panose="020F0502020204030204" pitchFamily="34" charset="0"/>
                <a:ea typeface="Calibri" panose="020F0502020204030204" pitchFamily="34" charset="0"/>
                <a:cs typeface="Times New Roman" panose="02020603050405020304" pitchFamily="18" charset="0"/>
              </a:rPr>
              <a:t>Program Manager</a:t>
            </a:r>
            <a:br>
              <a:rPr lang="en-US" sz="2800" dirty="0">
                <a:latin typeface="Calibri" panose="020F0502020204030204" pitchFamily="34" charset="0"/>
                <a:ea typeface="Calibri" panose="020F0502020204030204" pitchFamily="34" charset="0"/>
                <a:cs typeface="Times New Roman" panose="02020603050405020304" pitchFamily="18" charset="0"/>
              </a:rPr>
            </a:br>
            <a:r>
              <a:rPr lang="en-US" sz="2800" dirty="0">
                <a:latin typeface="Calibri" panose="020F0502020204030204" pitchFamily="34" charset="0"/>
                <a:ea typeface="Calibri" panose="020F0502020204030204" pitchFamily="34" charset="0"/>
                <a:cs typeface="Times New Roman" panose="02020603050405020304" pitchFamily="18" charset="0"/>
              </a:rPr>
              <a:t>Office of Health Equity</a:t>
            </a:r>
            <a:br>
              <a:rPr lang="en-US" sz="2800" dirty="0"/>
            </a:br>
            <a:r>
              <a:rPr lang="en-US" sz="2800" dirty="0"/>
              <a:t>Duke Cancer Institute</a:t>
            </a:r>
            <a:br>
              <a:rPr lang="en-US" sz="2800" dirty="0"/>
            </a:br>
            <a:br>
              <a:rPr lang="en-US" sz="2800" dirty="0"/>
            </a:br>
            <a:r>
              <a:rPr lang="en-US" sz="2800" dirty="0"/>
              <a:t>Q&amp;A Facilitator: Angie Patterson</a:t>
            </a:r>
          </a:p>
        </p:txBody>
      </p:sp>
      <p:pic>
        <p:nvPicPr>
          <p:cNvPr id="2" name="Picture 1">
            <a:extLst>
              <a:ext uri="{FF2B5EF4-FFF2-40B4-BE49-F238E27FC236}">
                <a16:creationId xmlns:a16="http://schemas.microsoft.com/office/drawing/2014/main" id="{C6193184-6591-4F1E-BC46-FFB122A724EF}"/>
              </a:ext>
            </a:extLst>
          </p:cNvPr>
          <p:cNvPicPr>
            <a:picLocks noChangeAspect="1"/>
          </p:cNvPicPr>
          <p:nvPr/>
        </p:nvPicPr>
        <p:blipFill>
          <a:blip r:embed="rId4"/>
          <a:stretch>
            <a:fillRect/>
          </a:stretch>
        </p:blipFill>
        <p:spPr>
          <a:xfrm>
            <a:off x="4309021" y="2738239"/>
            <a:ext cx="2102967" cy="3156793"/>
          </a:xfrm>
          <a:prstGeom prst="rect">
            <a:avLst/>
          </a:prstGeom>
        </p:spPr>
      </p:pic>
    </p:spTree>
    <p:extLst>
      <p:ext uri="{BB962C8B-B14F-4D97-AF65-F5344CB8AC3E}">
        <p14:creationId xmlns:p14="http://schemas.microsoft.com/office/powerpoint/2010/main" val="16121904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latin typeface="Georgia"/>
                <a:cs typeface="Georgia"/>
              </a:rPr>
              <a:t>OHE Vision and Mission</a:t>
            </a:r>
          </a:p>
        </p:txBody>
      </p:sp>
      <p:sp>
        <p:nvSpPr>
          <p:cNvPr id="3" name="Content Placeholder 2"/>
          <p:cNvSpPr>
            <a:spLocks noGrp="1"/>
          </p:cNvSpPr>
          <p:nvPr>
            <p:ph idx="1"/>
          </p:nvPr>
        </p:nvSpPr>
        <p:spPr>
          <a:xfrm>
            <a:off x="1981200" y="1576721"/>
            <a:ext cx="8229600" cy="5095139"/>
          </a:xfrm>
        </p:spPr>
        <p:txBody>
          <a:bodyPr>
            <a:normAutofit fontScale="70000" lnSpcReduction="20000"/>
          </a:bodyPr>
          <a:lstStyle/>
          <a:p>
            <a:pPr marL="0" indent="0">
              <a:buNone/>
            </a:pPr>
            <a:r>
              <a:rPr lang="en-US" dirty="0">
                <a:latin typeface="Georgia"/>
                <a:cs typeface="Georgia"/>
              </a:rPr>
              <a:t>Vision:</a:t>
            </a:r>
          </a:p>
          <a:p>
            <a:r>
              <a:rPr lang="en-US" dirty="0">
                <a:latin typeface="Georgia"/>
                <a:cs typeface="Georgia"/>
              </a:rPr>
              <a:t>To excel as the leader in reducing cancer disparities through authentic community engagement and partnerships, the delivery of seamless cancer care, and the provision of outstanding and innovative research and resources to achieve optimal health in a changing and diverse environment.</a:t>
            </a:r>
          </a:p>
          <a:p>
            <a:pPr marL="0" indent="0">
              <a:buNone/>
            </a:pPr>
            <a:endParaRPr lang="en-US" dirty="0">
              <a:latin typeface="Georgia"/>
              <a:cs typeface="Georgia"/>
            </a:endParaRPr>
          </a:p>
          <a:p>
            <a:pPr marL="0" indent="0">
              <a:buNone/>
            </a:pPr>
            <a:r>
              <a:rPr lang="en-US" dirty="0">
                <a:latin typeface="Georgia"/>
                <a:cs typeface="Georgia"/>
              </a:rPr>
              <a:t>Mission:</a:t>
            </a:r>
          </a:p>
          <a:p>
            <a:r>
              <a:rPr lang="en-US" dirty="0">
                <a:latin typeface="Georgia"/>
                <a:cs typeface="Georgia"/>
              </a:rPr>
              <a:t>To reduce cancer disparities and promote health equity within the Duke Cancer Institute’s catchment area through strategic initiatives that integrate the following core areas:</a:t>
            </a:r>
          </a:p>
          <a:p>
            <a:pPr marL="914400" lvl="1" indent="-514350">
              <a:buAutoNum type="arabicPeriod"/>
            </a:pPr>
            <a:r>
              <a:rPr lang="en-US" sz="2200" dirty="0">
                <a:latin typeface="Georgia"/>
                <a:cs typeface="Georgia"/>
              </a:rPr>
              <a:t>Community Outreach &amp; Engagement</a:t>
            </a:r>
          </a:p>
          <a:p>
            <a:pPr marL="914400" lvl="1" indent="-514350">
              <a:buAutoNum type="arabicPeriod"/>
            </a:pPr>
            <a:r>
              <a:rPr lang="en-US" sz="2200" dirty="0">
                <a:latin typeface="Georgia"/>
                <a:cs typeface="Georgia"/>
              </a:rPr>
              <a:t>Community-Facing Patient Navigation Services</a:t>
            </a:r>
          </a:p>
          <a:p>
            <a:pPr marL="914400" lvl="1" indent="-514350">
              <a:buAutoNum type="arabicPeriod"/>
            </a:pPr>
            <a:r>
              <a:rPr lang="en-US" sz="2200" dirty="0">
                <a:latin typeface="Georgia"/>
                <a:cs typeface="Georgia"/>
              </a:rPr>
              <a:t>Health Disparities Education </a:t>
            </a:r>
          </a:p>
          <a:p>
            <a:pPr marL="914400" lvl="1" indent="-514350">
              <a:buAutoNum type="arabicPeriod"/>
            </a:pPr>
            <a:r>
              <a:rPr lang="en-US" sz="2200" dirty="0">
                <a:latin typeface="Georgia"/>
              </a:rPr>
              <a:t>Clinical Trials Education &amp; Workplace Diversity</a:t>
            </a:r>
          </a:p>
          <a:p>
            <a:pPr marL="400050" lvl="1" indent="0">
              <a:buNone/>
            </a:pPr>
            <a:endParaRPr lang="en-US" sz="2200" dirty="0"/>
          </a:p>
          <a:p>
            <a:pPr marL="0" indent="0">
              <a:buNone/>
            </a:pPr>
            <a:r>
              <a:rPr lang="en-US" dirty="0">
                <a:latin typeface="Georgia" panose="02040502050405020303" pitchFamily="18" charset="0"/>
              </a:rPr>
              <a:t>Target Populations</a:t>
            </a:r>
          </a:p>
        </p:txBody>
      </p:sp>
      <p:sp>
        <p:nvSpPr>
          <p:cNvPr id="4" name="Slide Number Placeholder 3"/>
          <p:cNvSpPr>
            <a:spLocks noGrp="1"/>
          </p:cNvSpPr>
          <p:nvPr>
            <p:ph type="sldNum" sz="quarter" idx="12"/>
          </p:nvPr>
        </p:nvSpPr>
        <p:spPr/>
        <p:txBody>
          <a:bodyPr/>
          <a:lstStyle/>
          <a:p>
            <a:pPr defTabSz="457200"/>
            <a:fld id="{15DE63B1-7AC8-E144-A6E7-AC58FCFF4464}" type="slidenum">
              <a:rPr lang="en-US">
                <a:solidFill>
                  <a:prstClr val="black">
                    <a:tint val="75000"/>
                  </a:prstClr>
                </a:solidFill>
                <a:latin typeface="Calibri"/>
                <a:cs typeface="Arial"/>
              </a:rPr>
              <a:pPr defTabSz="457200"/>
              <a:t>9</a:t>
            </a:fld>
            <a:endParaRPr lang="en-US" dirty="0">
              <a:solidFill>
                <a:prstClr val="black">
                  <a:tint val="75000"/>
                </a:prstClr>
              </a:solidFill>
              <a:latin typeface="Calibri"/>
              <a:cs typeface="Arial"/>
            </a:endParaRPr>
          </a:p>
        </p:txBody>
      </p:sp>
    </p:spTree>
    <p:extLst>
      <p:ext uri="{BB962C8B-B14F-4D97-AF65-F5344CB8AC3E}">
        <p14:creationId xmlns:p14="http://schemas.microsoft.com/office/powerpoint/2010/main" val="2847203374"/>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NOPREFERENCE" val="False"/>
</p:tagLst>
</file>

<file path=ppt/theme/theme1.xml><?xml version="1.0" encoding="utf-8"?>
<a:theme xmlns:a="http://schemas.openxmlformats.org/drawingml/2006/main" name="1_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NRT Introduction-DW (1)" id="{711571BF-AC7C-BD48-9245-B864E0808C14}" vid="{FBAE3FE4-1CCE-9D4B-AA11-3DDBE413721E}"/>
    </a:ext>
  </a:extLst>
</a:theme>
</file>

<file path=ppt/theme/theme2.xml><?xml version="1.0" encoding="utf-8"?>
<a:theme xmlns:a="http://schemas.openxmlformats.org/drawingml/2006/main" name="Mountain Top">
  <a:themeElements>
    <a:clrScheme name="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fontScheme name="Mountain Top">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lnDef>
  </a:objectDefaults>
  <a:extraClrSchemeLst>
    <a:extraClrScheme>
      <a:clrScheme name="Mountain Top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clrMap bg1="dk2" tx1="lt1" bg2="dk1" tx2="lt2" accent1="accent1" accent2="accent2" accent3="accent3" accent4="accent4" accent5="accent5" accent6="accent6" hlink="hlink" folHlink="folHlink"/>
    </a:extraClrScheme>
    <a:extraClrScheme>
      <a:clrScheme name="Mountain Top 2">
        <a:dk1>
          <a:srgbClr val="3D0058"/>
        </a:dk1>
        <a:lt1>
          <a:srgbClr val="FFFFFF"/>
        </a:lt1>
        <a:dk2>
          <a:srgbClr val="9188B0"/>
        </a:dk2>
        <a:lt2>
          <a:srgbClr val="DDE0DC"/>
        </a:lt2>
        <a:accent1>
          <a:srgbClr val="FFCC00"/>
        </a:accent1>
        <a:accent2>
          <a:srgbClr val="4C3D78"/>
        </a:accent2>
        <a:accent3>
          <a:srgbClr val="C7C3D4"/>
        </a:accent3>
        <a:accent4>
          <a:srgbClr val="DADADA"/>
        </a:accent4>
        <a:accent5>
          <a:srgbClr val="FFE2AA"/>
        </a:accent5>
        <a:accent6>
          <a:srgbClr val="44366C"/>
        </a:accent6>
        <a:hlink>
          <a:srgbClr val="743D78"/>
        </a:hlink>
        <a:folHlink>
          <a:srgbClr val="CC9900"/>
        </a:folHlink>
      </a:clrScheme>
      <a:clrMap bg1="dk2" tx1="lt1" bg2="dk1" tx2="lt2" accent1="accent1" accent2="accent2" accent3="accent3" accent4="accent4" accent5="accent5" accent6="accent6" hlink="hlink" folHlink="folHlink"/>
    </a:extraClrScheme>
    <a:extraClrScheme>
      <a:clrScheme name="Mountain Top 3">
        <a:dk1>
          <a:srgbClr val="10104C"/>
        </a:dk1>
        <a:lt1>
          <a:srgbClr val="FFFFFF"/>
        </a:lt1>
        <a:dk2>
          <a:srgbClr val="003366"/>
        </a:dk2>
        <a:lt2>
          <a:srgbClr val="C6CCD4"/>
        </a:lt2>
        <a:accent1>
          <a:srgbClr val="33CCFF"/>
        </a:accent1>
        <a:accent2>
          <a:srgbClr val="5B5B8D"/>
        </a:accent2>
        <a:accent3>
          <a:srgbClr val="AAADB8"/>
        </a:accent3>
        <a:accent4>
          <a:srgbClr val="DADADA"/>
        </a:accent4>
        <a:accent5>
          <a:srgbClr val="ADE2FF"/>
        </a:accent5>
        <a:accent6>
          <a:srgbClr val="52527F"/>
        </a:accent6>
        <a:hlink>
          <a:srgbClr val="4529AB"/>
        </a:hlink>
        <a:folHlink>
          <a:srgbClr val="00CC99"/>
        </a:folHlink>
      </a:clrScheme>
      <a:clrMap bg1="dk2" tx1="lt1" bg2="dk1" tx2="lt2" accent1="accent1" accent2="accent2" accent3="accent3" accent4="accent4" accent5="accent5" accent6="accent6" hlink="hlink" folHlink="folHlink"/>
    </a:extraClrScheme>
    <a:extraClrScheme>
      <a:clrScheme name="Mountain Top 4">
        <a:dk1>
          <a:srgbClr val="B0C8CA"/>
        </a:dk1>
        <a:lt1>
          <a:srgbClr val="FFFFFF"/>
        </a:lt1>
        <a:dk2>
          <a:srgbClr val="000099"/>
        </a:dk2>
        <a:lt2>
          <a:srgbClr val="FFFFFF"/>
        </a:lt2>
        <a:accent1>
          <a:srgbClr val="89C4FF"/>
        </a:accent1>
        <a:accent2>
          <a:srgbClr val="00008C"/>
        </a:accent2>
        <a:accent3>
          <a:srgbClr val="AAAACA"/>
        </a:accent3>
        <a:accent4>
          <a:srgbClr val="DADADA"/>
        </a:accent4>
        <a:accent5>
          <a:srgbClr val="C4DEFF"/>
        </a:accent5>
        <a:accent6>
          <a:srgbClr val="00007E"/>
        </a:accent6>
        <a:hlink>
          <a:srgbClr val="6666FF"/>
        </a:hlink>
        <a:folHlink>
          <a:srgbClr val="C0C0C0"/>
        </a:folHlink>
      </a:clrScheme>
      <a:clrMap bg1="dk2" tx1="lt1" bg2="dk1" tx2="lt2" accent1="accent1" accent2="accent2" accent3="accent3" accent4="accent4" accent5="accent5" accent6="accent6" hlink="hlink" folHlink="folHlink"/>
    </a:extraClrScheme>
    <a:extraClrScheme>
      <a:clrScheme name="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clrMap bg1="dk2" tx1="lt1" bg2="dk1" tx2="lt2" accent1="accent1" accent2="accent2" accent3="accent3" accent4="accent4" accent5="accent5" accent6="accent6" hlink="hlink" folHlink="folHlink"/>
    </a:extraClrScheme>
    <a:extraClrScheme>
      <a:clrScheme name="Mountain Top 6">
        <a:dk1>
          <a:srgbClr val="809296"/>
        </a:dk1>
        <a:lt1>
          <a:srgbClr val="FFFFFF"/>
        </a:lt1>
        <a:dk2>
          <a:srgbClr val="6699FF"/>
        </a:dk2>
        <a:lt2>
          <a:srgbClr val="B3EDFF"/>
        </a:lt2>
        <a:accent1>
          <a:srgbClr val="FF9933"/>
        </a:accent1>
        <a:accent2>
          <a:srgbClr val="FFAA99"/>
        </a:accent2>
        <a:accent3>
          <a:srgbClr val="B8CAFF"/>
        </a:accent3>
        <a:accent4>
          <a:srgbClr val="DADADA"/>
        </a:accent4>
        <a:accent5>
          <a:srgbClr val="FFCAAD"/>
        </a:accent5>
        <a:accent6>
          <a:srgbClr val="E79A8A"/>
        </a:accent6>
        <a:hlink>
          <a:srgbClr val="FFCFAB"/>
        </a:hlink>
        <a:folHlink>
          <a:srgbClr val="CC9900"/>
        </a:folHlink>
      </a:clrScheme>
      <a:clrMap bg1="dk2" tx1="lt1" bg2="dk1" tx2="lt2" accent1="accent1" accent2="accent2" accent3="accent3" accent4="accent4" accent5="accent5" accent6="accent6" hlink="hlink" folHlink="folHlink"/>
    </a:extraClrScheme>
    <a:extraClrScheme>
      <a:clrScheme name="Mountain Top 7">
        <a:dk1>
          <a:srgbClr val="006666"/>
        </a:dk1>
        <a:lt1>
          <a:srgbClr val="FFFFFF"/>
        </a:lt1>
        <a:dk2>
          <a:srgbClr val="85D1E3"/>
        </a:dk2>
        <a:lt2>
          <a:srgbClr val="CCFFFF"/>
        </a:lt2>
        <a:accent1>
          <a:srgbClr val="FFCC00"/>
        </a:accent1>
        <a:accent2>
          <a:srgbClr val="00CC99"/>
        </a:accent2>
        <a:accent3>
          <a:srgbClr val="C2E5EF"/>
        </a:accent3>
        <a:accent4>
          <a:srgbClr val="DADADA"/>
        </a:accent4>
        <a:accent5>
          <a:srgbClr val="FFE2AA"/>
        </a:accent5>
        <a:accent6>
          <a:srgbClr val="00B98A"/>
        </a:accent6>
        <a:hlink>
          <a:srgbClr val="0099FF"/>
        </a:hlink>
        <a:folHlink>
          <a:srgbClr val="6600CC"/>
        </a:folHlink>
      </a:clrScheme>
      <a:clrMap bg1="dk2" tx1="lt1" bg2="dk1" tx2="lt2" accent1="accent1" accent2="accent2" accent3="accent3" accent4="accent4" accent5="accent5" accent6="accent6" hlink="hlink" folHlink="folHlink"/>
    </a:extraClrScheme>
    <a:extraClrScheme>
      <a:clrScheme name="Mountain Top 8">
        <a:dk1>
          <a:srgbClr val="404B3D"/>
        </a:dk1>
        <a:lt1>
          <a:srgbClr val="FFFFFF"/>
        </a:lt1>
        <a:dk2>
          <a:srgbClr val="A7A491"/>
        </a:dk2>
        <a:lt2>
          <a:srgbClr val="CCD0CA"/>
        </a:lt2>
        <a:accent1>
          <a:srgbClr val="33CCCC"/>
        </a:accent1>
        <a:accent2>
          <a:srgbClr val="004E4C"/>
        </a:accent2>
        <a:accent3>
          <a:srgbClr val="D0CFC7"/>
        </a:accent3>
        <a:accent4>
          <a:srgbClr val="DADADA"/>
        </a:accent4>
        <a:accent5>
          <a:srgbClr val="ADE2E2"/>
        </a:accent5>
        <a:accent6>
          <a:srgbClr val="004644"/>
        </a:accent6>
        <a:hlink>
          <a:srgbClr val="477781"/>
        </a:hlink>
        <a:folHlink>
          <a:srgbClr val="85CC74"/>
        </a:folHlink>
      </a:clrScheme>
      <a:clrMap bg1="dk2" tx1="lt1" bg2="dk1" tx2="lt2" accent1="accent1" accent2="accent2" accent3="accent3" accent4="accent4" accent5="accent5" accent6="accent6" hlink="hlink" folHlink="folHlink"/>
    </a:extraClrScheme>
    <a:extraClrScheme>
      <a:clrScheme name="Mountain Top 9">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8E2FF"/>
        </a:accent5>
        <a:accent6>
          <a:srgbClr val="B9D6E7"/>
        </a:accent6>
        <a:hlink>
          <a:srgbClr val="6600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Matrix_Template_Arial">
  <a:themeElements>
    <a:clrScheme name="Duke 1">
      <a:dk1>
        <a:sysClr val="windowText" lastClr="000000"/>
      </a:dk1>
      <a:lt1>
        <a:sysClr val="window" lastClr="FFFFFF"/>
      </a:lt1>
      <a:dk2>
        <a:srgbClr val="023873"/>
      </a:dk2>
      <a:lt2>
        <a:srgbClr val="EEECE1"/>
      </a:lt2>
      <a:accent1>
        <a:srgbClr val="3C3C3B"/>
      </a:accent1>
      <a:accent2>
        <a:srgbClr val="BE322E"/>
      </a:accent2>
      <a:accent3>
        <a:srgbClr val="DD6822"/>
      </a:accent3>
      <a:accent4>
        <a:srgbClr val="ECB955"/>
      </a:accent4>
      <a:accent5>
        <a:srgbClr val="458AAA"/>
      </a:accent5>
      <a:accent6>
        <a:srgbClr val="9CA942"/>
      </a:accent6>
      <a:hlink>
        <a:srgbClr val="0000FF"/>
      </a:hlink>
      <a:folHlink>
        <a:srgbClr val="80008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F52BEB8DA0D7C44B6B3958030F5A67A" ma:contentTypeVersion="12" ma:contentTypeDescription="Create a new document." ma:contentTypeScope="" ma:versionID="7417c447e3b094b38c1272115dbc2c1b">
  <xsd:schema xmlns:xsd="http://www.w3.org/2001/XMLSchema" xmlns:xs="http://www.w3.org/2001/XMLSchema" xmlns:p="http://schemas.microsoft.com/office/2006/metadata/properties" xmlns:ns3="a1426974-a38c-4321-b493-d23da83b08d6" xmlns:ns4="d05109bf-0207-4b1e-893f-e0b3cb6bfbfe" targetNamespace="http://schemas.microsoft.com/office/2006/metadata/properties" ma:root="true" ma:fieldsID="b5c59b50bb46a59c1e03c24a5878d2df" ns3:_="" ns4:_="">
    <xsd:import namespace="a1426974-a38c-4321-b493-d23da83b08d6"/>
    <xsd:import namespace="d05109bf-0207-4b1e-893f-e0b3cb6bfbfe"/>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AutoTags" minOccurs="0"/>
                <xsd:element ref="ns4:MediaServiceGenerationTime" minOccurs="0"/>
                <xsd:element ref="ns4:MediaServiceEventHashCode" minOccurs="0"/>
                <xsd:element ref="ns4:MediaServiceDateTaken" minOccurs="0"/>
                <xsd:element ref="ns4: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1426974-a38c-4321-b493-d23da83b08d6"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05109bf-0207-4b1e-893f-e0b3cb6bfbfe"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A88D0DE-2D00-41A2-917B-843276447C5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1426974-a38c-4321-b493-d23da83b08d6"/>
    <ds:schemaRef ds:uri="d05109bf-0207-4b1e-893f-e0b3cb6bfbf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EDCAF9F-AF1A-4A4D-86C6-C74567755B27}">
  <ds:schemaRefs>
    <ds:schemaRef ds:uri="a1426974-a38c-4321-b493-d23da83b08d6"/>
    <ds:schemaRef ds:uri="http://purl.org/dc/terms/"/>
    <ds:schemaRef ds:uri="d05109bf-0207-4b1e-893f-e0b3cb6bfbfe"/>
    <ds:schemaRef ds:uri="http://purl.org/dc/dcmitype/"/>
    <ds:schemaRef ds:uri="http://schemas.microsoft.com/office/2006/documentManagement/types"/>
    <ds:schemaRef ds:uri="http://purl.org/dc/elements/1.1/"/>
    <ds:schemaRef ds:uri="http://schemas.microsoft.com/office/2006/metadata/properties"/>
    <ds:schemaRef ds:uri="http://schemas.openxmlformats.org/package/2006/metadata/core-properties"/>
    <ds:schemaRef ds:uri="http://schemas.microsoft.com/office/infopath/2007/PartnerControls"/>
    <ds:schemaRef ds:uri="http://www.w3.org/XML/1998/namespace"/>
  </ds:schemaRefs>
</ds:datastoreItem>
</file>

<file path=customXml/itemProps3.xml><?xml version="1.0" encoding="utf-8"?>
<ds:datastoreItem xmlns:ds="http://schemas.openxmlformats.org/officeDocument/2006/customXml" ds:itemID="{292375D2-D947-44DA-88F9-B6E35641135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6221</TotalTime>
  <Words>3495</Words>
  <Application>Microsoft Office PowerPoint</Application>
  <PresentationFormat>Widescreen</PresentationFormat>
  <Paragraphs>659</Paragraphs>
  <Slides>51</Slides>
  <Notes>16</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51</vt:i4>
      </vt:variant>
    </vt:vector>
  </HeadingPairs>
  <TitlesOfParts>
    <vt:vector size="67" baseType="lpstr">
      <vt:lpstr>Arial</vt:lpstr>
      <vt:lpstr>Calibri</vt:lpstr>
      <vt:lpstr>Calibri Light</vt:lpstr>
      <vt:lpstr>Dense</vt:lpstr>
      <vt:lpstr>Georgia</vt:lpstr>
      <vt:lpstr>Helvetica</vt:lpstr>
      <vt:lpstr>Source Sans Pro</vt:lpstr>
      <vt:lpstr>Source Sans Pro Light</vt:lpstr>
      <vt:lpstr>Source Sans Pro SemiBold</vt:lpstr>
      <vt:lpstr>Source Sans Pro SemiBold</vt:lpstr>
      <vt:lpstr>SourceSansPro-Light</vt:lpstr>
      <vt:lpstr>Verdana</vt:lpstr>
      <vt:lpstr>Wingdings</vt:lpstr>
      <vt:lpstr>1_Office Theme</vt:lpstr>
      <vt:lpstr>Mountain Top</vt:lpstr>
      <vt:lpstr>Matrix_Template_Arial</vt:lpstr>
      <vt:lpstr>PowerPoint Presentation</vt:lpstr>
      <vt:lpstr>Zoom Best Practices</vt:lpstr>
      <vt:lpstr>Agenda </vt:lpstr>
      <vt:lpstr>Welcome (back)!</vt:lpstr>
      <vt:lpstr>PowerPoint Presentation</vt:lpstr>
      <vt:lpstr>Meeting 1 Key Messages:  Health Equity</vt:lpstr>
      <vt:lpstr>Objectives</vt:lpstr>
      <vt:lpstr> Invited Member Presentation: Angelo Moore, PhD, MSN, RN, NE-BC Program Manager Office of Health Equity Duke Cancer Institute  Q&amp;A Facilitator: Angie Patterson</vt:lpstr>
      <vt:lpstr>OHE Vision and Mission</vt:lpstr>
      <vt:lpstr>OHE Community-Facing Navigation</vt:lpstr>
      <vt:lpstr>DCI Patient Navigation</vt:lpstr>
      <vt:lpstr>Key Annual Community Outreach Events</vt:lpstr>
      <vt:lpstr>Community Navigation Examples</vt:lpstr>
      <vt:lpstr>PowerPoint Presentation</vt:lpstr>
      <vt:lpstr>Questions? Submit them through the                 Chat Function in Zoom</vt:lpstr>
      <vt:lpstr>2020-2022 Strategic Plan Overview &amp;  Task Group Review/Alignment</vt:lpstr>
      <vt:lpstr>Who is the NNRT?</vt:lpstr>
      <vt:lpstr>What we do…….</vt:lpstr>
      <vt:lpstr>How do we do our work?</vt:lpstr>
      <vt:lpstr>Strategic Goals: 3-year</vt:lpstr>
      <vt:lpstr>Definition of Health Equity Through  A Cancer Lens</vt:lpstr>
      <vt:lpstr>Task Groups</vt:lpstr>
      <vt:lpstr>Evidence Based Promising Practices</vt:lpstr>
      <vt:lpstr>Evidence Based Promising Practices</vt:lpstr>
      <vt:lpstr>Evidence Based Promising Practices</vt:lpstr>
      <vt:lpstr>PowerPoint Presentation</vt:lpstr>
      <vt:lpstr>Workforce Development Task Group</vt:lpstr>
      <vt:lpstr>Workforce Development</vt:lpstr>
      <vt:lpstr>PowerPoint Presentation</vt:lpstr>
      <vt:lpstr>Workforce Development</vt:lpstr>
      <vt:lpstr>Policy Task Group</vt:lpstr>
      <vt:lpstr>Policy Task Group</vt:lpstr>
      <vt:lpstr>Policy Task Group</vt:lpstr>
      <vt:lpstr>PowerPoint Presentation</vt:lpstr>
      <vt:lpstr>Policy Task Group 2021 Projects/Activities </vt:lpstr>
      <vt:lpstr>Public Awareness/Communications</vt:lpstr>
      <vt:lpstr>Public Awareness/Communications</vt:lpstr>
      <vt:lpstr>PowerPoint Presentation</vt:lpstr>
      <vt:lpstr>Public Awareness/Communications</vt:lpstr>
      <vt:lpstr>Break</vt:lpstr>
      <vt:lpstr>Task Group Breakouts</vt:lpstr>
      <vt:lpstr>Break Out Instructions</vt:lpstr>
      <vt:lpstr>Invited Member Presentation  Linda Burhansstipanov, DrPH, MSPH Cherokee Nation Founder, Native American Cancer Research Corporation, President, Native American Cancer Initiatives, Incorporated  Q&amp;A Facilitator:  Sharon Gentry</vt:lpstr>
      <vt:lpstr>Native American Cancer Research Corporation, &amp; PN (Native Sisters) &amp; Health Equity</vt:lpstr>
      <vt:lpstr>NPN / Native Sisters Address Disparities well due to Training</vt:lpstr>
      <vt:lpstr>NPN / Native Sisters Address Disparities well due to Training</vt:lpstr>
      <vt:lpstr>Overall NPN Workshop Evaluation (ARS, online, webinar)</vt:lpstr>
      <vt:lpstr>Meeting Review &amp; Close</vt:lpstr>
      <vt:lpstr>Reflections from Meeting 2</vt:lpstr>
      <vt:lpstr>Next steps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Dawn Wiatrek</dc:creator>
  <cp:lastModifiedBy>Dawn Wiatrek</cp:lastModifiedBy>
  <cp:revision>76</cp:revision>
  <dcterms:created xsi:type="dcterms:W3CDTF">2020-09-24T19:01:17Z</dcterms:created>
  <dcterms:modified xsi:type="dcterms:W3CDTF">2020-12-07T03:16:02Z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0x010100AF52BEB8DA0D7C44B6B3958030F5A67A</vt:lpwstr>
  </property>
</Properties>
</file>