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4"/>
  </p:sldMasterIdLst>
  <p:notesMasterIdLst>
    <p:notesMasterId r:id="rId28"/>
  </p:notesMasterIdLst>
  <p:handoutMasterIdLst>
    <p:handoutMasterId r:id="rId29"/>
  </p:handoutMasterIdLst>
  <p:sldIdLst>
    <p:sldId id="506" r:id="rId5"/>
    <p:sldId id="408" r:id="rId6"/>
    <p:sldId id="370" r:id="rId7"/>
    <p:sldId id="334" r:id="rId8"/>
    <p:sldId id="512" r:id="rId9"/>
    <p:sldId id="486" r:id="rId10"/>
    <p:sldId id="485" r:id="rId11"/>
    <p:sldId id="488" r:id="rId12"/>
    <p:sldId id="436" r:id="rId13"/>
    <p:sldId id="494" r:id="rId14"/>
    <p:sldId id="511" r:id="rId15"/>
    <p:sldId id="499" r:id="rId16"/>
    <p:sldId id="500" r:id="rId17"/>
    <p:sldId id="501" r:id="rId18"/>
    <p:sldId id="495" r:id="rId19"/>
    <p:sldId id="497" r:id="rId20"/>
    <p:sldId id="458" r:id="rId21"/>
    <p:sldId id="503" r:id="rId22"/>
    <p:sldId id="505" r:id="rId23"/>
    <p:sldId id="507" r:id="rId24"/>
    <p:sldId id="513" r:id="rId25"/>
    <p:sldId id="461" r:id="rId26"/>
    <p:sldId id="345"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Wiatrek" initials="DW" lastIdx="1" clrIdx="0">
    <p:extLst>
      <p:ext uri="{19B8F6BF-5375-455C-9EA6-DF929625EA0E}">
        <p15:presenceInfo xmlns:p15="http://schemas.microsoft.com/office/powerpoint/2012/main" userId="S-1-5-21-3356679752-1967899092-2649109157-45115" providerId="AD"/>
      </p:ext>
    </p:extLst>
  </p:cmAuthor>
  <p:cmAuthor id="2" name="Dawn Wiatrek" initials="DW [2]" lastIdx="1" clrIdx="1">
    <p:extLst>
      <p:ext uri="{19B8F6BF-5375-455C-9EA6-DF929625EA0E}">
        <p15:presenceInfo xmlns:p15="http://schemas.microsoft.com/office/powerpoint/2012/main" userId="S::Dawn.Wiatrek@cancer.org::92cd671a-0e48-44db-96f9-b30a26030fca" providerId="AD"/>
      </p:ext>
    </p:extLst>
  </p:cmAuthor>
  <p:cmAuthor id="3" name="Fleisher, Linda" initials="FL" lastIdx="5" clrIdx="2">
    <p:extLst>
      <p:ext uri="{19B8F6BF-5375-455C-9EA6-DF929625EA0E}">
        <p15:presenceInfo xmlns:p15="http://schemas.microsoft.com/office/powerpoint/2012/main" userId="S-1-5-21-971507931-556150721-581009308-189018" providerId="AD"/>
      </p:ext>
    </p:extLst>
  </p:cmAuthor>
  <p:cmAuthor id="4" name="Michelle Chappell" initials="MC" lastIdx="1" clrIdx="3">
    <p:extLst>
      <p:ext uri="{19B8F6BF-5375-455C-9EA6-DF929625EA0E}">
        <p15:presenceInfo xmlns:p15="http://schemas.microsoft.com/office/powerpoint/2012/main" userId="S::Michelle.Chappell@cancer.org::0bb64a79-4315-417d-8840-c36de5c4d1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BDC6"/>
    <a:srgbClr val="403F41"/>
    <a:srgbClr val="9EE1EA"/>
    <a:srgbClr val="44B8C4"/>
    <a:srgbClr val="1D34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2" autoAdjust="0"/>
    <p:restoredTop sz="84150" autoAdjust="0"/>
  </p:normalViewPr>
  <p:slideViewPr>
    <p:cSldViewPr snapToGrid="0" snapToObjects="1">
      <p:cViewPr varScale="1">
        <p:scale>
          <a:sx n="52" d="100"/>
          <a:sy n="52" d="100"/>
        </p:scale>
        <p:origin x="176" y="60"/>
      </p:cViewPr>
      <p:guideLst/>
    </p:cSldViewPr>
  </p:slideViewPr>
  <p:notesTextViewPr>
    <p:cViewPr>
      <p:scale>
        <a:sx n="1" d="1"/>
        <a:sy n="1" d="1"/>
      </p:scale>
      <p:origin x="0" y="0"/>
    </p:cViewPr>
  </p:notesTextViewPr>
  <p:sorterViewPr>
    <p:cViewPr>
      <p:scale>
        <a:sx n="66" d="100"/>
        <a:sy n="66" d="100"/>
      </p:scale>
      <p:origin x="0" y="-2208"/>
    </p:cViewPr>
  </p:sorterViewPr>
  <p:notesViewPr>
    <p:cSldViewPr snapToGrid="0" snapToObjects="1">
      <p:cViewPr varScale="1">
        <p:scale>
          <a:sx n="48" d="100"/>
          <a:sy n="48" d="100"/>
        </p:scale>
        <p:origin x="18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BB25BF-63EA-B544-A376-AFA0824DC317}" type="datetimeFigureOut">
              <a:rPr lang="en-US" smtClean="0"/>
              <a:t>10/23/2022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27614A-E792-1C44-AB22-D1C49CA973D7}" type="slidenum">
              <a:rPr lang="en-US" smtClean="0"/>
              <a:t>‹#›</a:t>
            </a:fld>
            <a:endParaRPr lang="en-US"/>
          </a:p>
        </p:txBody>
      </p:sp>
    </p:spTree>
    <p:extLst>
      <p:ext uri="{BB962C8B-B14F-4D97-AF65-F5344CB8AC3E}">
        <p14:creationId xmlns:p14="http://schemas.microsoft.com/office/powerpoint/2010/main" val="1338572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BB358-099A-EA49-862F-30412A200C87}"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076D1-F82B-BA49-AE74-2EE694549585}" type="slidenum">
              <a:rPr lang="en-US" smtClean="0"/>
              <a:t>‹#›</a:t>
            </a:fld>
            <a:endParaRPr lang="en-US"/>
          </a:p>
        </p:txBody>
      </p:sp>
    </p:spTree>
    <p:extLst>
      <p:ext uri="{BB962C8B-B14F-4D97-AF65-F5344CB8AC3E}">
        <p14:creationId xmlns:p14="http://schemas.microsoft.com/office/powerpoint/2010/main" val="143084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a:t>
            </a:fld>
            <a:endParaRPr lang="en-US"/>
          </a:p>
        </p:txBody>
      </p:sp>
    </p:spTree>
    <p:extLst>
      <p:ext uri="{BB962C8B-B14F-4D97-AF65-F5344CB8AC3E}">
        <p14:creationId xmlns:p14="http://schemas.microsoft.com/office/powerpoint/2010/main" val="3008090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22</a:t>
            </a:fld>
            <a:endParaRPr lang="en-US"/>
          </a:p>
        </p:txBody>
      </p:sp>
    </p:spTree>
    <p:extLst>
      <p:ext uri="{BB962C8B-B14F-4D97-AF65-F5344CB8AC3E}">
        <p14:creationId xmlns:p14="http://schemas.microsoft.com/office/powerpoint/2010/main" val="38554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2</a:t>
            </a:fld>
            <a:endParaRPr lang="en-US"/>
          </a:p>
        </p:txBody>
      </p:sp>
    </p:spTree>
    <p:extLst>
      <p:ext uri="{BB962C8B-B14F-4D97-AF65-F5344CB8AC3E}">
        <p14:creationId xmlns:p14="http://schemas.microsoft.com/office/powerpoint/2010/main" val="16858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404040"/>
                </a:solidFill>
                <a:effectLst/>
                <a:latin typeface="Source Sans Pro" panose="020B0503030403020204" pitchFamily="34" charset="0"/>
                <a:ea typeface="Times New Roman" panose="02020603050405020304" pitchFamily="18" charset="0"/>
              </a:rPr>
              <a:t>published in the </a:t>
            </a:r>
            <a:r>
              <a:rPr lang="en-US" sz="1200" b="1" i="1" dirty="0">
                <a:solidFill>
                  <a:srgbClr val="404040"/>
                </a:solidFill>
                <a:effectLst/>
                <a:latin typeface="Source Sans Pro" panose="020B0503030403020204" pitchFamily="34" charset="0"/>
                <a:ea typeface="Times New Roman" panose="02020603050405020304" pitchFamily="18" charset="0"/>
              </a:rPr>
              <a:t>Cancer</a:t>
            </a:r>
            <a:r>
              <a:rPr lang="en-US" sz="1200" b="1" dirty="0">
                <a:solidFill>
                  <a:srgbClr val="404040"/>
                </a:solidFill>
                <a:effectLst/>
                <a:latin typeface="Source Sans Pro" panose="020B0503030403020204" pitchFamily="34" charset="0"/>
                <a:ea typeface="Times New Roman" panose="02020603050405020304" pitchFamily="18" charset="0"/>
              </a:rPr>
              <a:t> </a:t>
            </a:r>
            <a:r>
              <a:rPr lang="en-US" sz="1200" dirty="0">
                <a:solidFill>
                  <a:srgbClr val="404040"/>
                </a:solidFill>
                <a:effectLst/>
                <a:latin typeface="Source Sans Pro" panose="020B0503030403020204" pitchFamily="34" charset="0"/>
                <a:ea typeface="Times New Roman" panose="02020603050405020304" pitchFamily="18" charset="0"/>
              </a:rPr>
              <a:t>journal on June 14, 2022.  </a:t>
            </a:r>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7</a:t>
            </a:fld>
            <a:endParaRPr lang="en-US"/>
          </a:p>
        </p:txBody>
      </p:sp>
    </p:spTree>
    <p:extLst>
      <p:ext uri="{BB962C8B-B14F-4D97-AF65-F5344CB8AC3E}">
        <p14:creationId xmlns:p14="http://schemas.microsoft.com/office/powerpoint/2010/main" val="358118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9</a:t>
            </a:fld>
            <a:endParaRPr lang="en-US"/>
          </a:p>
        </p:txBody>
      </p:sp>
    </p:spTree>
    <p:extLst>
      <p:ext uri="{BB962C8B-B14F-4D97-AF65-F5344CB8AC3E}">
        <p14:creationId xmlns:p14="http://schemas.microsoft.com/office/powerpoint/2010/main" val="2992785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err="1">
                <a:solidFill>
                  <a:schemeClr val="tx1"/>
                </a:solidFill>
                <a:effectLst/>
                <a:latin typeface="+mn-lt"/>
                <a:ea typeface="+mn-ea"/>
                <a:cs typeface="+mn-cs"/>
              </a:rPr>
              <a:t>a</a:t>
            </a:r>
            <a:r>
              <a:rPr lang="en-US" sz="1200" kern="1200" dirty="0" err="1">
                <a:solidFill>
                  <a:schemeClr val="tx1"/>
                </a:solidFill>
                <a:effectLst/>
                <a:latin typeface="+mn-lt"/>
                <a:ea typeface="+mn-ea"/>
                <a:cs typeface="+mn-cs"/>
              </a:rPr>
              <a:t>Quality</a:t>
            </a:r>
            <a:r>
              <a:rPr lang="en-US" sz="1200" kern="1200" dirty="0">
                <a:solidFill>
                  <a:schemeClr val="tx1"/>
                </a:solidFill>
                <a:effectLst/>
                <a:latin typeface="+mn-lt"/>
                <a:ea typeface="+mn-ea"/>
                <a:cs typeface="+mn-cs"/>
              </a:rPr>
              <a:t> Oncology Practice Initiative (QOPI), Commission on Cancer (COC), National Accreditation Programs (NAPBC &amp; NAPRC), National Committee for Quality Assurance (NCQA)</a:t>
            </a:r>
          </a:p>
          <a:p>
            <a:r>
              <a:rPr lang="en-US" sz="1200" kern="1200" baseline="30000" dirty="0" err="1">
                <a:solidFill>
                  <a:schemeClr val="tx1"/>
                </a:solidFill>
                <a:effectLst/>
                <a:latin typeface="+mn-lt"/>
                <a:ea typeface="+mn-ea"/>
                <a:cs typeface="+mn-cs"/>
              </a:rPr>
              <a:t>b</a:t>
            </a:r>
            <a:r>
              <a:rPr lang="en-US" sz="1200" kern="1200" dirty="0" err="1">
                <a:solidFill>
                  <a:schemeClr val="tx1"/>
                </a:solidFill>
                <a:effectLst/>
                <a:latin typeface="+mn-lt"/>
                <a:ea typeface="+mn-ea"/>
                <a:cs typeface="+mn-cs"/>
              </a:rPr>
              <a:t>Merit</a:t>
            </a:r>
            <a:r>
              <a:rPr lang="en-US" sz="1200" kern="1200" dirty="0">
                <a:solidFill>
                  <a:schemeClr val="tx1"/>
                </a:solidFill>
                <a:effectLst/>
                <a:latin typeface="+mn-lt"/>
                <a:ea typeface="+mn-ea"/>
                <a:cs typeface="+mn-cs"/>
              </a:rPr>
              <a:t>-Based Incentive Payment System (MIPS), Oncology Care Model (OCM), and other Alternative Payment Models (APM),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1076D1-F82B-BA49-AE74-2EE694549585}" type="slidenum">
              <a:rPr lang="en-US" smtClean="0"/>
              <a:t>11</a:t>
            </a:fld>
            <a:endParaRPr lang="en-US"/>
          </a:p>
        </p:txBody>
      </p:sp>
    </p:spTree>
    <p:extLst>
      <p:ext uri="{BB962C8B-B14F-4D97-AF65-F5344CB8AC3E}">
        <p14:creationId xmlns:p14="http://schemas.microsoft.com/office/powerpoint/2010/main" val="252456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err="1">
                <a:solidFill>
                  <a:schemeClr val="tx1"/>
                </a:solidFill>
                <a:effectLst/>
                <a:latin typeface="+mn-lt"/>
                <a:ea typeface="+mn-ea"/>
                <a:cs typeface="+mn-cs"/>
              </a:rPr>
              <a:t>a</a:t>
            </a:r>
            <a:r>
              <a:rPr lang="en-US" sz="1200" kern="1200" dirty="0" err="1">
                <a:solidFill>
                  <a:schemeClr val="tx1"/>
                </a:solidFill>
                <a:effectLst/>
                <a:latin typeface="+mn-lt"/>
                <a:ea typeface="+mn-ea"/>
                <a:cs typeface="+mn-cs"/>
              </a:rPr>
              <a:t>Quality</a:t>
            </a:r>
            <a:r>
              <a:rPr lang="en-US" sz="1200" kern="1200" dirty="0">
                <a:solidFill>
                  <a:schemeClr val="tx1"/>
                </a:solidFill>
                <a:effectLst/>
                <a:latin typeface="+mn-lt"/>
                <a:ea typeface="+mn-ea"/>
                <a:cs typeface="+mn-cs"/>
              </a:rPr>
              <a:t> Oncology Practice Initiative (QOPI), Commission on Cancer (COC), National Accreditation Programs (NAPBC &amp; NAPRC), National Committee for Quality Assurance (NCQA)</a:t>
            </a:r>
          </a:p>
          <a:p>
            <a:r>
              <a:rPr lang="en-US" sz="1200" kern="1200" baseline="30000" dirty="0" err="1">
                <a:solidFill>
                  <a:schemeClr val="tx1"/>
                </a:solidFill>
                <a:effectLst/>
                <a:latin typeface="+mn-lt"/>
                <a:ea typeface="+mn-ea"/>
                <a:cs typeface="+mn-cs"/>
              </a:rPr>
              <a:t>b</a:t>
            </a:r>
            <a:r>
              <a:rPr lang="en-US" sz="1200" kern="1200" dirty="0" err="1">
                <a:solidFill>
                  <a:schemeClr val="tx1"/>
                </a:solidFill>
                <a:effectLst/>
                <a:latin typeface="+mn-lt"/>
                <a:ea typeface="+mn-ea"/>
                <a:cs typeface="+mn-cs"/>
              </a:rPr>
              <a:t>Merit</a:t>
            </a:r>
            <a:r>
              <a:rPr lang="en-US" sz="1200" kern="1200" dirty="0">
                <a:solidFill>
                  <a:schemeClr val="tx1"/>
                </a:solidFill>
                <a:effectLst/>
                <a:latin typeface="+mn-lt"/>
                <a:ea typeface="+mn-ea"/>
                <a:cs typeface="+mn-cs"/>
              </a:rPr>
              <a:t>-Based Incentive Payment System (MIPS), Oncology Care Model (OCM), and other Alternative Payment Models (APM),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F1076D1-F82B-BA49-AE74-2EE694549585}" type="slidenum">
              <a:rPr lang="en-US" smtClean="0"/>
              <a:t>12</a:t>
            </a:fld>
            <a:endParaRPr lang="en-US"/>
          </a:p>
        </p:txBody>
      </p:sp>
    </p:spTree>
    <p:extLst>
      <p:ext uri="{BB962C8B-B14F-4D97-AF65-F5344CB8AC3E}">
        <p14:creationId xmlns:p14="http://schemas.microsoft.com/office/powerpoint/2010/main" val="181081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17</a:t>
            </a:fld>
            <a:endParaRPr lang="en-US"/>
          </a:p>
        </p:txBody>
      </p:sp>
    </p:spTree>
    <p:extLst>
      <p:ext uri="{BB962C8B-B14F-4D97-AF65-F5344CB8AC3E}">
        <p14:creationId xmlns:p14="http://schemas.microsoft.com/office/powerpoint/2010/main" val="414151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Jo-Ann L. Lovins, MS, RN, NEA-BC </a:t>
            </a:r>
            <a:r>
              <a:rPr lang="en-US" b="0" dirty="0"/>
              <a:t>is the Senior Director of the Oncology Service Line at University of Colorado Health, Poudre Valley Hospital and Medical Center of the Rockies, and Greeley Hospital.  At these sites in northern Colorado, she works on strategic planning, budgeting, and operations for ambulatory and inpatient oncology services, including breast diagnostic services, treatment and support services, clinical research, ambulatory palliative care, and Integrative Medicine. </a:t>
            </a:r>
          </a:p>
          <a:p>
            <a:r>
              <a:rPr lang="en-US" b="1" dirty="0"/>
              <a:t>Dr. Sandhya Rao </a:t>
            </a:r>
            <a:r>
              <a:rPr lang="en-US" dirty="0"/>
              <a:t>is chief medical officer and senior vice president for Blue Cross Blue Shield of Massachusetts, the largest private health plan in Massachusetts and one of the largest independent, not-for-profit Blue Cross Blue Shield plans in the country.</a:t>
            </a:r>
          </a:p>
          <a:p>
            <a:endParaRPr lang="en-US" dirty="0"/>
          </a:p>
          <a:p>
            <a:r>
              <a:rPr lang="en-US" b="1" dirty="0"/>
              <a:t>Sharon Gentry </a:t>
            </a:r>
            <a:r>
              <a:rPr lang="en-US" dirty="0"/>
              <a:t>is the Program Director, for Academy of Oncology Nurse and Patient Navigators (AONN+), The Lynx Group. She serves as a leader for the AONN+ organization, guiding and directing the organization based on agreed-upon strategic plans, goals and objectives that the organization, with administrative support from The Lynx Group, intends to achieve both short-term as well as long-term. She oversees the AONN+ Leadership Council and Local Navigation Networks. </a:t>
            </a:r>
          </a:p>
          <a:p>
            <a:endParaRPr lang="en-US" dirty="0"/>
          </a:p>
          <a:p>
            <a:r>
              <a:rPr lang="en-US" b="1" dirty="0"/>
              <a:t>Heather Ciccarelli, MSW</a:t>
            </a:r>
            <a:r>
              <a:rPr lang="en-US" dirty="0"/>
              <a:t>, is the Director of the ACS Patient Navigation Initiatives. Heather joined ACS in 2008 as a patient navigator.  In her career at ACS she has managed a large team of patient navigators in diverse settings, supported large and small hospitals in improving patient outcomes and delivering patient support programs and now has her dream job.  Heather is passionate about the impact patient navigation can have in reducing health care disparities and will be facilitating the multi-year navigation capacity-building initiative. </a:t>
            </a:r>
          </a:p>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t>19</a:t>
            </a:fld>
            <a:endParaRPr lang="en-US"/>
          </a:p>
        </p:txBody>
      </p:sp>
    </p:spTree>
    <p:extLst>
      <p:ext uri="{BB962C8B-B14F-4D97-AF65-F5344CB8AC3E}">
        <p14:creationId xmlns:p14="http://schemas.microsoft.com/office/powerpoint/2010/main" val="2827306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1076D1-F82B-BA49-AE74-2EE694549585}" type="slidenum">
              <a:rPr lang="en-US" smtClean="0"/>
              <a:t>21</a:t>
            </a:fld>
            <a:endParaRPr lang="en-US"/>
          </a:p>
        </p:txBody>
      </p:sp>
    </p:spTree>
    <p:extLst>
      <p:ext uri="{BB962C8B-B14F-4D97-AF65-F5344CB8AC3E}">
        <p14:creationId xmlns:p14="http://schemas.microsoft.com/office/powerpoint/2010/main" val="3175370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4" name="Text Placeholder 13">
            <a:extLst>
              <a:ext uri="{FF2B5EF4-FFF2-40B4-BE49-F238E27FC236}">
                <a16:creationId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a:lvl1pPr>
          </a:lstStyle>
          <a:p>
            <a:endParaRPr lang="en-US" dirty="0"/>
          </a:p>
        </p:txBody>
      </p:sp>
      <p:sp>
        <p:nvSpPr>
          <p:cNvPr id="7" name="Rectangle 6">
            <a:extLst>
              <a:ext uri="{FF2B5EF4-FFF2-40B4-BE49-F238E27FC236}">
                <a16:creationId xmlns:a16="http://schemas.microsoft.com/office/drawing/2014/main" id="{A82530CF-B179-4440-846C-EB421FCD3F87}"/>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68020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689E1B14-B8C4-9047-A1F7-50BD88E85659}"/>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A8CEDD40-F910-8F40-8191-B58D0A4D010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70250683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3" name="Chart Placeholder 3">
            <a:extLst>
              <a:ext uri="{FF2B5EF4-FFF2-40B4-BE49-F238E27FC236}">
                <a16:creationId xmlns:a16="http://schemas.microsoft.com/office/drawing/2014/main" id="{C7FEB5FD-40FD-6C4B-B02F-0E334431E915}"/>
              </a:ext>
            </a:extLst>
          </p:cNvPr>
          <p:cNvSpPr>
            <a:spLocks noGrp="1"/>
          </p:cNvSpPr>
          <p:nvPr>
            <p:ph type="chart" sz="quarter" idx="11"/>
          </p:nvPr>
        </p:nvSpPr>
        <p:spPr>
          <a:xfrm>
            <a:off x="571500" y="2021599"/>
            <a:ext cx="11062481" cy="3591409"/>
          </a:xfrm>
          <a:prstGeom prst="rect">
            <a:avLst/>
          </a:prstGeom>
        </p:spPr>
        <p:txBody>
          <a:bodyPr/>
          <a:lstStyle/>
          <a:p>
            <a:endParaRPr lang="en-US"/>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pic>
        <p:nvPicPr>
          <p:cNvPr id="16" name="Picture 15" descr="A picture containing light, food, drawing&#10;&#10;Description automatically generated">
            <a:extLst>
              <a:ext uri="{FF2B5EF4-FFF2-40B4-BE49-F238E27FC236}">
                <a16:creationId xmlns:a16="http://schemas.microsoft.com/office/drawing/2014/main" id="{8632B8AA-82F9-DC4E-81BF-94375C973233}"/>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378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205463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a16="http://schemas.microsoft.com/office/drawing/2014/main" id="{7F9891AC-D3CC-9749-B0DC-3D2EF8C8EAD9}"/>
              </a:ext>
            </a:extLst>
          </p:cNvPr>
          <p:cNvSpPr>
            <a:spLocks noGrp="1"/>
          </p:cNvSpPr>
          <p:nvPr>
            <p:ph type="title" hasCustomPrompt="1"/>
          </p:nvPr>
        </p:nvSpPr>
        <p:spPr>
          <a:xfrm>
            <a:off x="571499" y="591107"/>
            <a:ext cx="11048999" cy="548376"/>
          </a:xfrm>
          <a:prstGeom prst="rect">
            <a:avLst/>
          </a:prstGeom>
        </p:spPr>
        <p:txBody>
          <a:bodyPr vert="horz" lIns="91440" tIns="45720" rIns="91440" bIns="45720" rtlCol="0" anchor="ctr">
            <a:noAutofit/>
          </a:bodyPr>
          <a:lstStyle>
            <a:lvl1pPr algn="l">
              <a:defRPr sz="540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6390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12" name="Slide Number Placeholder 13">
            <a:extLst>
              <a:ext uri="{FF2B5EF4-FFF2-40B4-BE49-F238E27FC236}">
                <a16:creationId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4" name="Title Placeholder 1">
            <a:extLst>
              <a:ext uri="{FF2B5EF4-FFF2-40B4-BE49-F238E27FC236}">
                <a16:creationId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43B11455-81BD-BB43-AD18-9C51533AD397}"/>
              </a:ext>
            </a:extLst>
          </p:cNvPr>
          <p:cNvSpPr>
            <a:spLocks noGrp="1"/>
          </p:cNvSpPr>
          <p:nvPr>
            <p:ph type="pic" sz="quarter" idx="10"/>
          </p:nvPr>
        </p:nvSpPr>
        <p:spPr>
          <a:xfrm>
            <a:off x="571500" y="2020888"/>
            <a:ext cx="11049000" cy="3535362"/>
          </a:xfrm>
          <a:prstGeom prst="rect">
            <a:avLst/>
          </a:prstGeom>
        </p:spPr>
        <p:txBody>
          <a:bodyPr/>
          <a:lstStyle/>
          <a:p>
            <a:endParaRPr lang="en-US"/>
          </a:p>
        </p:txBody>
      </p:sp>
      <p:pic>
        <p:nvPicPr>
          <p:cNvPr id="16" name="Picture 15" descr="A picture containing light, food, drawing&#10;&#10;Description automatically generated">
            <a:extLst>
              <a:ext uri="{FF2B5EF4-FFF2-40B4-BE49-F238E27FC236}">
                <a16:creationId xmlns:a16="http://schemas.microsoft.com/office/drawing/2014/main" id="{A1C8E503-5968-B745-A6E9-506973C9143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731101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picture containing light, food, drawing&#10;&#10;Description automatically generated">
            <a:extLst>
              <a:ext uri="{FF2B5EF4-FFF2-40B4-BE49-F238E27FC236}">
                <a16:creationId xmlns:a16="http://schemas.microsoft.com/office/drawing/2014/main" id="{E8E5E7A1-DDB4-B14F-A1D6-1D4E9B911A88}"/>
              </a:ext>
            </a:extLst>
          </p:cNvPr>
          <p:cNvPicPr>
            <a:picLocks noChangeAspect="1"/>
          </p:cNvPicPr>
          <p:nvPr userDrawn="1"/>
        </p:nvPicPr>
        <p:blipFill>
          <a:blip r:embed="rId3"/>
          <a:stretch>
            <a:fillRect/>
          </a:stretch>
        </p:blipFill>
        <p:spPr>
          <a:xfrm>
            <a:off x="8125066" y="480328"/>
            <a:ext cx="3593910" cy="1272843"/>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69675"/>
            <a:ext cx="11048999" cy="1325563"/>
          </a:xfrm>
          <a:prstGeom prst="rect">
            <a:avLst/>
          </a:prstGeom>
        </p:spPr>
        <p:txBody>
          <a:bodyPr vert="horz" lIns="91440" tIns="45720" rIns="91440" bIns="45720" rtlCol="0" anchor="ctr">
            <a:normAutofit/>
          </a:bodyPr>
          <a:lstStyle>
            <a:lvl1pPr>
              <a:defRPr sz="60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1995239"/>
            <a:ext cx="11049000" cy="3716244"/>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ght, food, drawing&#10;&#10;Description automatically generated">
            <a:extLst>
              <a:ext uri="{FF2B5EF4-FFF2-40B4-BE49-F238E27FC236}">
                <a16:creationId xmlns:a16="http://schemas.microsoft.com/office/drawing/2014/main" id="{9391C4D0-BE1A-5948-92D1-6F88385C7FCA}"/>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55228647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pic>
        <p:nvPicPr>
          <p:cNvPr id="11" name="Picture 10" descr="A picture containing light, food, drawing&#10;&#10;Description automatically generated">
            <a:extLst>
              <a:ext uri="{FF2B5EF4-FFF2-40B4-BE49-F238E27FC236}">
                <a16:creationId xmlns:a16="http://schemas.microsoft.com/office/drawing/2014/main" id="{87328D66-F1F3-C042-B91B-19692948AF44}"/>
              </a:ext>
            </a:extLst>
          </p:cNvPr>
          <p:cNvPicPr>
            <a:picLocks noChangeAspect="1"/>
          </p:cNvPicPr>
          <p:nvPr userDrawn="1"/>
        </p:nvPicPr>
        <p:blipFill>
          <a:blip r:embed="rId3"/>
          <a:stretch>
            <a:fillRect/>
          </a:stretch>
        </p:blipFill>
        <p:spPr>
          <a:xfrm>
            <a:off x="8125066" y="480328"/>
            <a:ext cx="3593910" cy="1272843"/>
          </a:xfrm>
          <a:prstGeom prst="rect">
            <a:avLst/>
          </a:prstGeom>
        </p:spPr>
      </p:pic>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p>
            <a:endParaRPr lang="en-US" dirty="0"/>
          </a:p>
        </p:txBody>
      </p:sp>
    </p:spTree>
    <p:extLst>
      <p:ext uri="{BB962C8B-B14F-4D97-AF65-F5344CB8AC3E}">
        <p14:creationId xmlns:p14="http://schemas.microsoft.com/office/powerpoint/2010/main" val="13142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8D5159F3-6AE1-A049-A6CD-443712CAD26B}"/>
              </a:ext>
            </a:extLst>
          </p:cNvPr>
          <p:cNvSpPr>
            <a:spLocks noGrp="1"/>
          </p:cNvSpPr>
          <p:nvPr>
            <p:ph type="pic" sz="quarter" idx="11"/>
          </p:nvPr>
        </p:nvSpPr>
        <p:spPr>
          <a:xfrm>
            <a:off x="6400800" y="2046288"/>
            <a:ext cx="5219700" cy="3524250"/>
          </a:xfrm>
          <a:prstGeom prst="rect">
            <a:avLst/>
          </a:prstGeom>
        </p:spPr>
        <p:txBody>
          <a:bodyPr/>
          <a:lstStyle/>
          <a:p>
            <a:endParaRPr lang="en-US"/>
          </a:p>
        </p:txBody>
      </p:sp>
      <p:pic>
        <p:nvPicPr>
          <p:cNvPr id="10" name="Picture 9" descr="A picture containing light, food, drawing&#10;&#10;Description automatically generated">
            <a:extLst>
              <a:ext uri="{FF2B5EF4-FFF2-40B4-BE49-F238E27FC236}">
                <a16:creationId xmlns:a16="http://schemas.microsoft.com/office/drawing/2014/main" id="{6BFECC52-FC00-FB49-BA54-3DB53DA9EA3C}"/>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10335243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9" name="Title Placeholder 1">
            <a:extLst>
              <a:ext uri="{FF2B5EF4-FFF2-40B4-BE49-F238E27FC236}">
                <a16:creationId xmlns:a16="http://schemas.microsoft.com/office/drawing/2014/main" id="{AD23EB3C-B85D-8A42-8554-C641D844B1AB}"/>
              </a:ext>
            </a:extLst>
          </p:cNvPr>
          <p:cNvSpPr>
            <a:spLocks noGrp="1"/>
          </p:cNvSpPr>
          <p:nvPr>
            <p:ph type="title"/>
          </p:nvPr>
        </p:nvSpPr>
        <p:spPr>
          <a:xfrm>
            <a:off x="571501"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sp>
        <p:nvSpPr>
          <p:cNvPr id="14" name="Slide Number Placeholder 13">
            <a:extLst>
              <a:ext uri="{FF2B5EF4-FFF2-40B4-BE49-F238E27FC236}">
                <a16:creationId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a:t>
            </a:fld>
            <a:r>
              <a:rPr lang="en-US" dirty="0"/>
              <a:t> / 2020 NNRT Program</a:t>
            </a:r>
          </a:p>
        </p:txBody>
      </p:sp>
      <p:sp>
        <p:nvSpPr>
          <p:cNvPr id="18" name="Content Placeholder 17">
            <a:extLst>
              <a:ext uri="{FF2B5EF4-FFF2-40B4-BE49-F238E27FC236}">
                <a16:creationId xmlns:a16="http://schemas.microsoft.com/office/drawing/2014/main" id="{E2E07A47-C468-2042-84DB-8A52BC1C9ED6}"/>
              </a:ext>
            </a:extLst>
          </p:cNvPr>
          <p:cNvSpPr>
            <a:spLocks noGrp="1"/>
          </p:cNvSpPr>
          <p:nvPr>
            <p:ph sz="quarter" idx="10"/>
          </p:nvPr>
        </p:nvSpPr>
        <p:spPr>
          <a:xfrm>
            <a:off x="571500"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3">
            <a:extLst>
              <a:ext uri="{FF2B5EF4-FFF2-40B4-BE49-F238E27FC236}">
                <a16:creationId xmlns:a16="http://schemas.microsoft.com/office/drawing/2014/main" id="{B13C12D3-843E-BC43-B94F-149C44D9DC91}"/>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a16="http://schemas.microsoft.com/office/drawing/2014/main" id="{4DC1784E-A3AF-5C41-84DA-E01DEC01312D}"/>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33056423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85604"/>
      </p:ext>
    </p:extLst>
  </p:cSld>
  <p:clrMap bg1="lt1" tx1="dk1" bg2="lt2" tx2="dk2" accent1="accent1" accent2="accent2" accent3="accent3" accent4="accent4" accent5="accent5" accent6="accent6" hlink="hlink" folHlink="folHlink"/>
  <p:sldLayoutIdLst>
    <p:sldLayoutId id="2147483927" r:id="rId1"/>
    <p:sldLayoutId id="2147483648" r:id="rId2"/>
    <p:sldLayoutId id="2147483929" r:id="rId3"/>
    <p:sldLayoutId id="2147483934" r:id="rId4"/>
    <p:sldLayoutId id="2147483843" r:id="rId5"/>
    <p:sldLayoutId id="2147483931" r:id="rId6"/>
    <p:sldLayoutId id="2147483928" r:id="rId7"/>
    <p:sldLayoutId id="2147483930" r:id="rId8"/>
    <p:sldLayoutId id="2147483932" r:id="rId9"/>
    <p:sldLayoutId id="2147483933" r:id="rId10"/>
    <p:sldLayoutId id="2147483844" r:id="rId11"/>
    <p:sldLayoutId id="2147483849" r:id="rId12"/>
    <p:sldLayoutId id="2147483935" r:id="rId13"/>
  </p:sldLayoutIdLst>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userDrawn="1">
          <p15:clr>
            <a:srgbClr val="F26B43"/>
          </p15:clr>
        </p15:guide>
        <p15:guide id="2" pos="3840" userDrawn="1">
          <p15:clr>
            <a:srgbClr val="F26B43"/>
          </p15:clr>
        </p15:guide>
        <p15:guide id="3" pos="360" userDrawn="1">
          <p15:clr>
            <a:srgbClr val="F26B43"/>
          </p15:clr>
        </p15:guide>
        <p15:guide id="4" orient="horz" pos="2160" userDrawn="1">
          <p15:clr>
            <a:srgbClr val="F26B43"/>
          </p15:clr>
        </p15:guide>
        <p15:guide id="5" pos="732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9.xml"/><Relationship Id="rId7" Type="http://schemas.openxmlformats.org/officeDocument/2006/relationships/notesSlide" Target="../notesSlides/notesSlide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13.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avigationroundtable.org/"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hyperlink" Target="mailto:National.Navigation.Roundtable@cancer.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3.xml"/><Relationship Id="rId5" Type="http://schemas.openxmlformats.org/officeDocument/2006/relationships/tags" Target="../tags/tag6.xml"/><Relationship Id="rId4"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acsjournals.onlinelibrary.wiley.com/toc/10970142/2022/128/S1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2CEC84-F23E-7C48-9546-114D4F3A5E00}"/>
              </a:ext>
            </a:extLst>
          </p:cNvPr>
          <p:cNvSpPr>
            <a:spLocks noGrp="1"/>
          </p:cNvSpPr>
          <p:nvPr>
            <p:ph type="body" sz="quarter" idx="10"/>
          </p:nvPr>
        </p:nvSpPr>
        <p:spPr>
          <a:xfrm>
            <a:off x="884620" y="4952205"/>
            <a:ext cx="10516110" cy="739445"/>
          </a:xfrm>
        </p:spPr>
        <p:txBody>
          <a:bodyPr>
            <a:normAutofit/>
          </a:bodyPr>
          <a:lstStyle/>
          <a:p>
            <a:r>
              <a:rPr lang="en-US" sz="1800" dirty="0">
                <a:solidFill>
                  <a:schemeClr val="bg1"/>
                </a:solidFill>
              </a:rPr>
              <a:t> </a:t>
            </a:r>
            <a:r>
              <a:rPr lang="en-US" sz="2400" dirty="0">
                <a:solidFill>
                  <a:schemeClr val="bg1"/>
                </a:solidFill>
              </a:rPr>
              <a:t>Meeting 1  October 25, 2022 •  4-5 PM ET</a:t>
            </a:r>
          </a:p>
          <a:p>
            <a:endParaRPr lang="en-US" sz="5200" dirty="0">
              <a:solidFill>
                <a:srgbClr val="13BDC6"/>
              </a:solidFill>
              <a:latin typeface="Dense" panose="02000000000000000000" pitchFamily="2" charset="77"/>
              <a:ea typeface="+mn-ea"/>
              <a:cs typeface="+mn-cs"/>
            </a:endParaRPr>
          </a:p>
        </p:txBody>
      </p:sp>
      <p:pic>
        <p:nvPicPr>
          <p:cNvPr id="8" name="Picture 7">
            <a:extLst>
              <a:ext uri="{FF2B5EF4-FFF2-40B4-BE49-F238E27FC236}">
                <a16:creationId xmlns:a16="http://schemas.microsoft.com/office/drawing/2014/main" id="{8590AA12-4A22-AF40-9995-3B0BFF352824}"/>
              </a:ext>
            </a:extLst>
          </p:cNvPr>
          <p:cNvPicPr>
            <a:picLocks noChangeAspect="1"/>
          </p:cNvPicPr>
          <p:nvPr/>
        </p:nvPicPr>
        <p:blipFill>
          <a:blip r:embed="rId3"/>
          <a:srcRect/>
          <a:stretch/>
        </p:blipFill>
        <p:spPr>
          <a:xfrm>
            <a:off x="919827" y="905405"/>
            <a:ext cx="3622356" cy="1159080"/>
          </a:xfrm>
          <a:prstGeom prst="rect">
            <a:avLst/>
          </a:prstGeom>
        </p:spPr>
      </p:pic>
      <p:pic>
        <p:nvPicPr>
          <p:cNvPr id="37" name="Picture 36">
            <a:extLst>
              <a:ext uri="{FF2B5EF4-FFF2-40B4-BE49-F238E27FC236}">
                <a16:creationId xmlns:a16="http://schemas.microsoft.com/office/drawing/2014/main" id="{E2FA3D7D-B05C-CDCC-EAE3-BD3EEE4E4943}"/>
              </a:ext>
            </a:extLst>
          </p:cNvPr>
          <p:cNvPicPr>
            <a:picLocks noChangeAspect="1"/>
          </p:cNvPicPr>
          <p:nvPr/>
        </p:nvPicPr>
        <p:blipFill>
          <a:blip r:embed="rId4"/>
          <a:stretch>
            <a:fillRect/>
          </a:stretch>
        </p:blipFill>
        <p:spPr>
          <a:xfrm>
            <a:off x="6142675" y="363887"/>
            <a:ext cx="5420070" cy="5408952"/>
          </a:xfrm>
          <a:prstGeom prst="rect">
            <a:avLst/>
          </a:prstGeom>
        </p:spPr>
      </p:pic>
      <p:sp>
        <p:nvSpPr>
          <p:cNvPr id="39" name="Text Placeholder 38">
            <a:extLst>
              <a:ext uri="{FF2B5EF4-FFF2-40B4-BE49-F238E27FC236}">
                <a16:creationId xmlns:a16="http://schemas.microsoft.com/office/drawing/2014/main" id="{0228AF25-82D0-0D43-56B2-CB7ADB0B84AC}"/>
              </a:ext>
            </a:extLst>
          </p:cNvPr>
          <p:cNvSpPr>
            <a:spLocks noGrp="1"/>
          </p:cNvSpPr>
          <p:nvPr>
            <p:ph type="body" sz="quarter" idx="11"/>
          </p:nvPr>
        </p:nvSpPr>
        <p:spPr>
          <a:xfrm>
            <a:off x="374574" y="2544895"/>
            <a:ext cx="5234856" cy="3227943"/>
          </a:xfrm>
        </p:spPr>
        <p:txBody>
          <a:bodyPr/>
          <a:lstStyle/>
          <a:p>
            <a:pPr algn="ctr"/>
            <a:r>
              <a:rPr lang="en-US" sz="4400" dirty="0"/>
              <a:t>2022 Call to Action Series</a:t>
            </a:r>
          </a:p>
          <a:p>
            <a:endParaRPr lang="en-US" sz="2400" dirty="0"/>
          </a:p>
          <a:p>
            <a:endParaRPr lang="en-US" sz="2400" dirty="0"/>
          </a:p>
          <a:p>
            <a:r>
              <a:rPr lang="en-US" sz="2400" dirty="0"/>
              <a:t>October 25, 2022 </a:t>
            </a:r>
          </a:p>
          <a:p>
            <a:r>
              <a:rPr lang="en-US" sz="2400" dirty="0"/>
              <a:t>4:00 – 5:00 ET</a:t>
            </a:r>
          </a:p>
          <a:p>
            <a:endParaRPr lang="en-US" sz="2400" dirty="0"/>
          </a:p>
        </p:txBody>
      </p:sp>
    </p:spTree>
    <p:extLst>
      <p:ext uri="{BB962C8B-B14F-4D97-AF65-F5344CB8AC3E}">
        <p14:creationId xmlns:p14="http://schemas.microsoft.com/office/powerpoint/2010/main" val="329979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50186"/>
            <a:ext cx="11048999" cy="1325563"/>
          </a:xfrm>
        </p:spPr>
        <p:txBody>
          <a:bodyPr/>
          <a:lstStyle/>
          <a:p>
            <a:r>
              <a:rPr lang="en-US" dirty="0"/>
              <a:t>Background</a:t>
            </a:r>
          </a:p>
        </p:txBody>
      </p:sp>
      <p:sp>
        <p:nvSpPr>
          <p:cNvPr id="3" name="Content Placeholder 2"/>
          <p:cNvSpPr>
            <a:spLocks noGrp="1"/>
          </p:cNvSpPr>
          <p:nvPr>
            <p:ph sz="quarter" idx="10"/>
          </p:nvPr>
        </p:nvSpPr>
        <p:spPr>
          <a:xfrm>
            <a:off x="571500" y="1675749"/>
            <a:ext cx="10952143" cy="4035734"/>
          </a:xfrm>
        </p:spPr>
        <p:txBody>
          <a:bodyPr/>
          <a:lstStyle/>
          <a:p>
            <a:r>
              <a:rPr lang="en-US" b="0" dirty="0">
                <a:solidFill>
                  <a:schemeClr val="tx1"/>
                </a:solidFill>
              </a:rPr>
              <a:t>Evaluation data is critical to sustaining navigation programs </a:t>
            </a:r>
          </a:p>
          <a:p>
            <a:pPr lvl="1">
              <a:buFont typeface="Wingdings" panose="05000000000000000000" pitchFamily="2" charset="2"/>
              <a:buChar char="ü"/>
            </a:pPr>
            <a:r>
              <a:rPr lang="en-US" sz="2400" dirty="0">
                <a:solidFill>
                  <a:schemeClr val="tx1"/>
                </a:solidFill>
                <a:latin typeface="Source Sans Pro SemiBold" panose="020B0503030403020204"/>
              </a:rPr>
              <a:t>demonstrate </a:t>
            </a:r>
            <a:r>
              <a:rPr lang="en-US" sz="2400" b="0" dirty="0">
                <a:solidFill>
                  <a:schemeClr val="tx1"/>
                </a:solidFill>
                <a:latin typeface="Source Sans Pro SemiBold" panose="020B0503030403020204"/>
              </a:rPr>
              <a:t>value and impact </a:t>
            </a:r>
          </a:p>
          <a:p>
            <a:pPr lvl="1">
              <a:buFont typeface="Wingdings" panose="05000000000000000000" pitchFamily="2" charset="2"/>
              <a:buChar char="ü"/>
            </a:pPr>
            <a:r>
              <a:rPr lang="en-US" sz="2400" dirty="0">
                <a:solidFill>
                  <a:schemeClr val="tx1"/>
                </a:solidFill>
                <a:latin typeface="Source Sans Pro SemiBold" panose="020B0503030403020204"/>
              </a:rPr>
              <a:t>identify best practices, equity</a:t>
            </a:r>
          </a:p>
          <a:p>
            <a:pPr lvl="1">
              <a:buFont typeface="Wingdings" panose="05000000000000000000" pitchFamily="2" charset="2"/>
              <a:buChar char="ü"/>
            </a:pPr>
            <a:r>
              <a:rPr lang="en-US" sz="2400" dirty="0">
                <a:solidFill>
                  <a:schemeClr val="tx1"/>
                </a:solidFill>
                <a:latin typeface="Source Sans Pro SemiBold" panose="020B0503030403020204"/>
              </a:rPr>
              <a:t>support funding models</a:t>
            </a:r>
            <a:endParaRPr lang="en-US" sz="2400" b="0" dirty="0">
              <a:solidFill>
                <a:schemeClr val="tx1"/>
              </a:solidFill>
              <a:latin typeface="Source Sans Pro SemiBold" panose="020B0503030403020204"/>
            </a:endParaRPr>
          </a:p>
          <a:p>
            <a:r>
              <a:rPr lang="en-US" b="0" dirty="0">
                <a:solidFill>
                  <a:schemeClr val="tx1"/>
                </a:solidFill>
              </a:rPr>
              <a:t>Stakeholder driven metrics have been developed, but the extent to which programs utilize these metrics is unknown</a:t>
            </a:r>
          </a:p>
          <a:p>
            <a:r>
              <a:rPr lang="en-US" b="0" dirty="0">
                <a:solidFill>
                  <a:schemeClr val="tx1"/>
                </a:solidFill>
              </a:rPr>
              <a:t>NNRT conducted national survey of navigation programs to understand</a:t>
            </a:r>
            <a:r>
              <a:rPr lang="en-US" dirty="0">
                <a:solidFill>
                  <a:schemeClr val="tx1"/>
                </a:solidFill>
              </a:rPr>
              <a:t>: </a:t>
            </a:r>
          </a:p>
          <a:p>
            <a:pPr lvl="1">
              <a:buFont typeface="Wingdings" panose="05000000000000000000" pitchFamily="2" charset="2"/>
              <a:buChar char="ü"/>
            </a:pPr>
            <a:r>
              <a:rPr lang="en-US" sz="2400" dirty="0">
                <a:solidFill>
                  <a:schemeClr val="tx1"/>
                </a:solidFill>
                <a:latin typeface="Source Sans Pro SemiBold" panose="020B0503030403020204"/>
              </a:rPr>
              <a:t>Which types of programs/organizations use data</a:t>
            </a:r>
          </a:p>
          <a:p>
            <a:pPr lvl="1">
              <a:buFont typeface="Wingdings" panose="05000000000000000000" pitchFamily="2" charset="2"/>
              <a:buChar char="ü"/>
            </a:pPr>
            <a:r>
              <a:rPr lang="en-US" sz="2400" dirty="0">
                <a:solidFill>
                  <a:schemeClr val="tx1"/>
                </a:solidFill>
                <a:latin typeface="Source Sans Pro SemiBold" panose="020B0503030403020204"/>
              </a:rPr>
              <a:t>How metrics are being collected and used</a:t>
            </a:r>
          </a:p>
          <a:p>
            <a:pPr lvl="1">
              <a:buFont typeface="Wingdings" panose="05000000000000000000" pitchFamily="2" charset="2"/>
              <a:buChar char="ü"/>
            </a:pPr>
            <a:r>
              <a:rPr lang="en-US" sz="2400" dirty="0">
                <a:solidFill>
                  <a:schemeClr val="tx1"/>
                </a:solidFill>
                <a:latin typeface="Source Sans Pro SemiBold" panose="020B0503030403020204"/>
              </a:rPr>
              <a:t>What barriers exist in collecting and using data</a:t>
            </a:r>
          </a:p>
        </p:txBody>
      </p:sp>
    </p:spTree>
    <p:extLst>
      <p:ext uri="{BB962C8B-B14F-4D97-AF65-F5344CB8AC3E}">
        <p14:creationId xmlns:p14="http://schemas.microsoft.com/office/powerpoint/2010/main" val="400855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Survey Respondents</a:t>
            </a:r>
          </a:p>
        </p:txBody>
      </p:sp>
      <p:sp>
        <p:nvSpPr>
          <p:cNvPr id="3" name="Content Placeholder 2"/>
          <p:cNvSpPr>
            <a:spLocks noGrp="1"/>
          </p:cNvSpPr>
          <p:nvPr>
            <p:ph sz="quarter" idx="10"/>
          </p:nvPr>
        </p:nvSpPr>
        <p:spPr/>
        <p:txBody>
          <a:bodyPr/>
          <a:lstStyle/>
          <a:p>
            <a:r>
              <a:rPr lang="en-US" sz="2800" dirty="0">
                <a:solidFill>
                  <a:schemeClr val="tx1"/>
                </a:solidFill>
                <a:latin typeface="Source Sans Pro SemiBold" panose="020B0503030403020204"/>
              </a:rPr>
              <a:t>750</a:t>
            </a:r>
            <a:r>
              <a:rPr lang="en-US" b="0" dirty="0">
                <a:solidFill>
                  <a:schemeClr val="tx1"/>
                </a:solidFill>
                <a:latin typeface="Source Sans Pro SemiBold" panose="020B0503030403020204"/>
              </a:rPr>
              <a:t> oncology navigation programs from across the country</a:t>
            </a:r>
          </a:p>
          <a:p>
            <a:r>
              <a:rPr lang="en-US" b="0" dirty="0">
                <a:solidFill>
                  <a:schemeClr val="tx1"/>
                </a:solidFill>
                <a:latin typeface="Source Sans Pro SemiBold" panose="020B0503030403020204"/>
              </a:rPr>
              <a:t>76% navigators/supervisor; 24% program administrators</a:t>
            </a:r>
          </a:p>
          <a:p>
            <a:r>
              <a:rPr lang="en-US" b="0" dirty="0">
                <a:solidFill>
                  <a:schemeClr val="tx1"/>
                </a:solidFill>
                <a:latin typeface="Source Sans Pro SemiBold" panose="020B0503030403020204"/>
              </a:rPr>
              <a:t>75% community hospital/practices; 25% academic institutions</a:t>
            </a:r>
          </a:p>
          <a:p>
            <a:r>
              <a:rPr lang="en-US" b="0" dirty="0">
                <a:solidFill>
                  <a:schemeClr val="tx1"/>
                </a:solidFill>
                <a:latin typeface="Source Sans Pro SemiBold" panose="020B0503030403020204"/>
              </a:rPr>
              <a:t>80% participate in cancer accreditation programs (</a:t>
            </a:r>
            <a:r>
              <a:rPr lang="en-US" b="0" dirty="0" err="1">
                <a:solidFill>
                  <a:schemeClr val="tx1"/>
                </a:solidFill>
                <a:latin typeface="Source Sans Pro SemiBold" panose="020B0503030403020204"/>
              </a:rPr>
              <a:t>ie</a:t>
            </a:r>
            <a:r>
              <a:rPr lang="en-US" b="0" dirty="0">
                <a:solidFill>
                  <a:schemeClr val="tx1"/>
                </a:solidFill>
                <a:latin typeface="Source Sans Pro SemiBold" panose="020B0503030403020204"/>
              </a:rPr>
              <a:t>: </a:t>
            </a:r>
            <a:r>
              <a:rPr lang="en-US" b="0" dirty="0" err="1">
                <a:solidFill>
                  <a:schemeClr val="tx1"/>
                </a:solidFill>
                <a:latin typeface="Source Sans Pro SemiBold" panose="020B0503030403020204"/>
              </a:rPr>
              <a:t>CoC</a:t>
            </a:r>
            <a:r>
              <a:rPr lang="en-US" b="0" dirty="0">
                <a:solidFill>
                  <a:schemeClr val="tx1"/>
                </a:solidFill>
                <a:latin typeface="Source Sans Pro SemiBold" panose="020B0503030403020204"/>
              </a:rPr>
              <a:t>, NAPBC)</a:t>
            </a:r>
          </a:p>
          <a:p>
            <a:r>
              <a:rPr lang="en-US" b="0" dirty="0">
                <a:solidFill>
                  <a:schemeClr val="tx1"/>
                </a:solidFill>
                <a:latin typeface="Source Sans Pro SemiBold" panose="020B0503030403020204"/>
              </a:rPr>
              <a:t>70% fund navigation through operational budgets</a:t>
            </a:r>
          </a:p>
          <a:p>
            <a:r>
              <a:rPr lang="en-US" b="0" dirty="0">
                <a:solidFill>
                  <a:schemeClr val="tx1"/>
                </a:solidFill>
                <a:latin typeface="Source Sans Pro SemiBold" panose="020B0503030403020204"/>
              </a:rPr>
              <a:t>18% participate in alternative payment models (</a:t>
            </a:r>
            <a:r>
              <a:rPr lang="en-US" b="0" dirty="0" err="1">
                <a:solidFill>
                  <a:schemeClr val="tx1"/>
                </a:solidFill>
                <a:latin typeface="Source Sans Pro SemiBold" panose="020B0503030403020204"/>
              </a:rPr>
              <a:t>ie</a:t>
            </a:r>
            <a:r>
              <a:rPr lang="en-US" b="0" dirty="0">
                <a:solidFill>
                  <a:schemeClr val="tx1"/>
                </a:solidFill>
                <a:latin typeface="Source Sans Pro SemiBold" panose="020B0503030403020204"/>
              </a:rPr>
              <a:t>: OMC, MIPS)</a:t>
            </a:r>
          </a:p>
          <a:p>
            <a:r>
              <a:rPr lang="en-US" b="0" dirty="0">
                <a:solidFill>
                  <a:schemeClr val="tx1"/>
                </a:solidFill>
                <a:latin typeface="Source Sans Pro SemiBold" panose="020B0503030403020204"/>
              </a:rPr>
              <a:t>Almost all navigate across the continuum of care</a:t>
            </a:r>
          </a:p>
          <a:p>
            <a:endParaRPr lang="en-US" b="0" dirty="0">
              <a:solidFill>
                <a:schemeClr val="tx1"/>
              </a:solidFill>
              <a:latin typeface="Source Sans Pro SemiBold" panose="020B0503030403020204"/>
            </a:endParaRPr>
          </a:p>
          <a:p>
            <a:endParaRPr lang="en-US" b="0" dirty="0">
              <a:solidFill>
                <a:schemeClr val="tx1"/>
              </a:solidFill>
              <a:latin typeface="Source Sans Pro SemiBold" panose="020B0503030403020204"/>
            </a:endParaRPr>
          </a:p>
          <a:p>
            <a:endParaRPr lang="en-US" dirty="0"/>
          </a:p>
        </p:txBody>
      </p:sp>
    </p:spTree>
    <p:extLst>
      <p:ext uri="{BB962C8B-B14F-4D97-AF65-F5344CB8AC3E}">
        <p14:creationId xmlns:p14="http://schemas.microsoft.com/office/powerpoint/2010/main" val="32930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331" y="367811"/>
            <a:ext cx="11048999" cy="1325563"/>
          </a:xfrm>
        </p:spPr>
        <p:txBody>
          <a:bodyPr>
            <a:normAutofit/>
          </a:bodyPr>
          <a:lstStyle/>
          <a:p>
            <a:r>
              <a:rPr lang="en-US" sz="5400" dirty="0"/>
              <a:t>Insights:  Collecting Data</a:t>
            </a:r>
          </a:p>
        </p:txBody>
      </p:sp>
      <p:sp>
        <p:nvSpPr>
          <p:cNvPr id="3" name="Content Placeholder 2"/>
          <p:cNvSpPr>
            <a:spLocks noGrp="1"/>
          </p:cNvSpPr>
          <p:nvPr>
            <p:ph sz="quarter" idx="10"/>
          </p:nvPr>
        </p:nvSpPr>
        <p:spPr>
          <a:xfrm>
            <a:off x="616945" y="1691247"/>
            <a:ext cx="11163574" cy="4150199"/>
          </a:xfrm>
        </p:spPr>
        <p:txBody>
          <a:bodyPr/>
          <a:lstStyle/>
          <a:p>
            <a:r>
              <a:rPr lang="en-US" sz="2800" dirty="0">
                <a:solidFill>
                  <a:schemeClr val="tx1"/>
                </a:solidFill>
              </a:rPr>
              <a:t>72%</a:t>
            </a:r>
            <a:r>
              <a:rPr lang="en-US" sz="2800" b="0" dirty="0">
                <a:solidFill>
                  <a:schemeClr val="tx1"/>
                </a:solidFill>
              </a:rPr>
              <a:t> participate in routine data collection </a:t>
            </a:r>
          </a:p>
          <a:p>
            <a:r>
              <a:rPr lang="en-US" sz="2800" b="0" dirty="0">
                <a:solidFill>
                  <a:schemeClr val="tx1"/>
                </a:solidFill>
              </a:rPr>
              <a:t>Data collection reported more often by programs;</a:t>
            </a:r>
          </a:p>
          <a:p>
            <a:pPr lvl="1">
              <a:buFont typeface="Courier New" panose="02070309020205020404" pitchFamily="49" charset="0"/>
              <a:buChar char="o"/>
            </a:pPr>
            <a:r>
              <a:rPr lang="en-US" sz="2400" b="0" dirty="0">
                <a:solidFill>
                  <a:schemeClr val="tx1"/>
                </a:solidFill>
                <a:latin typeface="Source Sans Pro SemiBold" panose="020B0503030403020204"/>
              </a:rPr>
              <a:t>funded by grants (vs Operational budget)</a:t>
            </a:r>
            <a:endParaRPr lang="en-US" sz="2400" dirty="0">
              <a:solidFill>
                <a:schemeClr val="tx1"/>
              </a:solidFill>
              <a:latin typeface="Source Sans Pro SemiBold" panose="020B0503030403020204"/>
            </a:endParaRPr>
          </a:p>
          <a:p>
            <a:pPr lvl="1">
              <a:buFont typeface="Courier New" panose="02070309020205020404" pitchFamily="49" charset="0"/>
              <a:buChar char="o"/>
            </a:pPr>
            <a:r>
              <a:rPr lang="en-US" sz="2400" b="0" dirty="0">
                <a:solidFill>
                  <a:schemeClr val="tx1"/>
                </a:solidFill>
                <a:latin typeface="Source Sans Pro SemiBold" panose="020B0503030403020204"/>
              </a:rPr>
              <a:t>NCI-designated or academic medical centers</a:t>
            </a:r>
          </a:p>
          <a:p>
            <a:pPr lvl="1">
              <a:buFont typeface="Courier New" panose="02070309020205020404" pitchFamily="49" charset="0"/>
              <a:buChar char="o"/>
            </a:pPr>
            <a:r>
              <a:rPr lang="en-US" sz="2400" b="0" dirty="0">
                <a:solidFill>
                  <a:schemeClr val="tx1"/>
                </a:solidFill>
                <a:latin typeface="Source Sans Pro SemiBold" panose="020B0503030403020204"/>
              </a:rPr>
              <a:t>participating in alternative payment models.</a:t>
            </a:r>
          </a:p>
          <a:p>
            <a:r>
              <a:rPr lang="en-US" sz="2800" b="0" dirty="0">
                <a:solidFill>
                  <a:schemeClr val="tx1"/>
                </a:solidFill>
              </a:rPr>
              <a:t>Only </a:t>
            </a:r>
            <a:r>
              <a:rPr lang="en-US" sz="2800" dirty="0">
                <a:solidFill>
                  <a:schemeClr val="tx1"/>
                </a:solidFill>
              </a:rPr>
              <a:t>50%</a:t>
            </a:r>
            <a:r>
              <a:rPr lang="en-US" sz="2800" b="0" dirty="0">
                <a:solidFill>
                  <a:schemeClr val="tx1"/>
                </a:solidFill>
              </a:rPr>
              <a:t> actually use data to create reports </a:t>
            </a:r>
          </a:p>
          <a:p>
            <a:r>
              <a:rPr lang="en-US" sz="2800" b="0" dirty="0">
                <a:solidFill>
                  <a:schemeClr val="tx1"/>
                </a:solidFill>
              </a:rPr>
              <a:t>Data reporting reported more often by programs:</a:t>
            </a:r>
          </a:p>
          <a:p>
            <a:pPr lvl="1">
              <a:buFont typeface="Courier New" panose="02070309020205020404" pitchFamily="49" charset="0"/>
              <a:buChar char="o"/>
            </a:pPr>
            <a:r>
              <a:rPr lang="en-US" sz="2400" b="0" dirty="0">
                <a:solidFill>
                  <a:schemeClr val="tx1"/>
                </a:solidFill>
              </a:rPr>
              <a:t> </a:t>
            </a:r>
            <a:r>
              <a:rPr lang="en-US" sz="2400" b="0" dirty="0">
                <a:solidFill>
                  <a:schemeClr val="tx1"/>
                </a:solidFill>
                <a:latin typeface="Source Sans Pro SemiBold" panose="020B0503030403020204"/>
              </a:rPr>
              <a:t>NCI-designated or academic medical centers</a:t>
            </a:r>
          </a:p>
          <a:p>
            <a:pPr lvl="1">
              <a:buFont typeface="Courier New" panose="02070309020205020404" pitchFamily="49" charset="0"/>
              <a:buChar char="o"/>
            </a:pPr>
            <a:r>
              <a:rPr lang="en-US" sz="2400" b="0" dirty="0">
                <a:solidFill>
                  <a:schemeClr val="tx1"/>
                </a:solidFill>
                <a:latin typeface="Source Sans Pro SemiBold" panose="020B0503030403020204"/>
              </a:rPr>
              <a:t> participating in accreditation programs</a:t>
            </a:r>
            <a:endParaRPr lang="en-US" sz="2400" dirty="0">
              <a:solidFill>
                <a:schemeClr val="tx1"/>
              </a:solidFill>
              <a:latin typeface="Source Sans Pro SemiBold" panose="020B0503030403020204"/>
            </a:endParaRPr>
          </a:p>
        </p:txBody>
      </p:sp>
    </p:spTree>
    <p:extLst>
      <p:ext uri="{BB962C8B-B14F-4D97-AF65-F5344CB8AC3E}">
        <p14:creationId xmlns:p14="http://schemas.microsoft.com/office/powerpoint/2010/main" val="107501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77" y="449338"/>
            <a:ext cx="11048999" cy="1325563"/>
          </a:xfrm>
        </p:spPr>
        <p:txBody>
          <a:bodyPr>
            <a:normAutofit/>
          </a:bodyPr>
          <a:lstStyle/>
          <a:p>
            <a:r>
              <a:rPr lang="en-US" sz="5400" dirty="0"/>
              <a:t>Insights:  Data tools</a:t>
            </a:r>
          </a:p>
        </p:txBody>
      </p:sp>
      <p:sp>
        <p:nvSpPr>
          <p:cNvPr id="3" name="Content Placeholder 2"/>
          <p:cNvSpPr>
            <a:spLocks noGrp="1"/>
          </p:cNvSpPr>
          <p:nvPr>
            <p:ph sz="quarter" idx="10"/>
          </p:nvPr>
        </p:nvSpPr>
        <p:spPr>
          <a:xfrm>
            <a:off x="571499" y="1995239"/>
            <a:ext cx="11469937" cy="3716244"/>
          </a:xfrm>
        </p:spPr>
        <p:txBody>
          <a:bodyPr/>
          <a:lstStyle/>
          <a:p>
            <a:r>
              <a:rPr lang="en-US" sz="2800" b="0" dirty="0">
                <a:solidFill>
                  <a:schemeClr val="tx1"/>
                </a:solidFill>
              </a:rPr>
              <a:t>Most used ≥2 databases to collect and/or manage data. </a:t>
            </a:r>
          </a:p>
          <a:p>
            <a:r>
              <a:rPr lang="en-US" sz="2800" b="0" dirty="0">
                <a:solidFill>
                  <a:schemeClr val="tx1"/>
                </a:solidFill>
              </a:rPr>
              <a:t>70% used the EMR for data collection</a:t>
            </a:r>
          </a:p>
          <a:p>
            <a:pPr lvl="1"/>
            <a:r>
              <a:rPr lang="en-US" sz="2800" b="0" dirty="0">
                <a:solidFill>
                  <a:schemeClr val="tx1"/>
                </a:solidFill>
                <a:latin typeface="Source Sans Pro SemiBold" panose="020B0503030403020204"/>
              </a:rPr>
              <a:t>only 40% had discrete, reportable data fields</a:t>
            </a:r>
          </a:p>
          <a:p>
            <a:pPr lvl="1"/>
            <a:r>
              <a:rPr lang="en-US" sz="2800" b="0" dirty="0">
                <a:solidFill>
                  <a:schemeClr val="tx1"/>
                </a:solidFill>
                <a:latin typeface="Source Sans Pro SemiBold" panose="020B0503030403020204"/>
              </a:rPr>
              <a:t>only 25% had an identifier flag for navigated patients</a:t>
            </a:r>
            <a:endParaRPr lang="en-US" sz="2800" dirty="0">
              <a:solidFill>
                <a:schemeClr val="tx1"/>
              </a:solidFill>
              <a:latin typeface="Source Sans Pro SemiBold" panose="020B0503030403020204"/>
            </a:endParaRPr>
          </a:p>
          <a:p>
            <a:r>
              <a:rPr lang="en-US" sz="2800" b="0" dirty="0">
                <a:solidFill>
                  <a:schemeClr val="tx1"/>
                </a:solidFill>
                <a:latin typeface="Source Sans Pro SemiBold" panose="020B0503030403020204"/>
              </a:rPr>
              <a:t>Most used </a:t>
            </a:r>
            <a:r>
              <a:rPr lang="en-US" sz="2800" b="0" dirty="0" err="1">
                <a:solidFill>
                  <a:schemeClr val="tx1"/>
                </a:solidFill>
                <a:latin typeface="Source Sans Pro SemiBold" panose="020B0503030403020204"/>
              </a:rPr>
              <a:t>REDCap</a:t>
            </a:r>
            <a:r>
              <a:rPr lang="en-US" sz="2800" b="0" dirty="0">
                <a:solidFill>
                  <a:schemeClr val="tx1"/>
                </a:solidFill>
                <a:latin typeface="Source Sans Pro SemiBold" panose="020B0503030403020204"/>
              </a:rPr>
              <a:t>, Microsoft Excel files or EMR</a:t>
            </a:r>
          </a:p>
          <a:p>
            <a:pPr lvl="1"/>
            <a:r>
              <a:rPr lang="en-US" sz="2800" b="0" dirty="0">
                <a:solidFill>
                  <a:schemeClr val="tx1"/>
                </a:solidFill>
                <a:latin typeface="Source Sans Pro SemiBold" panose="020B0503030403020204"/>
              </a:rPr>
              <a:t>only 30% used custom navigation software </a:t>
            </a:r>
          </a:p>
          <a:p>
            <a:endParaRPr lang="en-US" sz="2800" b="0" dirty="0">
              <a:solidFill>
                <a:schemeClr val="tx1"/>
              </a:solidFill>
            </a:endParaRPr>
          </a:p>
        </p:txBody>
      </p:sp>
    </p:spTree>
    <p:extLst>
      <p:ext uri="{BB962C8B-B14F-4D97-AF65-F5344CB8AC3E}">
        <p14:creationId xmlns:p14="http://schemas.microsoft.com/office/powerpoint/2010/main" val="307715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42" y="394253"/>
            <a:ext cx="11048999" cy="1325563"/>
          </a:xfrm>
        </p:spPr>
        <p:txBody>
          <a:bodyPr>
            <a:normAutofit/>
          </a:bodyPr>
          <a:lstStyle/>
          <a:p>
            <a:r>
              <a:rPr lang="en-US" sz="5400" dirty="0"/>
              <a:t>Insights:  Which metrics?</a:t>
            </a:r>
          </a:p>
        </p:txBody>
      </p:sp>
      <p:sp>
        <p:nvSpPr>
          <p:cNvPr id="3" name="Content Placeholder 2"/>
          <p:cNvSpPr>
            <a:spLocks noGrp="1"/>
          </p:cNvSpPr>
          <p:nvPr>
            <p:ph sz="quarter" idx="10"/>
          </p:nvPr>
        </p:nvSpPr>
        <p:spPr>
          <a:xfrm>
            <a:off x="661012" y="1597446"/>
            <a:ext cx="10959488" cy="4114037"/>
          </a:xfrm>
        </p:spPr>
        <p:txBody>
          <a:bodyPr/>
          <a:lstStyle/>
          <a:p>
            <a:r>
              <a:rPr lang="en-US" sz="2800" b="0" dirty="0">
                <a:solidFill>
                  <a:schemeClr val="tx1"/>
                </a:solidFill>
              </a:rPr>
              <a:t>Wide variation in what programs report collecting </a:t>
            </a:r>
          </a:p>
          <a:p>
            <a:r>
              <a:rPr lang="en-US" sz="2800" b="0" dirty="0">
                <a:solidFill>
                  <a:schemeClr val="tx1"/>
                </a:solidFill>
              </a:rPr>
              <a:t>Range from 22-66% specific metrics across the care continuum </a:t>
            </a:r>
          </a:p>
          <a:p>
            <a:r>
              <a:rPr lang="en-US" sz="2800" b="0" dirty="0">
                <a:solidFill>
                  <a:schemeClr val="tx1"/>
                </a:solidFill>
              </a:rPr>
              <a:t>Highest reported metrics were those required for accreditation</a:t>
            </a:r>
          </a:p>
          <a:p>
            <a:pPr lvl="1"/>
            <a:r>
              <a:rPr lang="en-US" sz="2400" b="0" dirty="0">
                <a:solidFill>
                  <a:schemeClr val="tx1"/>
                </a:solidFill>
                <a:latin typeface="Source Sans Pro SemiBold" panose="020B0503030403020204"/>
              </a:rPr>
              <a:t>66% survivorship care plans</a:t>
            </a:r>
          </a:p>
          <a:p>
            <a:pPr lvl="1"/>
            <a:r>
              <a:rPr lang="en-US" sz="2400" dirty="0">
                <a:solidFill>
                  <a:schemeClr val="tx1"/>
                </a:solidFill>
                <a:latin typeface="Source Sans Pro SemiBold" panose="020B0503030403020204"/>
              </a:rPr>
              <a:t>64% barriers identified, addressed or resolved</a:t>
            </a:r>
            <a:endParaRPr lang="en-US" sz="2400" b="0" dirty="0">
              <a:solidFill>
                <a:schemeClr val="tx1"/>
              </a:solidFill>
              <a:latin typeface="Source Sans Pro SemiBold" panose="020B0503030403020204"/>
            </a:endParaRPr>
          </a:p>
          <a:p>
            <a:r>
              <a:rPr lang="en-US" sz="2800" b="0" dirty="0">
                <a:solidFill>
                  <a:schemeClr val="tx1"/>
                </a:solidFill>
              </a:rPr>
              <a:t>Lowest reported metrics were those relate to utilization metrics</a:t>
            </a:r>
          </a:p>
          <a:p>
            <a:pPr lvl="1"/>
            <a:r>
              <a:rPr lang="en-US" sz="2400" b="0" dirty="0">
                <a:solidFill>
                  <a:schemeClr val="tx1"/>
                </a:solidFill>
                <a:latin typeface="Source Sans Pro SemiBold" panose="020B0503030403020204"/>
              </a:rPr>
              <a:t>22% emergency department visits</a:t>
            </a:r>
          </a:p>
          <a:p>
            <a:pPr lvl="1"/>
            <a:r>
              <a:rPr lang="en-US" sz="2400" dirty="0">
                <a:solidFill>
                  <a:schemeClr val="tx1"/>
                </a:solidFill>
                <a:latin typeface="Source Sans Pro SemiBold" panose="020B0503030403020204"/>
              </a:rPr>
              <a:t>22% </a:t>
            </a:r>
            <a:r>
              <a:rPr lang="en-US" sz="2400" b="0" dirty="0">
                <a:solidFill>
                  <a:schemeClr val="tx1"/>
                </a:solidFill>
                <a:latin typeface="Source Sans Pro SemiBold" panose="020B0503030403020204"/>
              </a:rPr>
              <a:t>readmissions </a:t>
            </a:r>
            <a:endParaRPr lang="en-US" sz="2400" dirty="0">
              <a:solidFill>
                <a:schemeClr val="tx1"/>
              </a:solidFill>
              <a:latin typeface="Source Sans Pro SemiBold" panose="020B0503030403020204"/>
            </a:endParaRPr>
          </a:p>
        </p:txBody>
      </p:sp>
    </p:spTree>
    <p:extLst>
      <p:ext uri="{BB962C8B-B14F-4D97-AF65-F5344CB8AC3E}">
        <p14:creationId xmlns:p14="http://schemas.microsoft.com/office/powerpoint/2010/main" val="613693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63486" y="1668002"/>
            <a:ext cx="8392886" cy="4922144"/>
          </a:xfrm>
          <a:prstGeom prst="rect">
            <a:avLst/>
          </a:prstGeom>
        </p:spPr>
      </p:pic>
      <p:sp>
        <p:nvSpPr>
          <p:cNvPr id="3" name="TextBox 2"/>
          <p:cNvSpPr txBox="1"/>
          <p:nvPr/>
        </p:nvSpPr>
        <p:spPr>
          <a:xfrm>
            <a:off x="1348509" y="360218"/>
            <a:ext cx="9873673" cy="1077218"/>
          </a:xfrm>
          <a:prstGeom prst="rect">
            <a:avLst/>
          </a:prstGeom>
          <a:noFill/>
        </p:spPr>
        <p:txBody>
          <a:bodyPr wrap="square" rtlCol="0">
            <a:spAutoFit/>
          </a:bodyPr>
          <a:lstStyle/>
          <a:p>
            <a:pPr algn="ctr"/>
            <a:r>
              <a:rPr lang="en-US" sz="3200" dirty="0"/>
              <a:t>Barriers to data collection according to whether respondents actually collect data (N = 750).</a:t>
            </a:r>
          </a:p>
        </p:txBody>
      </p:sp>
    </p:spTree>
    <p:extLst>
      <p:ext uri="{BB962C8B-B14F-4D97-AF65-F5344CB8AC3E}">
        <p14:creationId xmlns:p14="http://schemas.microsoft.com/office/powerpoint/2010/main" val="1456916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463935"/>
            <a:ext cx="11048999" cy="1325563"/>
          </a:xfrm>
        </p:spPr>
        <p:txBody>
          <a:bodyPr/>
          <a:lstStyle/>
          <a:p>
            <a:r>
              <a:rPr lang="en-US" dirty="0"/>
              <a:t>Summary</a:t>
            </a:r>
          </a:p>
        </p:txBody>
      </p:sp>
      <p:sp>
        <p:nvSpPr>
          <p:cNvPr id="3" name="Content Placeholder 2"/>
          <p:cNvSpPr>
            <a:spLocks noGrp="1"/>
          </p:cNvSpPr>
          <p:nvPr>
            <p:ph sz="quarter" idx="10"/>
          </p:nvPr>
        </p:nvSpPr>
        <p:spPr>
          <a:xfrm>
            <a:off x="387349" y="1789498"/>
            <a:ext cx="11417300" cy="3716244"/>
          </a:xfrm>
        </p:spPr>
        <p:txBody>
          <a:bodyPr/>
          <a:lstStyle/>
          <a:p>
            <a:pPr marL="342900" marR="0" lvl="0" indent="-342900">
              <a:lnSpc>
                <a:spcPct val="107000"/>
              </a:lnSpc>
              <a:spcBef>
                <a:spcPts val="0"/>
              </a:spcBef>
              <a:spcAft>
                <a:spcPts val="0"/>
              </a:spcAft>
              <a:buFont typeface="Symbol" panose="05050102010706020507" pitchFamily="18" charset="2"/>
              <a:buChar char=""/>
            </a:pPr>
            <a:r>
              <a:rPr lang="en-US" b="0" dirty="0">
                <a:solidFill>
                  <a:schemeClr val="tx1"/>
                </a:solidFill>
                <a:latin typeface="Source Sans Pro SemiBold" panose="020B0503030403020204"/>
                <a:ea typeface="Calibri" panose="020F0502020204030204" pitchFamily="34" charset="0"/>
                <a:cs typeface="Times New Roman" panose="02020603050405020304" pitchFamily="18" charset="0"/>
              </a:rPr>
              <a:t>While most oncology navigation programs routinely collect data, there remains wide variability in data metrics and only half use the data for reporting</a:t>
            </a:r>
          </a:p>
          <a:p>
            <a:pPr marL="342900" marR="0" lvl="0" indent="-342900">
              <a:lnSpc>
                <a:spcPct val="107000"/>
              </a:lnSpc>
              <a:spcBef>
                <a:spcPts val="0"/>
              </a:spcBef>
              <a:spcAft>
                <a:spcPts val="0"/>
              </a:spcAft>
              <a:buFont typeface="Symbol" panose="05050102010706020507" pitchFamily="18" charset="2"/>
              <a:buChar char=""/>
            </a:pPr>
            <a:r>
              <a:rPr lang="en-US" b="0" dirty="0">
                <a:solidFill>
                  <a:schemeClr val="tx1"/>
                </a:solidFill>
                <a:latin typeface="Source Sans Pro SemiBold" panose="020B0503030403020204"/>
                <a:ea typeface="Calibri" panose="020F0502020204030204" pitchFamily="34" charset="0"/>
                <a:cs typeface="Times New Roman" panose="02020603050405020304" pitchFamily="18" charset="0"/>
              </a:rPr>
              <a:t>NCI, academic cancer programs &amp; and those who participate in accreditation programs are more likely to collect and use the data </a:t>
            </a:r>
          </a:p>
          <a:p>
            <a:pPr marL="342900" marR="0" lvl="0" indent="-342900">
              <a:lnSpc>
                <a:spcPct val="107000"/>
              </a:lnSpc>
              <a:spcBef>
                <a:spcPts val="0"/>
              </a:spcBef>
              <a:spcAft>
                <a:spcPts val="0"/>
              </a:spcAft>
              <a:buFont typeface="Symbol" panose="05050102010706020507" pitchFamily="18" charset="2"/>
              <a:buChar char=""/>
            </a:pPr>
            <a:r>
              <a:rPr lang="en-US" b="0" dirty="0">
                <a:solidFill>
                  <a:schemeClr val="tx1"/>
                </a:solidFill>
                <a:latin typeface="Source Sans Pro SemiBold" panose="020B0503030403020204"/>
                <a:ea typeface="Calibri" panose="020F0502020204030204" pitchFamily="34" charset="0"/>
                <a:cs typeface="Times New Roman" panose="02020603050405020304" pitchFamily="18" charset="0"/>
              </a:rPr>
              <a:t>Time, training and complex data systems are major barriers </a:t>
            </a:r>
          </a:p>
          <a:p>
            <a:pPr marL="342900" marR="0" lvl="0" indent="-342900">
              <a:lnSpc>
                <a:spcPct val="107000"/>
              </a:lnSpc>
              <a:spcBef>
                <a:spcPts val="0"/>
              </a:spcBef>
              <a:spcAft>
                <a:spcPts val="0"/>
              </a:spcAft>
              <a:buFont typeface="Symbol" panose="05050102010706020507" pitchFamily="18" charset="2"/>
              <a:buChar char=""/>
            </a:pPr>
            <a:r>
              <a:rPr lang="en-US" b="0" dirty="0" err="1">
                <a:solidFill>
                  <a:schemeClr val="tx1"/>
                </a:solidFill>
                <a:latin typeface="Source Sans Pro SemiBold" panose="020B0503030403020204"/>
                <a:ea typeface="Calibri" panose="020F0502020204030204" pitchFamily="34" charset="0"/>
                <a:cs typeface="Times New Roman" panose="02020603050405020304" pitchFamily="18" charset="0"/>
              </a:rPr>
              <a:t>Opportunies</a:t>
            </a:r>
            <a:r>
              <a:rPr lang="en-US" b="0" dirty="0">
                <a:solidFill>
                  <a:schemeClr val="tx1"/>
                </a:solidFill>
                <a:latin typeface="Source Sans Pro SemiBold" panose="020B0503030403020204"/>
                <a:ea typeface="Calibri" panose="020F0502020204030204" pitchFamily="34" charset="0"/>
                <a:cs typeface="Times New Roman" panose="02020603050405020304" pitchFamily="18" charset="0"/>
              </a:rPr>
              <a:t>:</a:t>
            </a:r>
          </a:p>
          <a:p>
            <a:pPr lvl="1">
              <a:lnSpc>
                <a:spcPct val="107000"/>
              </a:lnSpc>
              <a:spcBef>
                <a:spcPts val="0"/>
              </a:spcBef>
              <a:buFont typeface="Courier New" panose="02070309020205020404" pitchFamily="49" charset="0"/>
              <a:buChar char="o"/>
            </a:pPr>
            <a:r>
              <a:rPr lang="en-US" sz="2400" b="0" dirty="0">
                <a:solidFill>
                  <a:schemeClr val="tx1"/>
                </a:solidFill>
                <a:latin typeface="Source Sans Pro SemiBold" panose="020B0503030403020204"/>
                <a:ea typeface="Calibri" panose="020F0502020204030204" pitchFamily="34" charset="0"/>
                <a:cs typeface="Times New Roman" panose="02020603050405020304" pitchFamily="18" charset="0"/>
              </a:rPr>
              <a:t>for funders and accreditation bodies to incentivize organizations to invest in the infrastructure needed for robust program evaluation </a:t>
            </a:r>
          </a:p>
          <a:p>
            <a:pPr lvl="1">
              <a:lnSpc>
                <a:spcPct val="107000"/>
              </a:lnSpc>
              <a:spcBef>
                <a:spcPts val="0"/>
              </a:spcBef>
              <a:buFont typeface="Courier New" panose="02070309020205020404" pitchFamily="49" charset="0"/>
              <a:buChar char="o"/>
            </a:pPr>
            <a:r>
              <a:rPr lang="en-US" sz="2400" dirty="0">
                <a:solidFill>
                  <a:schemeClr val="tx1"/>
                </a:solidFill>
                <a:latin typeface="Source Sans Pro SemiBold" panose="020B0503030403020204"/>
                <a:ea typeface="Calibri" panose="020F0502020204030204" pitchFamily="34" charset="0"/>
                <a:cs typeface="Times New Roman" panose="02020603050405020304" pitchFamily="18" charset="0"/>
              </a:rPr>
              <a:t>f</a:t>
            </a:r>
            <a:r>
              <a:rPr lang="en-US" sz="2400" b="0" dirty="0">
                <a:solidFill>
                  <a:schemeClr val="tx1"/>
                </a:solidFill>
                <a:latin typeface="Source Sans Pro SemiBold" panose="020B0503030403020204"/>
                <a:ea typeface="Calibri" panose="020F0502020204030204" pitchFamily="34" charset="0"/>
                <a:cs typeface="Times New Roman" panose="02020603050405020304" pitchFamily="18" charset="0"/>
              </a:rPr>
              <a:t>or EMR stakeholders help overcome ongoing barriers</a:t>
            </a:r>
          </a:p>
          <a:p>
            <a:pPr marL="0" indent="0">
              <a:lnSpc>
                <a:spcPct val="107000"/>
              </a:lnSpc>
              <a:buNone/>
            </a:pPr>
            <a:endParaRPr lang="en-US" b="0" dirty="0">
              <a:latin typeface="Source Sans Pro SemiBold" panose="020B0503030403020204"/>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47978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11740"/>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Panel Discussion</a:t>
            </a:r>
          </a:p>
        </p:txBody>
      </p:sp>
    </p:spTree>
    <p:extLst>
      <p:ext uri="{BB962C8B-B14F-4D97-AF65-F5344CB8AC3E}">
        <p14:creationId xmlns:p14="http://schemas.microsoft.com/office/powerpoint/2010/main" val="200829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7210" y="4121219"/>
            <a:ext cx="11049000" cy="965131"/>
          </a:xfrm>
        </p:spPr>
        <p:txBody>
          <a:bodyPr/>
          <a:lstStyle/>
          <a:p>
            <a:pPr marL="0" indent="0" algn="ctr">
              <a:buNone/>
            </a:pPr>
            <a:r>
              <a:rPr lang="en-US" sz="2800" i="1" dirty="0">
                <a:solidFill>
                  <a:schemeClr val="tx1"/>
                </a:solidFill>
              </a:rPr>
              <a:t>Collecting and using evaluation data is an essential building block for sustainability of navigation programs…so what </a:t>
            </a:r>
            <a:r>
              <a:rPr lang="en-US" sz="3200" i="1" dirty="0">
                <a:solidFill>
                  <a:srgbClr val="FF0000"/>
                </a:solidFill>
              </a:rPr>
              <a:t>actions</a:t>
            </a:r>
            <a:r>
              <a:rPr lang="en-US" sz="2800" i="1" dirty="0">
                <a:solidFill>
                  <a:schemeClr val="tx1"/>
                </a:solidFill>
              </a:rPr>
              <a:t> can we take to address these barriers to collecting and using metrics in our navigation programs?</a:t>
            </a:r>
          </a:p>
          <a:p>
            <a:endParaRPr lang="en-US" dirty="0">
              <a:solidFill>
                <a:schemeClr val="tx1"/>
              </a:solidFill>
            </a:endParaRPr>
          </a:p>
        </p:txBody>
      </p:sp>
      <p:pic>
        <p:nvPicPr>
          <p:cNvPr id="4" name="Picture 3" descr="Free Stock Photo 6947 Three colourful wooden blocks | freeimagesli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0"/>
            <a:ext cx="6107430" cy="4063350"/>
          </a:xfrm>
          <a:prstGeom prst="rect">
            <a:avLst/>
          </a:prstGeom>
        </p:spPr>
      </p:pic>
    </p:spTree>
    <p:extLst>
      <p:ext uri="{BB962C8B-B14F-4D97-AF65-F5344CB8AC3E}">
        <p14:creationId xmlns:p14="http://schemas.microsoft.com/office/powerpoint/2010/main" val="193496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wall, glasses, indoor&#10;&#10;Description automatically generated">
            <a:extLst>
              <a:ext uri="{FF2B5EF4-FFF2-40B4-BE49-F238E27FC236}">
                <a16:creationId xmlns:a16="http://schemas.microsoft.com/office/drawing/2014/main" id="{E9E0A932-C5C8-1CDB-C28E-908763094F47}"/>
              </a:ext>
            </a:extLst>
          </p:cNvPr>
          <p:cNvPicPr>
            <a:picLocks noChangeAspect="1"/>
          </p:cNvPicPr>
          <p:nvPr/>
        </p:nvPicPr>
        <p:blipFill>
          <a:blip r:embed="rId3"/>
          <a:stretch>
            <a:fillRect/>
          </a:stretch>
        </p:blipFill>
        <p:spPr>
          <a:xfrm>
            <a:off x="584478" y="2043288"/>
            <a:ext cx="2588317" cy="2592631"/>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B92ACFDD-C05B-FAD6-1A3C-F87D1E544F9B}"/>
              </a:ext>
            </a:extLst>
          </p:cNvPr>
          <p:cNvPicPr>
            <a:picLocks noChangeAspect="1"/>
          </p:cNvPicPr>
          <p:nvPr/>
        </p:nvPicPr>
        <p:blipFill>
          <a:blip r:embed="rId4"/>
          <a:stretch>
            <a:fillRect/>
          </a:stretch>
        </p:blipFill>
        <p:spPr>
          <a:xfrm>
            <a:off x="4092330" y="1478790"/>
            <a:ext cx="2074127" cy="3083658"/>
          </a:xfrm>
          <a:prstGeom prst="rect">
            <a:avLst/>
          </a:prstGeom>
        </p:spPr>
      </p:pic>
      <p:sp>
        <p:nvSpPr>
          <p:cNvPr id="7" name="TextBox 6">
            <a:extLst>
              <a:ext uri="{FF2B5EF4-FFF2-40B4-BE49-F238E27FC236}">
                <a16:creationId xmlns:a16="http://schemas.microsoft.com/office/drawing/2014/main" id="{A702497A-9CE7-B928-C759-8EC001C306E7}"/>
              </a:ext>
            </a:extLst>
          </p:cNvPr>
          <p:cNvSpPr txBox="1"/>
          <p:nvPr/>
        </p:nvSpPr>
        <p:spPr>
          <a:xfrm>
            <a:off x="3737919" y="4646356"/>
            <a:ext cx="2782947" cy="1323439"/>
          </a:xfrm>
          <a:prstGeom prst="rect">
            <a:avLst/>
          </a:prstGeom>
          <a:noFill/>
        </p:spPr>
        <p:txBody>
          <a:bodyPr wrap="square" rtlCol="0">
            <a:spAutoFit/>
          </a:bodyPr>
          <a:lstStyle/>
          <a:p>
            <a:r>
              <a:rPr lang="en-US" sz="1600" dirty="0"/>
              <a:t>Sandhya Rao, M.D.</a:t>
            </a:r>
          </a:p>
          <a:p>
            <a:r>
              <a:rPr lang="en-US" sz="1600" dirty="0"/>
              <a:t>Chief Medical Officer and Senior Vice President, Blue Cross Blue Shield of Massachusetts</a:t>
            </a:r>
          </a:p>
        </p:txBody>
      </p:sp>
      <p:sp>
        <p:nvSpPr>
          <p:cNvPr id="8" name="TextBox 7">
            <a:extLst>
              <a:ext uri="{FF2B5EF4-FFF2-40B4-BE49-F238E27FC236}">
                <a16:creationId xmlns:a16="http://schemas.microsoft.com/office/drawing/2014/main" id="{09DE0515-F241-0285-CCBE-10C66776FB2F}"/>
              </a:ext>
            </a:extLst>
          </p:cNvPr>
          <p:cNvSpPr txBox="1"/>
          <p:nvPr/>
        </p:nvSpPr>
        <p:spPr>
          <a:xfrm>
            <a:off x="259165" y="4780741"/>
            <a:ext cx="3847171" cy="830997"/>
          </a:xfrm>
          <a:prstGeom prst="rect">
            <a:avLst/>
          </a:prstGeom>
          <a:noFill/>
        </p:spPr>
        <p:txBody>
          <a:bodyPr wrap="square" rtlCol="0">
            <a:spAutoFit/>
          </a:bodyPr>
          <a:lstStyle/>
          <a:p>
            <a:r>
              <a:rPr lang="en-US" sz="1600" dirty="0"/>
              <a:t>Jo-Ann Lovins, MS, RN, NEA-BC</a:t>
            </a:r>
          </a:p>
          <a:p>
            <a:r>
              <a:rPr lang="en-US" sz="1600" dirty="0"/>
              <a:t>Senior Director, Oncology Service Line, University of Colorado Health</a:t>
            </a:r>
          </a:p>
        </p:txBody>
      </p:sp>
      <p:sp>
        <p:nvSpPr>
          <p:cNvPr id="11" name="TextBox 10">
            <a:extLst>
              <a:ext uri="{FF2B5EF4-FFF2-40B4-BE49-F238E27FC236}">
                <a16:creationId xmlns:a16="http://schemas.microsoft.com/office/drawing/2014/main" id="{0072295C-A919-4B6C-BAAA-27F47B91D86B}"/>
              </a:ext>
            </a:extLst>
          </p:cNvPr>
          <p:cNvSpPr txBox="1"/>
          <p:nvPr/>
        </p:nvSpPr>
        <p:spPr>
          <a:xfrm>
            <a:off x="9342347" y="4487310"/>
            <a:ext cx="2914216" cy="1077218"/>
          </a:xfrm>
          <a:prstGeom prst="rect">
            <a:avLst/>
          </a:prstGeom>
          <a:noFill/>
        </p:spPr>
        <p:txBody>
          <a:bodyPr wrap="square" rtlCol="0">
            <a:spAutoFit/>
          </a:bodyPr>
          <a:lstStyle/>
          <a:p>
            <a:r>
              <a:rPr lang="en-US" sz="1600" dirty="0"/>
              <a:t>Heather Ciccarelli, MA, MSW </a:t>
            </a:r>
          </a:p>
          <a:p>
            <a:r>
              <a:rPr lang="en-US" sz="1600" dirty="0"/>
              <a:t>Director, Patient Navigation </a:t>
            </a:r>
          </a:p>
          <a:p>
            <a:r>
              <a:rPr lang="en-US" sz="1600" dirty="0"/>
              <a:t>Initiative,</a:t>
            </a:r>
          </a:p>
          <a:p>
            <a:r>
              <a:rPr lang="en-US" sz="1600" dirty="0"/>
              <a:t> American Cancer Society</a:t>
            </a:r>
          </a:p>
        </p:txBody>
      </p:sp>
      <p:pic>
        <p:nvPicPr>
          <p:cNvPr id="4" name="Picture 3" descr="A person smiling for the camera&#10;&#10;Description automatically generated with low confidence">
            <a:extLst>
              <a:ext uri="{FF2B5EF4-FFF2-40B4-BE49-F238E27FC236}">
                <a16:creationId xmlns:a16="http://schemas.microsoft.com/office/drawing/2014/main" id="{997B9F90-75C6-028D-1F6D-BF3D97DC9532}"/>
              </a:ext>
            </a:extLst>
          </p:cNvPr>
          <p:cNvPicPr>
            <a:picLocks noChangeAspect="1"/>
          </p:cNvPicPr>
          <p:nvPr/>
        </p:nvPicPr>
        <p:blipFill>
          <a:blip r:embed="rId5"/>
          <a:stretch>
            <a:fillRect/>
          </a:stretch>
        </p:blipFill>
        <p:spPr>
          <a:xfrm>
            <a:off x="9465139" y="1830923"/>
            <a:ext cx="2475974" cy="2394731"/>
          </a:xfrm>
          <a:prstGeom prst="rect">
            <a:avLst/>
          </a:prstGeom>
        </p:spPr>
      </p:pic>
      <p:pic>
        <p:nvPicPr>
          <p:cNvPr id="5" name="Picture 4" descr="A picture containing person, wall, indoor&#10;&#10;Description automatically generated">
            <a:extLst>
              <a:ext uri="{FF2B5EF4-FFF2-40B4-BE49-F238E27FC236}">
                <a16:creationId xmlns:a16="http://schemas.microsoft.com/office/drawing/2014/main" id="{1707DFB1-EC7E-25BA-ACBB-088071D3CBB4}"/>
              </a:ext>
            </a:extLst>
          </p:cNvPr>
          <p:cNvPicPr>
            <a:picLocks noChangeAspect="1"/>
          </p:cNvPicPr>
          <p:nvPr/>
        </p:nvPicPr>
        <p:blipFill>
          <a:blip r:embed="rId6"/>
          <a:stretch>
            <a:fillRect/>
          </a:stretch>
        </p:blipFill>
        <p:spPr>
          <a:xfrm>
            <a:off x="6827035" y="1422820"/>
            <a:ext cx="2077936" cy="3083658"/>
          </a:xfrm>
          <a:prstGeom prst="rect">
            <a:avLst/>
          </a:prstGeom>
        </p:spPr>
      </p:pic>
      <p:sp>
        <p:nvSpPr>
          <p:cNvPr id="9" name="TextBox 8">
            <a:extLst>
              <a:ext uri="{FF2B5EF4-FFF2-40B4-BE49-F238E27FC236}">
                <a16:creationId xmlns:a16="http://schemas.microsoft.com/office/drawing/2014/main" id="{250B6FBF-95FB-3EC5-55A1-C9ECF13BD5E8}"/>
              </a:ext>
            </a:extLst>
          </p:cNvPr>
          <p:cNvSpPr txBox="1"/>
          <p:nvPr/>
        </p:nvSpPr>
        <p:spPr>
          <a:xfrm>
            <a:off x="6958242" y="4587811"/>
            <a:ext cx="2214389" cy="1323439"/>
          </a:xfrm>
          <a:prstGeom prst="rect">
            <a:avLst/>
          </a:prstGeom>
          <a:noFill/>
        </p:spPr>
        <p:txBody>
          <a:bodyPr wrap="square" rtlCol="0">
            <a:spAutoFit/>
          </a:bodyPr>
          <a:lstStyle/>
          <a:p>
            <a:r>
              <a:rPr lang="en-US" sz="1600" dirty="0"/>
              <a:t>Sharon Gentry, MSN, RN, HON-ONN-CG,AOCN, CBCN</a:t>
            </a:r>
          </a:p>
          <a:p>
            <a:r>
              <a:rPr lang="en-US" sz="1600" dirty="0"/>
              <a:t>Program Director, AONN+</a:t>
            </a:r>
          </a:p>
        </p:txBody>
      </p:sp>
    </p:spTree>
    <p:extLst>
      <p:ext uri="{BB962C8B-B14F-4D97-AF65-F5344CB8AC3E}">
        <p14:creationId xmlns:p14="http://schemas.microsoft.com/office/powerpoint/2010/main" val="253470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C5B2-D311-4F34-A02D-F5B9468842D5}"/>
              </a:ext>
            </a:extLst>
          </p:cNvPr>
          <p:cNvSpPr>
            <a:spLocks noGrp="1"/>
          </p:cNvSpPr>
          <p:nvPr>
            <p:ph type="title"/>
          </p:nvPr>
        </p:nvSpPr>
        <p:spPr>
          <a:xfrm>
            <a:off x="571500" y="264509"/>
            <a:ext cx="11032812" cy="695342"/>
          </a:xfrm>
          <a:prstGeom prst="rect">
            <a:avLst/>
          </a:prstGeom>
        </p:spPr>
        <p:txBody>
          <a:bodyPr>
            <a:normAutofit fontScale="90000"/>
          </a:bodyPr>
          <a:lstStyle/>
          <a:p>
            <a:r>
              <a:rPr lang="en-US" sz="5400" dirty="0">
                <a:solidFill>
                  <a:srgbClr val="13BDC6"/>
                </a:solidFill>
              </a:rPr>
              <a:t>Zoom Best Practices</a:t>
            </a:r>
          </a:p>
        </p:txBody>
      </p:sp>
      <p:sp>
        <p:nvSpPr>
          <p:cNvPr id="3" name="Text Placeholder 2">
            <a:extLst>
              <a:ext uri="{FF2B5EF4-FFF2-40B4-BE49-F238E27FC236}">
                <a16:creationId xmlns:a16="http://schemas.microsoft.com/office/drawing/2014/main" id="{BA3B037C-D0AF-45C3-9987-4440E52B81FB}"/>
              </a:ext>
            </a:extLst>
          </p:cNvPr>
          <p:cNvSpPr>
            <a:spLocks noGrp="1"/>
          </p:cNvSpPr>
          <p:nvPr>
            <p:ph sz="quarter" idx="10"/>
          </p:nvPr>
        </p:nvSpPr>
        <p:spPr>
          <a:xfrm>
            <a:off x="1603613" y="1186249"/>
            <a:ext cx="9860680" cy="4819135"/>
          </a:xfrm>
          <a:prstGeom prst="rect">
            <a:avLst/>
          </a:prstGeom>
        </p:spPr>
        <p:txBody>
          <a:bodyPr>
            <a:noAutofit/>
          </a:bodyPr>
          <a:lstStyle/>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This meeting will be recorded.</a:t>
            </a:r>
          </a:p>
          <a:p>
            <a:pPr marL="0" lvl="1" indent="0">
              <a:lnSpc>
                <a:spcPct val="100000"/>
              </a:lnSpc>
              <a:spcBef>
                <a:spcPts val="600"/>
              </a:spcBef>
              <a:buNone/>
            </a:pPr>
            <a:endParaRPr lang="en-US"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Have your smartphone to interact with polling questions.</a:t>
            </a:r>
          </a:p>
          <a:p>
            <a:pPr marL="0" lvl="1" indent="0">
              <a:lnSpc>
                <a:spcPct val="100000"/>
              </a:lnSpc>
              <a:spcBef>
                <a:spcPts val="600"/>
              </a:spcBef>
              <a:buNone/>
            </a:pPr>
            <a:endParaRPr lang="en-US"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For social media, please tag posts with our meeting hashtag  </a:t>
            </a:r>
            <a:r>
              <a:rPr lang="en-US" sz="2400" dirty="0">
                <a:latin typeface="Source Sans Pro SemiBold" panose="020B0503030403020204" pitchFamily="34" charset="0"/>
                <a:ea typeface="Source Sans Pro SemiBold" panose="020B0503030403020204" pitchFamily="34" charset="0"/>
              </a:rPr>
              <a:t>#NNRT22</a:t>
            </a:r>
          </a:p>
          <a:p>
            <a:pPr marL="0" lvl="1" indent="0">
              <a:lnSpc>
                <a:spcPct val="100000"/>
              </a:lnSpc>
              <a:spcBef>
                <a:spcPts val="600"/>
              </a:spcBef>
              <a:buNone/>
            </a:pPr>
            <a:endParaRPr lang="en-US"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You will be muted with your video turned off when you join the call.  </a:t>
            </a:r>
          </a:p>
          <a:p>
            <a:pPr marL="0" lvl="1" indent="0">
              <a:lnSpc>
                <a:spcPct val="100000"/>
              </a:lnSpc>
              <a:spcBef>
                <a:spcPts val="600"/>
              </a:spcBef>
              <a:buNone/>
            </a:pPr>
            <a:endParaRPr lang="en-US"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This call takes place on the Zoom platform. To review Zoom’s privacy policy, please visit zoom.us/privacy</a:t>
            </a:r>
          </a:p>
          <a:p>
            <a:pPr marL="0" lvl="1" indent="0">
              <a:lnSpc>
                <a:spcPct val="100000"/>
              </a:lnSpc>
              <a:spcBef>
                <a:spcPts val="600"/>
              </a:spcBef>
              <a:buNone/>
            </a:pPr>
            <a:endParaRPr lang="en-US" b="1" dirty="0">
              <a:latin typeface="Source Sans Pro SemiBold" panose="020B0503030403020204" pitchFamily="34" charset="0"/>
              <a:ea typeface="Source Sans Pro SemiBold" panose="020B0503030403020204" pitchFamily="34" charset="0"/>
            </a:endParaRPr>
          </a:p>
          <a:p>
            <a:pPr marL="0" lvl="1" indent="0">
              <a:lnSpc>
                <a:spcPct val="100000"/>
              </a:lnSpc>
              <a:spcBef>
                <a:spcPts val="600"/>
              </a:spcBef>
              <a:buNone/>
            </a:pPr>
            <a:r>
              <a:rPr lang="en-US" b="1" dirty="0">
                <a:latin typeface="Source Sans Pro SemiBold" panose="020B0503030403020204" pitchFamily="34" charset="0"/>
                <a:ea typeface="Source Sans Pro SemiBold" panose="020B0503030403020204" pitchFamily="34" charset="0"/>
              </a:rPr>
              <a:t>Questions? Type them in the Question and Answer box at the bottom of your screen.</a:t>
            </a:r>
          </a:p>
          <a:p>
            <a:pPr marL="0" lvl="0" indent="0">
              <a:buNone/>
            </a:pPr>
            <a:endParaRPr lang="en-US" sz="1600" dirty="0">
              <a:solidFill>
                <a:prstClr val="black"/>
              </a:solidFill>
              <a:cs typeface="+mn-cs"/>
            </a:endParaRPr>
          </a:p>
        </p:txBody>
      </p:sp>
      <p:grpSp>
        <p:nvGrpSpPr>
          <p:cNvPr id="6" name="Group 5">
            <a:extLst>
              <a:ext uri="{FF2B5EF4-FFF2-40B4-BE49-F238E27FC236}">
                <a16:creationId xmlns:a16="http://schemas.microsoft.com/office/drawing/2014/main" id="{1030AF75-D465-4611-A56C-3C25674FC8F6}"/>
              </a:ext>
            </a:extLst>
          </p:cNvPr>
          <p:cNvGrpSpPr/>
          <p:nvPr/>
        </p:nvGrpSpPr>
        <p:grpSpPr>
          <a:xfrm>
            <a:off x="702585" y="3583209"/>
            <a:ext cx="464190" cy="338242"/>
            <a:chOff x="1786525" y="2238136"/>
            <a:chExt cx="578329" cy="482846"/>
          </a:xfrm>
          <a:solidFill>
            <a:srgbClr val="13BDC6"/>
          </a:solidFill>
        </p:grpSpPr>
        <p:sp>
          <p:nvSpPr>
            <p:cNvPr id="7" name="Freeform: Shape 6">
              <a:extLst>
                <a:ext uri="{FF2B5EF4-FFF2-40B4-BE49-F238E27FC236}">
                  <a16:creationId xmlns:a16="http://schemas.microsoft.com/office/drawing/2014/main" id="{26BD892B-B85C-425D-A135-97208E664163}"/>
                </a:ext>
              </a:extLst>
            </p:cNvPr>
            <p:cNvSpPr/>
            <p:nvPr/>
          </p:nvSpPr>
          <p:spPr>
            <a:xfrm>
              <a:off x="2293416" y="2327076"/>
              <a:ext cx="71438" cy="264319"/>
            </a:xfrm>
            <a:custGeom>
              <a:avLst/>
              <a:gdLst>
                <a:gd name="connsiteX0" fmla="*/ 42077 w 71437"/>
                <a:gd name="connsiteY0" fmla="*/ 143589 h 264318"/>
                <a:gd name="connsiteX1" fmla="*/ 0 w 71437"/>
                <a:gd name="connsiteY1" fmla="*/ 244316 h 264318"/>
                <a:gd name="connsiteX2" fmla="*/ 18717 w 71437"/>
                <a:gd name="connsiteY2" fmla="*/ 265748 h 264318"/>
                <a:gd name="connsiteX3" fmla="*/ 23146 w 71437"/>
                <a:gd name="connsiteY3" fmla="*/ 0 h 264318"/>
                <a:gd name="connsiteX4" fmla="*/ 1714 w 71437"/>
                <a:gd name="connsiteY4" fmla="*/ 18431 h 264318"/>
                <a:gd name="connsiteX5" fmla="*/ 42077 w 71437"/>
                <a:gd name="connsiteY5" fmla="*/ 143589 h 2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 h="264318">
                  <a:moveTo>
                    <a:pt x="42077" y="143589"/>
                  </a:moveTo>
                  <a:cubicBezTo>
                    <a:pt x="39436" y="180861"/>
                    <a:pt x="24657" y="216241"/>
                    <a:pt x="0" y="244316"/>
                  </a:cubicBezTo>
                  <a:lnTo>
                    <a:pt x="18717" y="265748"/>
                  </a:lnTo>
                  <a:cubicBezTo>
                    <a:pt x="87339" y="191093"/>
                    <a:pt x="89243" y="76900"/>
                    <a:pt x="23146" y="0"/>
                  </a:cubicBezTo>
                  <a:lnTo>
                    <a:pt x="1714" y="18431"/>
                  </a:lnTo>
                  <a:cubicBezTo>
                    <a:pt x="31270" y="53127"/>
                    <a:pt x="45794" y="98164"/>
                    <a:pt x="42077" y="143589"/>
                  </a:cubicBezTo>
                  <a:close/>
                </a:path>
              </a:pathLst>
            </a:custGeom>
            <a:grpFill/>
            <a:ln w="7144"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DCCC92F0-7948-404D-AD20-32BCC91081FC}"/>
                </a:ext>
              </a:extLst>
            </p:cNvPr>
            <p:cNvSpPr/>
            <p:nvPr/>
          </p:nvSpPr>
          <p:spPr>
            <a:xfrm>
              <a:off x="2251125" y="2364938"/>
              <a:ext cx="50006" cy="178594"/>
            </a:xfrm>
            <a:custGeom>
              <a:avLst/>
              <a:gdLst>
                <a:gd name="connsiteX0" fmla="*/ 27361 w 50006"/>
                <a:gd name="connsiteY0" fmla="*/ 101441 h 178593"/>
                <a:gd name="connsiteX1" fmla="*/ 4000 w 50006"/>
                <a:gd name="connsiteY1" fmla="*/ 162306 h 178593"/>
                <a:gd name="connsiteX2" fmla="*/ 22860 w 50006"/>
                <a:gd name="connsiteY2" fmla="*/ 184237 h 178593"/>
                <a:gd name="connsiteX3" fmla="*/ 21431 w 50006"/>
                <a:gd name="connsiteY3" fmla="*/ 0 h 178593"/>
                <a:gd name="connsiteX4" fmla="*/ 0 w 50006"/>
                <a:gd name="connsiteY4" fmla="*/ 18431 h 178593"/>
                <a:gd name="connsiteX5" fmla="*/ 27361 w 50006"/>
                <a:gd name="connsiteY5" fmla="*/ 101441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27361" y="101441"/>
                  </a:moveTo>
                  <a:cubicBezTo>
                    <a:pt x="25705" y="123580"/>
                    <a:pt x="17582" y="144745"/>
                    <a:pt x="4000" y="162306"/>
                  </a:cubicBezTo>
                  <a:lnTo>
                    <a:pt x="22860" y="184237"/>
                  </a:lnTo>
                  <a:cubicBezTo>
                    <a:pt x="67930" y="130893"/>
                    <a:pt x="67323" y="52639"/>
                    <a:pt x="21431" y="0"/>
                  </a:cubicBezTo>
                  <a:lnTo>
                    <a:pt x="0" y="18431"/>
                  </a:lnTo>
                  <a:cubicBezTo>
                    <a:pt x="19813" y="41352"/>
                    <a:pt x="29662" y="71231"/>
                    <a:pt x="27361" y="101441"/>
                  </a:cubicBezTo>
                  <a:close/>
                </a:path>
              </a:pathLst>
            </a:custGeom>
            <a:grpFill/>
            <a:ln w="7144"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2A5C33E-886E-4102-9C5B-40B092498040}"/>
                </a:ext>
              </a:extLst>
            </p:cNvPr>
            <p:cNvSpPr/>
            <p:nvPr/>
          </p:nvSpPr>
          <p:spPr>
            <a:xfrm>
              <a:off x="1786525" y="2327647"/>
              <a:ext cx="71438" cy="264319"/>
            </a:xfrm>
            <a:custGeom>
              <a:avLst/>
              <a:gdLst>
                <a:gd name="connsiteX0" fmla="*/ 52762 w 71437"/>
                <a:gd name="connsiteY0" fmla="*/ 265462 h 264318"/>
                <a:gd name="connsiteX1" fmla="*/ 71479 w 71437"/>
                <a:gd name="connsiteY1" fmla="*/ 244031 h 264318"/>
                <a:gd name="connsiteX2" fmla="*/ 69765 w 71437"/>
                <a:gd name="connsiteY2" fmla="*/ 18431 h 264318"/>
                <a:gd name="connsiteX3" fmla="*/ 48333 w 71437"/>
                <a:gd name="connsiteY3" fmla="*/ 0 h 264318"/>
                <a:gd name="connsiteX4" fmla="*/ 52762 w 71437"/>
                <a:gd name="connsiteY4" fmla="*/ 265748 h 264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264318">
                  <a:moveTo>
                    <a:pt x="52762" y="265462"/>
                  </a:moveTo>
                  <a:lnTo>
                    <a:pt x="71479" y="244031"/>
                  </a:lnTo>
                  <a:cubicBezTo>
                    <a:pt x="14883" y="179722"/>
                    <a:pt x="14152" y="83593"/>
                    <a:pt x="69765" y="18431"/>
                  </a:cubicBezTo>
                  <a:lnTo>
                    <a:pt x="48333" y="0"/>
                  </a:lnTo>
                  <a:cubicBezTo>
                    <a:pt x="-17764" y="76900"/>
                    <a:pt x="-15860" y="191093"/>
                    <a:pt x="52762" y="265748"/>
                  </a:cubicBezTo>
                  <a:close/>
                </a:path>
              </a:pathLst>
            </a:custGeom>
            <a:grpFill/>
            <a:ln w="7144"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A2151409-790F-4F47-A058-E7790C761820}"/>
                </a:ext>
              </a:extLst>
            </p:cNvPr>
            <p:cNvSpPr/>
            <p:nvPr/>
          </p:nvSpPr>
          <p:spPr>
            <a:xfrm>
              <a:off x="1843613" y="2364938"/>
              <a:ext cx="50006" cy="178594"/>
            </a:xfrm>
            <a:custGeom>
              <a:avLst/>
              <a:gdLst>
                <a:gd name="connsiteX0" fmla="*/ 461 w 50006"/>
                <a:gd name="connsiteY0" fmla="*/ 103584 h 178593"/>
                <a:gd name="connsiteX1" fmla="*/ 33465 w 50006"/>
                <a:gd name="connsiteY1" fmla="*/ 184237 h 178593"/>
                <a:gd name="connsiteX2" fmla="*/ 52324 w 50006"/>
                <a:gd name="connsiteY2" fmla="*/ 162306 h 178593"/>
                <a:gd name="connsiteX3" fmla="*/ 56396 w 50006"/>
                <a:gd name="connsiteY3" fmla="*/ 18431 h 178593"/>
                <a:gd name="connsiteX4" fmla="*/ 34965 w 50006"/>
                <a:gd name="connsiteY4" fmla="*/ 0 h 178593"/>
                <a:gd name="connsiteX5" fmla="*/ 461 w 50006"/>
                <a:gd name="connsiteY5" fmla="*/ 103584 h 17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 h="178593">
                  <a:moveTo>
                    <a:pt x="461" y="103584"/>
                  </a:moveTo>
                  <a:cubicBezTo>
                    <a:pt x="2588" y="133298"/>
                    <a:pt x="14152" y="161556"/>
                    <a:pt x="33465" y="184237"/>
                  </a:cubicBezTo>
                  <a:lnTo>
                    <a:pt x="52324" y="162306"/>
                  </a:lnTo>
                  <a:cubicBezTo>
                    <a:pt x="19273" y="119489"/>
                    <a:pt x="20977" y="59310"/>
                    <a:pt x="56396" y="18431"/>
                  </a:cubicBezTo>
                  <a:lnTo>
                    <a:pt x="34965" y="0"/>
                  </a:lnTo>
                  <a:cubicBezTo>
                    <a:pt x="9841" y="28391"/>
                    <a:pt x="-2620" y="65799"/>
                    <a:pt x="461" y="103584"/>
                  </a:cubicBezTo>
                  <a:close/>
                </a:path>
              </a:pathLst>
            </a:custGeom>
            <a:grpFill/>
            <a:ln w="7144"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6E7E406-BD81-46D1-8CAC-8C57468E912E}"/>
                </a:ext>
              </a:extLst>
            </p:cNvPr>
            <p:cNvSpPr/>
            <p:nvPr/>
          </p:nvSpPr>
          <p:spPr>
            <a:xfrm>
              <a:off x="1943372" y="2442376"/>
              <a:ext cx="264319" cy="278606"/>
            </a:xfrm>
            <a:custGeom>
              <a:avLst/>
              <a:gdLst>
                <a:gd name="connsiteX0" fmla="*/ 148733 w 264318"/>
                <a:gd name="connsiteY0" fmla="*/ 248460 h 278606"/>
                <a:gd name="connsiteX1" fmla="*/ 148733 w 264318"/>
                <a:gd name="connsiteY1" fmla="*/ 181094 h 278606"/>
                <a:gd name="connsiteX2" fmla="*/ 259104 w 264318"/>
                <a:gd name="connsiteY2" fmla="*/ 55221 h 278606"/>
                <a:gd name="connsiteX3" fmla="*/ 259104 w 264318"/>
                <a:gd name="connsiteY3" fmla="*/ 0 h 278606"/>
                <a:gd name="connsiteX4" fmla="*/ 226028 w 264318"/>
                <a:gd name="connsiteY4" fmla="*/ 0 h 278606"/>
                <a:gd name="connsiteX5" fmla="*/ 226028 w 264318"/>
                <a:gd name="connsiteY5" fmla="*/ 55221 h 278606"/>
                <a:gd name="connsiteX6" fmla="*/ 132159 w 264318"/>
                <a:gd name="connsiteY6" fmla="*/ 149090 h 278606"/>
                <a:gd name="connsiteX7" fmla="*/ 38291 w 264318"/>
                <a:gd name="connsiteY7" fmla="*/ 55221 h 278606"/>
                <a:gd name="connsiteX8" fmla="*/ 38291 w 264318"/>
                <a:gd name="connsiteY8" fmla="*/ 0 h 278606"/>
                <a:gd name="connsiteX9" fmla="*/ 5215 w 264318"/>
                <a:gd name="connsiteY9" fmla="*/ 0 h 278606"/>
                <a:gd name="connsiteX10" fmla="*/ 5215 w 264318"/>
                <a:gd name="connsiteY10" fmla="*/ 55221 h 278606"/>
                <a:gd name="connsiteX11" fmla="*/ 115586 w 264318"/>
                <a:gd name="connsiteY11" fmla="*/ 181094 h 278606"/>
                <a:gd name="connsiteX12" fmla="*/ 115586 w 264318"/>
                <a:gd name="connsiteY12" fmla="*/ 248460 h 278606"/>
                <a:gd name="connsiteX13" fmla="*/ 0 w 264318"/>
                <a:gd name="connsiteY13" fmla="*/ 248460 h 278606"/>
                <a:gd name="connsiteX14" fmla="*/ 0 w 264318"/>
                <a:gd name="connsiteY14" fmla="*/ 281535 h 278606"/>
                <a:gd name="connsiteX15" fmla="*/ 265033 w 264318"/>
                <a:gd name="connsiteY15" fmla="*/ 281535 h 278606"/>
                <a:gd name="connsiteX16" fmla="*/ 265033 w 264318"/>
                <a:gd name="connsiteY16" fmla="*/ 24846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318" h="278606">
                  <a:moveTo>
                    <a:pt x="148733" y="248460"/>
                  </a:moveTo>
                  <a:lnTo>
                    <a:pt x="148733" y="181094"/>
                  </a:lnTo>
                  <a:cubicBezTo>
                    <a:pt x="211896" y="172777"/>
                    <a:pt x="259111" y="118930"/>
                    <a:pt x="259104" y="55221"/>
                  </a:cubicBezTo>
                  <a:lnTo>
                    <a:pt x="259104" y="0"/>
                  </a:lnTo>
                  <a:lnTo>
                    <a:pt x="226028" y="0"/>
                  </a:lnTo>
                  <a:lnTo>
                    <a:pt x="226028" y="55221"/>
                  </a:lnTo>
                  <a:cubicBezTo>
                    <a:pt x="226028" y="107063"/>
                    <a:pt x="184002" y="149090"/>
                    <a:pt x="132159" y="149090"/>
                  </a:cubicBezTo>
                  <a:cubicBezTo>
                    <a:pt x="80317" y="149090"/>
                    <a:pt x="38291" y="107063"/>
                    <a:pt x="38291" y="55221"/>
                  </a:cubicBezTo>
                  <a:lnTo>
                    <a:pt x="38291" y="0"/>
                  </a:lnTo>
                  <a:lnTo>
                    <a:pt x="5215" y="0"/>
                  </a:lnTo>
                  <a:lnTo>
                    <a:pt x="5215" y="55221"/>
                  </a:lnTo>
                  <a:cubicBezTo>
                    <a:pt x="5207" y="118930"/>
                    <a:pt x="52422" y="172777"/>
                    <a:pt x="115586" y="181094"/>
                  </a:cubicBezTo>
                  <a:lnTo>
                    <a:pt x="115586" y="248460"/>
                  </a:lnTo>
                  <a:lnTo>
                    <a:pt x="0" y="248460"/>
                  </a:lnTo>
                  <a:lnTo>
                    <a:pt x="0" y="281535"/>
                  </a:lnTo>
                  <a:lnTo>
                    <a:pt x="265033" y="281535"/>
                  </a:lnTo>
                  <a:lnTo>
                    <a:pt x="265033" y="248460"/>
                  </a:lnTo>
                  <a:close/>
                </a:path>
              </a:pathLst>
            </a:custGeom>
            <a:grpFill/>
            <a:ln w="7144"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B9F9FFF-3486-4145-942A-DF4AF64B34EF}"/>
                </a:ext>
              </a:extLst>
            </p:cNvPr>
            <p:cNvSpPr/>
            <p:nvPr/>
          </p:nvSpPr>
          <p:spPr>
            <a:xfrm>
              <a:off x="2003736" y="2238136"/>
              <a:ext cx="142875" cy="328613"/>
            </a:xfrm>
            <a:custGeom>
              <a:avLst/>
              <a:gdLst>
                <a:gd name="connsiteX0" fmla="*/ 71796 w 142875"/>
                <a:gd name="connsiteY0" fmla="*/ 331256 h 328612"/>
                <a:gd name="connsiteX1" fmla="*/ 143234 w 142875"/>
                <a:gd name="connsiteY1" fmla="*/ 259819 h 328612"/>
                <a:gd name="connsiteX2" fmla="*/ 143233 w 142875"/>
                <a:gd name="connsiteY2" fmla="*/ 259461 h 328612"/>
                <a:gd name="connsiteX3" fmla="*/ 88369 w 142875"/>
                <a:gd name="connsiteY3" fmla="*/ 259461 h 328612"/>
                <a:gd name="connsiteX4" fmla="*/ 88369 w 142875"/>
                <a:gd name="connsiteY4" fmla="*/ 237387 h 328612"/>
                <a:gd name="connsiteX5" fmla="*/ 143590 w 142875"/>
                <a:gd name="connsiteY5" fmla="*/ 237387 h 328612"/>
                <a:gd name="connsiteX6" fmla="*/ 143590 w 142875"/>
                <a:gd name="connsiteY6" fmla="*/ 204240 h 328612"/>
                <a:gd name="connsiteX7" fmla="*/ 88369 w 142875"/>
                <a:gd name="connsiteY7" fmla="*/ 204240 h 328612"/>
                <a:gd name="connsiteX8" fmla="*/ 88369 w 142875"/>
                <a:gd name="connsiteY8" fmla="*/ 182166 h 328612"/>
                <a:gd name="connsiteX9" fmla="*/ 143590 w 142875"/>
                <a:gd name="connsiteY9" fmla="*/ 182166 h 328612"/>
                <a:gd name="connsiteX10" fmla="*/ 143590 w 142875"/>
                <a:gd name="connsiteY10" fmla="*/ 149090 h 328612"/>
                <a:gd name="connsiteX11" fmla="*/ 88369 w 142875"/>
                <a:gd name="connsiteY11" fmla="*/ 149090 h 328612"/>
                <a:gd name="connsiteX12" fmla="*/ 88369 w 142875"/>
                <a:gd name="connsiteY12" fmla="*/ 127016 h 328612"/>
                <a:gd name="connsiteX13" fmla="*/ 143590 w 142875"/>
                <a:gd name="connsiteY13" fmla="*/ 127016 h 328612"/>
                <a:gd name="connsiteX14" fmla="*/ 143590 w 142875"/>
                <a:gd name="connsiteY14" fmla="*/ 94083 h 328612"/>
                <a:gd name="connsiteX15" fmla="*/ 88369 w 142875"/>
                <a:gd name="connsiteY15" fmla="*/ 94083 h 328612"/>
                <a:gd name="connsiteX16" fmla="*/ 88369 w 142875"/>
                <a:gd name="connsiteY16" fmla="*/ 71795 h 328612"/>
                <a:gd name="connsiteX17" fmla="*/ 143590 w 142875"/>
                <a:gd name="connsiteY17" fmla="*/ 71795 h 328612"/>
                <a:gd name="connsiteX18" fmla="*/ 71796 w 142875"/>
                <a:gd name="connsiteY18" fmla="*/ 0 h 328612"/>
                <a:gd name="connsiteX19" fmla="*/ 1 w 142875"/>
                <a:gd name="connsiteY19" fmla="*/ 71795 h 328612"/>
                <a:gd name="connsiteX20" fmla="*/ 1 w 142875"/>
                <a:gd name="connsiteY20" fmla="*/ 259461 h 328612"/>
                <a:gd name="connsiteX21" fmla="*/ 71079 w 142875"/>
                <a:gd name="connsiteY21" fmla="*/ 331256 h 328612"/>
                <a:gd name="connsiteX22" fmla="*/ 71796 w 142875"/>
                <a:gd name="connsiteY22" fmla="*/ 331256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2875" h="328612">
                  <a:moveTo>
                    <a:pt x="71796" y="331256"/>
                  </a:moveTo>
                  <a:cubicBezTo>
                    <a:pt x="111249" y="331256"/>
                    <a:pt x="143234" y="299273"/>
                    <a:pt x="143234" y="259819"/>
                  </a:cubicBezTo>
                  <a:cubicBezTo>
                    <a:pt x="143234" y="259700"/>
                    <a:pt x="143234" y="259580"/>
                    <a:pt x="143233" y="259461"/>
                  </a:cubicBezTo>
                  <a:lnTo>
                    <a:pt x="88369" y="259461"/>
                  </a:lnTo>
                  <a:lnTo>
                    <a:pt x="88369" y="237387"/>
                  </a:lnTo>
                  <a:lnTo>
                    <a:pt x="143590" y="237387"/>
                  </a:lnTo>
                  <a:lnTo>
                    <a:pt x="143590" y="204240"/>
                  </a:lnTo>
                  <a:lnTo>
                    <a:pt x="88369" y="204240"/>
                  </a:lnTo>
                  <a:lnTo>
                    <a:pt x="88369" y="182166"/>
                  </a:lnTo>
                  <a:lnTo>
                    <a:pt x="143590" y="182166"/>
                  </a:lnTo>
                  <a:lnTo>
                    <a:pt x="143590" y="149090"/>
                  </a:lnTo>
                  <a:lnTo>
                    <a:pt x="88369" y="149090"/>
                  </a:lnTo>
                  <a:lnTo>
                    <a:pt x="88369" y="127016"/>
                  </a:lnTo>
                  <a:lnTo>
                    <a:pt x="143590" y="127016"/>
                  </a:lnTo>
                  <a:lnTo>
                    <a:pt x="143590" y="94083"/>
                  </a:lnTo>
                  <a:lnTo>
                    <a:pt x="88369" y="94083"/>
                  </a:lnTo>
                  <a:lnTo>
                    <a:pt x="88369" y="71795"/>
                  </a:lnTo>
                  <a:lnTo>
                    <a:pt x="143590" y="71795"/>
                  </a:lnTo>
                  <a:cubicBezTo>
                    <a:pt x="143590" y="32143"/>
                    <a:pt x="111447" y="0"/>
                    <a:pt x="71796" y="0"/>
                  </a:cubicBezTo>
                  <a:cubicBezTo>
                    <a:pt x="32144" y="0"/>
                    <a:pt x="1" y="32143"/>
                    <a:pt x="1" y="71795"/>
                  </a:cubicBezTo>
                  <a:lnTo>
                    <a:pt x="1" y="259461"/>
                  </a:lnTo>
                  <a:cubicBezTo>
                    <a:pt x="-197" y="298915"/>
                    <a:pt x="31626" y="331058"/>
                    <a:pt x="71079" y="331256"/>
                  </a:cubicBezTo>
                  <a:cubicBezTo>
                    <a:pt x="71318" y="331257"/>
                    <a:pt x="71557" y="331257"/>
                    <a:pt x="71796" y="331256"/>
                  </a:cubicBezTo>
                  <a:close/>
                </a:path>
              </a:pathLst>
            </a:custGeom>
            <a:grpFill/>
            <a:ln w="7144" cap="flat">
              <a:noFill/>
              <a:prstDash val="solid"/>
              <a:miter/>
            </a:ln>
          </p:spPr>
          <p:txBody>
            <a:bodyPr rtlCol="0" anchor="ctr"/>
            <a:lstStyle/>
            <a:p>
              <a:endParaRPr lang="en-US" dirty="0"/>
            </a:p>
          </p:txBody>
        </p:sp>
      </p:grpSp>
      <p:grpSp>
        <p:nvGrpSpPr>
          <p:cNvPr id="26" name="Group 25">
            <a:extLst>
              <a:ext uri="{FF2B5EF4-FFF2-40B4-BE49-F238E27FC236}">
                <a16:creationId xmlns:a16="http://schemas.microsoft.com/office/drawing/2014/main" id="{44D78C4C-5E2D-4C21-9238-C6D05784B48F}"/>
              </a:ext>
            </a:extLst>
          </p:cNvPr>
          <p:cNvGrpSpPr/>
          <p:nvPr/>
        </p:nvGrpSpPr>
        <p:grpSpPr>
          <a:xfrm>
            <a:off x="650714" y="5367807"/>
            <a:ext cx="516061" cy="335474"/>
            <a:chOff x="4241800" y="1860550"/>
            <a:chExt cx="720725" cy="561975"/>
          </a:xfrm>
          <a:solidFill>
            <a:srgbClr val="13BDC6"/>
          </a:solidFill>
        </p:grpSpPr>
        <p:sp>
          <p:nvSpPr>
            <p:cNvPr id="27" name="Freeform 42">
              <a:extLst>
                <a:ext uri="{FF2B5EF4-FFF2-40B4-BE49-F238E27FC236}">
                  <a16:creationId xmlns:a16="http://schemas.microsoft.com/office/drawing/2014/main" id="{E4DA1AF8-2DAB-411F-8454-498D0BF65FE1}"/>
                </a:ext>
              </a:extLst>
            </p:cNvPr>
            <p:cNvSpPr>
              <a:spLocks noChangeArrowheads="1"/>
            </p:cNvSpPr>
            <p:nvPr/>
          </p:nvSpPr>
          <p:spPr bwMode="auto">
            <a:xfrm>
              <a:off x="4241800" y="1860550"/>
              <a:ext cx="720725" cy="561975"/>
            </a:xfrm>
            <a:custGeom>
              <a:avLst/>
              <a:gdLst>
                <a:gd name="T0" fmla="*/ 223 w 2004"/>
                <a:gd name="T1" fmla="*/ 1558 h 1559"/>
                <a:gd name="T2" fmla="*/ 188 w 2004"/>
                <a:gd name="T3" fmla="*/ 1267 h 1559"/>
                <a:gd name="T4" fmla="*/ 0 w 2004"/>
                <a:gd name="T5" fmla="*/ 1199 h 1559"/>
                <a:gd name="T6" fmla="*/ 86 w 2004"/>
                <a:gd name="T7" fmla="*/ 240 h 1559"/>
                <a:gd name="T8" fmla="*/ 582 w 2004"/>
                <a:gd name="T9" fmla="*/ 69 h 1559"/>
                <a:gd name="T10" fmla="*/ 1917 w 2004"/>
                <a:gd name="T11" fmla="*/ 0 h 1559"/>
                <a:gd name="T12" fmla="*/ 2003 w 2004"/>
                <a:gd name="T13" fmla="*/ 942 h 1559"/>
                <a:gd name="T14" fmla="*/ 1814 w 2004"/>
                <a:gd name="T15" fmla="*/ 1027 h 1559"/>
                <a:gd name="T16" fmla="*/ 1780 w 2004"/>
                <a:gd name="T17" fmla="*/ 1319 h 1559"/>
                <a:gd name="T18" fmla="*/ 1420 w 2004"/>
                <a:gd name="T19" fmla="*/ 1027 h 1559"/>
                <a:gd name="T20" fmla="*/ 1420 w 2004"/>
                <a:gd name="T21" fmla="*/ 1199 h 1559"/>
                <a:gd name="T22" fmla="*/ 582 w 2004"/>
                <a:gd name="T23" fmla="*/ 1267 h 1559"/>
                <a:gd name="T24" fmla="*/ 223 w 2004"/>
                <a:gd name="T25" fmla="*/ 1558 h 1559"/>
                <a:gd name="T26" fmla="*/ 86 w 2004"/>
                <a:gd name="T27" fmla="*/ 309 h 1559"/>
                <a:gd name="T28" fmla="*/ 68 w 2004"/>
                <a:gd name="T29" fmla="*/ 1199 h 1559"/>
                <a:gd name="T30" fmla="*/ 223 w 2004"/>
                <a:gd name="T31" fmla="*/ 1199 h 1559"/>
                <a:gd name="T32" fmla="*/ 257 w 2004"/>
                <a:gd name="T33" fmla="*/ 1455 h 1559"/>
                <a:gd name="T34" fmla="*/ 565 w 2004"/>
                <a:gd name="T35" fmla="*/ 1199 h 1559"/>
                <a:gd name="T36" fmla="*/ 1352 w 2004"/>
                <a:gd name="T37" fmla="*/ 1199 h 1559"/>
                <a:gd name="T38" fmla="*/ 667 w 2004"/>
                <a:gd name="T39" fmla="*/ 1027 h 1559"/>
                <a:gd name="T40" fmla="*/ 582 w 2004"/>
                <a:gd name="T41" fmla="*/ 309 h 1559"/>
                <a:gd name="T42" fmla="*/ 1437 w 2004"/>
                <a:gd name="T43" fmla="*/ 959 h 1559"/>
                <a:gd name="T44" fmla="*/ 1455 w 2004"/>
                <a:gd name="T45" fmla="*/ 976 h 1559"/>
                <a:gd name="T46" fmla="*/ 1746 w 2004"/>
                <a:gd name="T47" fmla="*/ 993 h 1559"/>
                <a:gd name="T48" fmla="*/ 1917 w 2004"/>
                <a:gd name="T49" fmla="*/ 959 h 1559"/>
                <a:gd name="T50" fmla="*/ 1934 w 2004"/>
                <a:gd name="T51" fmla="*/ 69 h 1559"/>
                <a:gd name="T52" fmla="*/ 667 w 2004"/>
                <a:gd name="T53" fmla="*/ 52 h 1559"/>
                <a:gd name="T54" fmla="*/ 650 w 2004"/>
                <a:gd name="T55" fmla="*/ 69 h 1559"/>
                <a:gd name="T56" fmla="*/ 667 w 2004"/>
                <a:gd name="T57" fmla="*/ 959 h 1559"/>
                <a:gd name="T58" fmla="*/ 1284 w 2004"/>
                <a:gd name="T59" fmla="*/ 890 h 1559"/>
                <a:gd name="T60" fmla="*/ 1232 w 2004"/>
                <a:gd name="T61" fmla="*/ 822 h 1559"/>
                <a:gd name="T62" fmla="*/ 1352 w 2004"/>
                <a:gd name="T63" fmla="*/ 822 h 1559"/>
                <a:gd name="T64" fmla="*/ 1284 w 2004"/>
                <a:gd name="T65" fmla="*/ 719 h 1559"/>
                <a:gd name="T66" fmla="*/ 1267 w 2004"/>
                <a:gd name="T67" fmla="*/ 702 h 1559"/>
                <a:gd name="T68" fmla="*/ 1267 w 2004"/>
                <a:gd name="T69" fmla="*/ 565 h 1559"/>
                <a:gd name="T70" fmla="*/ 1301 w 2004"/>
                <a:gd name="T71" fmla="*/ 514 h 1559"/>
                <a:gd name="T72" fmla="*/ 1437 w 2004"/>
                <a:gd name="T73" fmla="*/ 360 h 1559"/>
                <a:gd name="T74" fmla="*/ 1147 w 2004"/>
                <a:gd name="T75" fmla="*/ 309 h 1559"/>
                <a:gd name="T76" fmla="*/ 1130 w 2004"/>
                <a:gd name="T77" fmla="*/ 326 h 1559"/>
                <a:gd name="T78" fmla="*/ 1095 w 2004"/>
                <a:gd name="T79" fmla="*/ 274 h 1559"/>
                <a:gd name="T80" fmla="*/ 1284 w 2004"/>
                <a:gd name="T81" fmla="*/ 172 h 1559"/>
                <a:gd name="T82" fmla="*/ 1489 w 2004"/>
                <a:gd name="T83" fmla="*/ 360 h 1559"/>
                <a:gd name="T84" fmla="*/ 1335 w 2004"/>
                <a:gd name="T85" fmla="*/ 565 h 1559"/>
                <a:gd name="T86" fmla="*/ 1318 w 2004"/>
                <a:gd name="T87" fmla="*/ 685 h 1559"/>
                <a:gd name="T88" fmla="*/ 1284 w 2004"/>
                <a:gd name="T89" fmla="*/ 719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04" h="1559">
                  <a:moveTo>
                    <a:pt x="223" y="1558"/>
                  </a:moveTo>
                  <a:lnTo>
                    <a:pt x="223" y="1558"/>
                  </a:lnTo>
                  <a:cubicBezTo>
                    <a:pt x="205" y="1558"/>
                    <a:pt x="188" y="1541"/>
                    <a:pt x="188" y="1524"/>
                  </a:cubicBezTo>
                  <a:cubicBezTo>
                    <a:pt x="188" y="1267"/>
                    <a:pt x="188" y="1267"/>
                    <a:pt x="188" y="1267"/>
                  </a:cubicBezTo>
                  <a:cubicBezTo>
                    <a:pt x="86" y="1267"/>
                    <a:pt x="86" y="1267"/>
                    <a:pt x="86" y="1267"/>
                  </a:cubicBezTo>
                  <a:cubicBezTo>
                    <a:pt x="34" y="1267"/>
                    <a:pt x="0" y="1233"/>
                    <a:pt x="0" y="1199"/>
                  </a:cubicBezTo>
                  <a:cubicBezTo>
                    <a:pt x="0" y="326"/>
                    <a:pt x="0" y="326"/>
                    <a:pt x="0" y="326"/>
                  </a:cubicBezTo>
                  <a:cubicBezTo>
                    <a:pt x="0" y="274"/>
                    <a:pt x="34" y="240"/>
                    <a:pt x="86" y="240"/>
                  </a:cubicBezTo>
                  <a:cubicBezTo>
                    <a:pt x="582" y="240"/>
                    <a:pt x="582" y="240"/>
                    <a:pt x="582" y="240"/>
                  </a:cubicBezTo>
                  <a:cubicBezTo>
                    <a:pt x="582" y="69"/>
                    <a:pt x="582" y="69"/>
                    <a:pt x="582" y="69"/>
                  </a:cubicBezTo>
                  <a:cubicBezTo>
                    <a:pt x="582" y="35"/>
                    <a:pt x="616" y="0"/>
                    <a:pt x="667" y="0"/>
                  </a:cubicBezTo>
                  <a:cubicBezTo>
                    <a:pt x="1917" y="0"/>
                    <a:pt x="1917" y="0"/>
                    <a:pt x="1917" y="0"/>
                  </a:cubicBezTo>
                  <a:cubicBezTo>
                    <a:pt x="1968" y="0"/>
                    <a:pt x="2003" y="35"/>
                    <a:pt x="2003" y="69"/>
                  </a:cubicBezTo>
                  <a:cubicBezTo>
                    <a:pt x="2003" y="942"/>
                    <a:pt x="2003" y="942"/>
                    <a:pt x="2003" y="942"/>
                  </a:cubicBezTo>
                  <a:cubicBezTo>
                    <a:pt x="2003" y="993"/>
                    <a:pt x="1968" y="1027"/>
                    <a:pt x="1917" y="1027"/>
                  </a:cubicBezTo>
                  <a:cubicBezTo>
                    <a:pt x="1814" y="1027"/>
                    <a:pt x="1814" y="1027"/>
                    <a:pt x="1814" y="1027"/>
                  </a:cubicBezTo>
                  <a:cubicBezTo>
                    <a:pt x="1814" y="1284"/>
                    <a:pt x="1814" y="1284"/>
                    <a:pt x="1814" y="1284"/>
                  </a:cubicBezTo>
                  <a:cubicBezTo>
                    <a:pt x="1814" y="1301"/>
                    <a:pt x="1797" y="1319"/>
                    <a:pt x="1780" y="1319"/>
                  </a:cubicBezTo>
                  <a:cubicBezTo>
                    <a:pt x="1763" y="1319"/>
                    <a:pt x="1763" y="1319"/>
                    <a:pt x="1763" y="1319"/>
                  </a:cubicBezTo>
                  <a:cubicBezTo>
                    <a:pt x="1420" y="1027"/>
                    <a:pt x="1420" y="1027"/>
                    <a:pt x="1420" y="1027"/>
                  </a:cubicBezTo>
                  <a:lnTo>
                    <a:pt x="1420" y="1027"/>
                  </a:lnTo>
                  <a:cubicBezTo>
                    <a:pt x="1420" y="1199"/>
                    <a:pt x="1420" y="1199"/>
                    <a:pt x="1420" y="1199"/>
                  </a:cubicBezTo>
                  <a:cubicBezTo>
                    <a:pt x="1420" y="1233"/>
                    <a:pt x="1387" y="1267"/>
                    <a:pt x="1335" y="1267"/>
                  </a:cubicBezTo>
                  <a:cubicBezTo>
                    <a:pt x="582" y="1267"/>
                    <a:pt x="582" y="1267"/>
                    <a:pt x="582" y="1267"/>
                  </a:cubicBezTo>
                  <a:cubicBezTo>
                    <a:pt x="257" y="1558"/>
                    <a:pt x="257" y="1558"/>
                    <a:pt x="257" y="1558"/>
                  </a:cubicBezTo>
                  <a:cubicBezTo>
                    <a:pt x="240" y="1558"/>
                    <a:pt x="240" y="1558"/>
                    <a:pt x="223" y="1558"/>
                  </a:cubicBezTo>
                  <a:close/>
                  <a:moveTo>
                    <a:pt x="86" y="309"/>
                  </a:moveTo>
                  <a:lnTo>
                    <a:pt x="86" y="309"/>
                  </a:lnTo>
                  <a:cubicBezTo>
                    <a:pt x="68" y="309"/>
                    <a:pt x="68" y="309"/>
                    <a:pt x="68" y="326"/>
                  </a:cubicBezTo>
                  <a:cubicBezTo>
                    <a:pt x="68" y="1199"/>
                    <a:pt x="68" y="1199"/>
                    <a:pt x="68" y="1199"/>
                  </a:cubicBezTo>
                  <a:cubicBezTo>
                    <a:pt x="68" y="1199"/>
                    <a:pt x="68" y="1199"/>
                    <a:pt x="86" y="1199"/>
                  </a:cubicBezTo>
                  <a:cubicBezTo>
                    <a:pt x="223" y="1199"/>
                    <a:pt x="223" y="1199"/>
                    <a:pt x="223" y="1199"/>
                  </a:cubicBezTo>
                  <a:cubicBezTo>
                    <a:pt x="240" y="1199"/>
                    <a:pt x="257" y="1216"/>
                    <a:pt x="257" y="1233"/>
                  </a:cubicBezTo>
                  <a:cubicBezTo>
                    <a:pt x="257" y="1455"/>
                    <a:pt x="257" y="1455"/>
                    <a:pt x="257" y="1455"/>
                  </a:cubicBezTo>
                  <a:cubicBezTo>
                    <a:pt x="547" y="1216"/>
                    <a:pt x="547" y="1216"/>
                    <a:pt x="547" y="1216"/>
                  </a:cubicBezTo>
                  <a:lnTo>
                    <a:pt x="565" y="1199"/>
                  </a:lnTo>
                  <a:cubicBezTo>
                    <a:pt x="1335" y="1199"/>
                    <a:pt x="1335" y="1199"/>
                    <a:pt x="1335" y="1199"/>
                  </a:cubicBezTo>
                  <a:cubicBezTo>
                    <a:pt x="1352" y="1199"/>
                    <a:pt x="1352" y="1199"/>
                    <a:pt x="1352" y="1199"/>
                  </a:cubicBezTo>
                  <a:cubicBezTo>
                    <a:pt x="1352" y="1027"/>
                    <a:pt x="1352" y="1027"/>
                    <a:pt x="1352" y="1027"/>
                  </a:cubicBezTo>
                  <a:cubicBezTo>
                    <a:pt x="667" y="1027"/>
                    <a:pt x="667" y="1027"/>
                    <a:pt x="667" y="1027"/>
                  </a:cubicBezTo>
                  <a:cubicBezTo>
                    <a:pt x="616" y="1027"/>
                    <a:pt x="582" y="993"/>
                    <a:pt x="582" y="942"/>
                  </a:cubicBezTo>
                  <a:cubicBezTo>
                    <a:pt x="582" y="309"/>
                    <a:pt x="582" y="309"/>
                    <a:pt x="582" y="309"/>
                  </a:cubicBezTo>
                  <a:cubicBezTo>
                    <a:pt x="86" y="309"/>
                    <a:pt x="86" y="309"/>
                    <a:pt x="86" y="309"/>
                  </a:cubicBezTo>
                  <a:close/>
                  <a:moveTo>
                    <a:pt x="1437" y="959"/>
                  </a:moveTo>
                  <a:lnTo>
                    <a:pt x="1437" y="959"/>
                  </a:lnTo>
                  <a:cubicBezTo>
                    <a:pt x="1437" y="959"/>
                    <a:pt x="1455" y="959"/>
                    <a:pt x="1455" y="976"/>
                  </a:cubicBezTo>
                  <a:cubicBezTo>
                    <a:pt x="1746" y="1216"/>
                    <a:pt x="1746" y="1216"/>
                    <a:pt x="1746" y="1216"/>
                  </a:cubicBezTo>
                  <a:cubicBezTo>
                    <a:pt x="1746" y="993"/>
                    <a:pt x="1746" y="993"/>
                    <a:pt x="1746" y="993"/>
                  </a:cubicBezTo>
                  <a:cubicBezTo>
                    <a:pt x="1746" y="976"/>
                    <a:pt x="1763" y="959"/>
                    <a:pt x="1780" y="959"/>
                  </a:cubicBezTo>
                  <a:cubicBezTo>
                    <a:pt x="1917" y="959"/>
                    <a:pt x="1917" y="959"/>
                    <a:pt x="1917" y="959"/>
                  </a:cubicBezTo>
                  <a:cubicBezTo>
                    <a:pt x="1934" y="959"/>
                    <a:pt x="1934" y="959"/>
                    <a:pt x="1934" y="942"/>
                  </a:cubicBezTo>
                  <a:cubicBezTo>
                    <a:pt x="1934" y="69"/>
                    <a:pt x="1934" y="69"/>
                    <a:pt x="1934" y="69"/>
                  </a:cubicBezTo>
                  <a:cubicBezTo>
                    <a:pt x="1934" y="69"/>
                    <a:pt x="1934" y="52"/>
                    <a:pt x="1917" y="52"/>
                  </a:cubicBezTo>
                  <a:cubicBezTo>
                    <a:pt x="667" y="52"/>
                    <a:pt x="667" y="52"/>
                    <a:pt x="667" y="52"/>
                  </a:cubicBezTo>
                  <a:cubicBezTo>
                    <a:pt x="650" y="52"/>
                    <a:pt x="650" y="69"/>
                    <a:pt x="650" y="69"/>
                  </a:cubicBezTo>
                  <a:lnTo>
                    <a:pt x="650" y="69"/>
                  </a:lnTo>
                  <a:cubicBezTo>
                    <a:pt x="650" y="942"/>
                    <a:pt x="650" y="942"/>
                    <a:pt x="650" y="942"/>
                  </a:cubicBezTo>
                  <a:cubicBezTo>
                    <a:pt x="650" y="959"/>
                    <a:pt x="650" y="959"/>
                    <a:pt x="667" y="959"/>
                  </a:cubicBezTo>
                  <a:lnTo>
                    <a:pt x="1437" y="959"/>
                  </a:lnTo>
                  <a:close/>
                  <a:moveTo>
                    <a:pt x="1284" y="890"/>
                  </a:moveTo>
                  <a:lnTo>
                    <a:pt x="1284" y="890"/>
                  </a:lnTo>
                  <a:cubicBezTo>
                    <a:pt x="1267" y="890"/>
                    <a:pt x="1232" y="856"/>
                    <a:pt x="1232" y="822"/>
                  </a:cubicBezTo>
                  <a:cubicBezTo>
                    <a:pt x="1232" y="788"/>
                    <a:pt x="1267" y="771"/>
                    <a:pt x="1284" y="771"/>
                  </a:cubicBezTo>
                  <a:cubicBezTo>
                    <a:pt x="1318" y="771"/>
                    <a:pt x="1352" y="788"/>
                    <a:pt x="1352" y="822"/>
                  </a:cubicBezTo>
                  <a:cubicBezTo>
                    <a:pt x="1352" y="856"/>
                    <a:pt x="1318" y="890"/>
                    <a:pt x="1284" y="890"/>
                  </a:cubicBezTo>
                  <a:close/>
                  <a:moveTo>
                    <a:pt x="1284" y="719"/>
                  </a:moveTo>
                  <a:lnTo>
                    <a:pt x="1284" y="719"/>
                  </a:lnTo>
                  <a:cubicBezTo>
                    <a:pt x="1284" y="719"/>
                    <a:pt x="1284" y="719"/>
                    <a:pt x="1267" y="702"/>
                  </a:cubicBezTo>
                  <a:lnTo>
                    <a:pt x="1267" y="685"/>
                  </a:lnTo>
                  <a:cubicBezTo>
                    <a:pt x="1267" y="565"/>
                    <a:pt x="1267" y="565"/>
                    <a:pt x="1267" y="565"/>
                  </a:cubicBezTo>
                  <a:cubicBezTo>
                    <a:pt x="1267" y="548"/>
                    <a:pt x="1267" y="548"/>
                    <a:pt x="1267" y="531"/>
                  </a:cubicBezTo>
                  <a:cubicBezTo>
                    <a:pt x="1284" y="531"/>
                    <a:pt x="1301" y="514"/>
                    <a:pt x="1301" y="514"/>
                  </a:cubicBezTo>
                  <a:cubicBezTo>
                    <a:pt x="1335" y="497"/>
                    <a:pt x="1352" y="479"/>
                    <a:pt x="1387" y="463"/>
                  </a:cubicBezTo>
                  <a:cubicBezTo>
                    <a:pt x="1420" y="429"/>
                    <a:pt x="1437" y="394"/>
                    <a:pt x="1437" y="360"/>
                  </a:cubicBezTo>
                  <a:cubicBezTo>
                    <a:pt x="1420" y="292"/>
                    <a:pt x="1352" y="223"/>
                    <a:pt x="1284" y="223"/>
                  </a:cubicBezTo>
                  <a:cubicBezTo>
                    <a:pt x="1232" y="223"/>
                    <a:pt x="1198" y="240"/>
                    <a:pt x="1147" y="309"/>
                  </a:cubicBezTo>
                  <a:cubicBezTo>
                    <a:pt x="1147" y="326"/>
                    <a:pt x="1130" y="326"/>
                    <a:pt x="1130" y="326"/>
                  </a:cubicBezTo>
                  <a:lnTo>
                    <a:pt x="1130" y="326"/>
                  </a:lnTo>
                  <a:cubicBezTo>
                    <a:pt x="1113" y="326"/>
                    <a:pt x="1113" y="326"/>
                    <a:pt x="1113" y="326"/>
                  </a:cubicBezTo>
                  <a:cubicBezTo>
                    <a:pt x="1095" y="309"/>
                    <a:pt x="1078" y="292"/>
                    <a:pt x="1095" y="274"/>
                  </a:cubicBezTo>
                  <a:cubicBezTo>
                    <a:pt x="1147" y="206"/>
                    <a:pt x="1198" y="172"/>
                    <a:pt x="1284" y="172"/>
                  </a:cubicBezTo>
                  <a:lnTo>
                    <a:pt x="1284" y="172"/>
                  </a:lnTo>
                  <a:cubicBezTo>
                    <a:pt x="1301" y="172"/>
                    <a:pt x="1301" y="172"/>
                    <a:pt x="1301" y="172"/>
                  </a:cubicBezTo>
                  <a:cubicBezTo>
                    <a:pt x="1387" y="172"/>
                    <a:pt x="1489" y="240"/>
                    <a:pt x="1489" y="360"/>
                  </a:cubicBezTo>
                  <a:cubicBezTo>
                    <a:pt x="1489" y="411"/>
                    <a:pt x="1472" y="463"/>
                    <a:pt x="1420" y="514"/>
                  </a:cubicBezTo>
                  <a:cubicBezTo>
                    <a:pt x="1404" y="531"/>
                    <a:pt x="1369" y="548"/>
                    <a:pt x="1335" y="565"/>
                  </a:cubicBezTo>
                  <a:cubicBezTo>
                    <a:pt x="1335" y="565"/>
                    <a:pt x="1335" y="582"/>
                    <a:pt x="1318" y="582"/>
                  </a:cubicBezTo>
                  <a:cubicBezTo>
                    <a:pt x="1318" y="685"/>
                    <a:pt x="1318" y="685"/>
                    <a:pt x="1318" y="685"/>
                  </a:cubicBezTo>
                  <a:lnTo>
                    <a:pt x="1318" y="702"/>
                  </a:lnTo>
                  <a:cubicBezTo>
                    <a:pt x="1301" y="719"/>
                    <a:pt x="1301" y="719"/>
                    <a:pt x="1284" y="719"/>
                  </a:cubicBez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 name="Freeform 43">
              <a:extLst>
                <a:ext uri="{FF2B5EF4-FFF2-40B4-BE49-F238E27FC236}">
                  <a16:creationId xmlns:a16="http://schemas.microsoft.com/office/drawing/2014/main" id="{A9A304D9-20A4-4B91-BA1F-EDCBA8A13B45}"/>
                </a:ext>
              </a:extLst>
            </p:cNvPr>
            <p:cNvSpPr>
              <a:spLocks noChangeArrowheads="1"/>
            </p:cNvSpPr>
            <p:nvPr/>
          </p:nvSpPr>
          <p:spPr bwMode="auto">
            <a:xfrm>
              <a:off x="4248150" y="1860550"/>
              <a:ext cx="709613" cy="561975"/>
            </a:xfrm>
            <a:custGeom>
              <a:avLst/>
              <a:gdLst>
                <a:gd name="T0" fmla="*/ 1267 w 1969"/>
                <a:gd name="T1" fmla="*/ 771 h 1559"/>
                <a:gd name="T2" fmla="*/ 1267 w 1969"/>
                <a:gd name="T3" fmla="*/ 873 h 1559"/>
                <a:gd name="T4" fmla="*/ 1267 w 1969"/>
                <a:gd name="T5" fmla="*/ 771 h 1559"/>
                <a:gd name="T6" fmla="*/ 69 w 1969"/>
                <a:gd name="T7" fmla="*/ 292 h 1559"/>
                <a:gd name="T8" fmla="*/ 565 w 1969"/>
                <a:gd name="T9" fmla="*/ 942 h 1559"/>
                <a:gd name="T10" fmla="*/ 1352 w 1969"/>
                <a:gd name="T11" fmla="*/ 1027 h 1559"/>
                <a:gd name="T12" fmla="*/ 1318 w 1969"/>
                <a:gd name="T13" fmla="*/ 1216 h 1559"/>
                <a:gd name="T14" fmla="*/ 530 w 1969"/>
                <a:gd name="T15" fmla="*/ 1216 h 1559"/>
                <a:gd name="T16" fmla="*/ 240 w 1969"/>
                <a:gd name="T17" fmla="*/ 1233 h 1559"/>
                <a:gd name="T18" fmla="*/ 69 w 1969"/>
                <a:gd name="T19" fmla="*/ 1216 h 1559"/>
                <a:gd name="T20" fmla="*/ 34 w 1969"/>
                <a:gd name="T21" fmla="*/ 326 h 1559"/>
                <a:gd name="T22" fmla="*/ 1267 w 1969"/>
                <a:gd name="T23" fmla="*/ 172 h 1559"/>
                <a:gd name="T24" fmla="*/ 1078 w 1969"/>
                <a:gd name="T25" fmla="*/ 274 h 1559"/>
                <a:gd name="T26" fmla="*/ 1130 w 1969"/>
                <a:gd name="T27" fmla="*/ 309 h 1559"/>
                <a:gd name="T28" fmla="*/ 1420 w 1969"/>
                <a:gd name="T29" fmla="*/ 360 h 1559"/>
                <a:gd name="T30" fmla="*/ 1267 w 1969"/>
                <a:gd name="T31" fmla="*/ 548 h 1559"/>
                <a:gd name="T32" fmla="*/ 1250 w 1969"/>
                <a:gd name="T33" fmla="*/ 685 h 1559"/>
                <a:gd name="T34" fmla="*/ 1301 w 1969"/>
                <a:gd name="T35" fmla="*/ 685 h 1559"/>
                <a:gd name="T36" fmla="*/ 1403 w 1969"/>
                <a:gd name="T37" fmla="*/ 497 h 1559"/>
                <a:gd name="T38" fmla="*/ 1267 w 1969"/>
                <a:gd name="T39" fmla="*/ 172 h 1559"/>
                <a:gd name="T40" fmla="*/ 650 w 1969"/>
                <a:gd name="T41" fmla="*/ 52 h 1559"/>
                <a:gd name="T42" fmla="*/ 1934 w 1969"/>
                <a:gd name="T43" fmla="*/ 69 h 1559"/>
                <a:gd name="T44" fmla="*/ 1900 w 1969"/>
                <a:gd name="T45" fmla="*/ 976 h 1559"/>
                <a:gd name="T46" fmla="*/ 1729 w 1969"/>
                <a:gd name="T47" fmla="*/ 993 h 1559"/>
                <a:gd name="T48" fmla="*/ 1438 w 1969"/>
                <a:gd name="T49" fmla="*/ 976 h 1559"/>
                <a:gd name="T50" fmla="*/ 650 w 1969"/>
                <a:gd name="T51" fmla="*/ 976 h 1559"/>
                <a:gd name="T52" fmla="*/ 616 w 1969"/>
                <a:gd name="T53" fmla="*/ 69 h 1559"/>
                <a:gd name="T54" fmla="*/ 650 w 1969"/>
                <a:gd name="T55" fmla="*/ 0 h 1559"/>
                <a:gd name="T56" fmla="*/ 565 w 1969"/>
                <a:gd name="T57" fmla="*/ 69 h 1559"/>
                <a:gd name="T58" fmla="*/ 69 w 1969"/>
                <a:gd name="T59" fmla="*/ 240 h 1559"/>
                <a:gd name="T60" fmla="*/ 0 w 1969"/>
                <a:gd name="T61" fmla="*/ 1199 h 1559"/>
                <a:gd name="T62" fmla="*/ 188 w 1969"/>
                <a:gd name="T63" fmla="*/ 1267 h 1559"/>
                <a:gd name="T64" fmla="*/ 223 w 1969"/>
                <a:gd name="T65" fmla="*/ 1541 h 1559"/>
                <a:gd name="T66" fmla="*/ 1318 w 1969"/>
                <a:gd name="T67" fmla="*/ 1267 h 1559"/>
                <a:gd name="T68" fmla="*/ 1403 w 1969"/>
                <a:gd name="T69" fmla="*/ 1027 h 1559"/>
                <a:gd name="T70" fmla="*/ 1746 w 1969"/>
                <a:gd name="T71" fmla="*/ 1301 h 1559"/>
                <a:gd name="T72" fmla="*/ 1780 w 1969"/>
                <a:gd name="T73" fmla="*/ 1027 h 1559"/>
                <a:gd name="T74" fmla="*/ 1968 w 1969"/>
                <a:gd name="T75" fmla="*/ 942 h 1559"/>
                <a:gd name="T76" fmla="*/ 1900 w 1969"/>
                <a:gd name="T77" fmla="*/ 0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69" h="1559">
                  <a:moveTo>
                    <a:pt x="1267" y="771"/>
                  </a:moveTo>
                  <a:lnTo>
                    <a:pt x="1267" y="771"/>
                  </a:lnTo>
                  <a:cubicBezTo>
                    <a:pt x="1250" y="771"/>
                    <a:pt x="1233" y="805"/>
                    <a:pt x="1233" y="822"/>
                  </a:cubicBezTo>
                  <a:cubicBezTo>
                    <a:pt x="1233" y="856"/>
                    <a:pt x="1250" y="873"/>
                    <a:pt x="1267" y="873"/>
                  </a:cubicBezTo>
                  <a:cubicBezTo>
                    <a:pt x="1301" y="873"/>
                    <a:pt x="1318" y="856"/>
                    <a:pt x="1318" y="822"/>
                  </a:cubicBezTo>
                  <a:cubicBezTo>
                    <a:pt x="1318" y="805"/>
                    <a:pt x="1301" y="771"/>
                    <a:pt x="1267" y="771"/>
                  </a:cubicBezTo>
                  <a:close/>
                  <a:moveTo>
                    <a:pt x="69" y="292"/>
                  </a:moveTo>
                  <a:lnTo>
                    <a:pt x="69" y="292"/>
                  </a:lnTo>
                  <a:cubicBezTo>
                    <a:pt x="565" y="292"/>
                    <a:pt x="565" y="292"/>
                    <a:pt x="565" y="292"/>
                  </a:cubicBezTo>
                  <a:cubicBezTo>
                    <a:pt x="565" y="942"/>
                    <a:pt x="565" y="942"/>
                    <a:pt x="565" y="942"/>
                  </a:cubicBezTo>
                  <a:cubicBezTo>
                    <a:pt x="565" y="993"/>
                    <a:pt x="599" y="1027"/>
                    <a:pt x="650" y="1027"/>
                  </a:cubicBezTo>
                  <a:cubicBezTo>
                    <a:pt x="1352" y="1027"/>
                    <a:pt x="1352" y="1027"/>
                    <a:pt x="1352" y="1027"/>
                  </a:cubicBezTo>
                  <a:cubicBezTo>
                    <a:pt x="1352" y="1199"/>
                    <a:pt x="1352" y="1199"/>
                    <a:pt x="1352" y="1199"/>
                  </a:cubicBezTo>
                  <a:cubicBezTo>
                    <a:pt x="1352" y="1199"/>
                    <a:pt x="1335" y="1216"/>
                    <a:pt x="1318" y="1216"/>
                  </a:cubicBezTo>
                  <a:cubicBezTo>
                    <a:pt x="548" y="1216"/>
                    <a:pt x="548" y="1216"/>
                    <a:pt x="548" y="1216"/>
                  </a:cubicBezTo>
                  <a:cubicBezTo>
                    <a:pt x="548" y="1216"/>
                    <a:pt x="548" y="1216"/>
                    <a:pt x="530" y="1216"/>
                  </a:cubicBezTo>
                  <a:cubicBezTo>
                    <a:pt x="240" y="1472"/>
                    <a:pt x="240" y="1472"/>
                    <a:pt x="240" y="1472"/>
                  </a:cubicBezTo>
                  <a:cubicBezTo>
                    <a:pt x="240" y="1233"/>
                    <a:pt x="240" y="1233"/>
                    <a:pt x="240" y="1233"/>
                  </a:cubicBezTo>
                  <a:cubicBezTo>
                    <a:pt x="240" y="1233"/>
                    <a:pt x="223" y="1216"/>
                    <a:pt x="206" y="1216"/>
                  </a:cubicBezTo>
                  <a:cubicBezTo>
                    <a:pt x="69" y="1216"/>
                    <a:pt x="69" y="1216"/>
                    <a:pt x="69" y="1216"/>
                  </a:cubicBezTo>
                  <a:cubicBezTo>
                    <a:pt x="51" y="1216"/>
                    <a:pt x="34" y="1199"/>
                    <a:pt x="34" y="1199"/>
                  </a:cubicBezTo>
                  <a:cubicBezTo>
                    <a:pt x="34" y="326"/>
                    <a:pt x="34" y="326"/>
                    <a:pt x="34" y="326"/>
                  </a:cubicBezTo>
                  <a:cubicBezTo>
                    <a:pt x="34" y="309"/>
                    <a:pt x="51" y="292"/>
                    <a:pt x="69" y="292"/>
                  </a:cubicBezTo>
                  <a:close/>
                  <a:moveTo>
                    <a:pt x="1267" y="172"/>
                  </a:moveTo>
                  <a:lnTo>
                    <a:pt x="1267" y="172"/>
                  </a:lnTo>
                  <a:cubicBezTo>
                    <a:pt x="1198" y="172"/>
                    <a:pt x="1130" y="206"/>
                    <a:pt x="1078" y="274"/>
                  </a:cubicBezTo>
                  <a:cubicBezTo>
                    <a:pt x="1078" y="292"/>
                    <a:pt x="1078" y="309"/>
                    <a:pt x="1096" y="309"/>
                  </a:cubicBezTo>
                  <a:cubicBezTo>
                    <a:pt x="1096" y="326"/>
                    <a:pt x="1113" y="326"/>
                    <a:pt x="1130" y="309"/>
                  </a:cubicBezTo>
                  <a:cubicBezTo>
                    <a:pt x="1164" y="240"/>
                    <a:pt x="1215" y="223"/>
                    <a:pt x="1267" y="223"/>
                  </a:cubicBezTo>
                  <a:cubicBezTo>
                    <a:pt x="1352" y="223"/>
                    <a:pt x="1420" y="292"/>
                    <a:pt x="1420" y="360"/>
                  </a:cubicBezTo>
                  <a:cubicBezTo>
                    <a:pt x="1420" y="411"/>
                    <a:pt x="1403" y="429"/>
                    <a:pt x="1370" y="463"/>
                  </a:cubicBezTo>
                  <a:cubicBezTo>
                    <a:pt x="1335" y="497"/>
                    <a:pt x="1301" y="514"/>
                    <a:pt x="1267" y="548"/>
                  </a:cubicBezTo>
                  <a:cubicBezTo>
                    <a:pt x="1250" y="548"/>
                    <a:pt x="1250" y="548"/>
                    <a:pt x="1250" y="565"/>
                  </a:cubicBezTo>
                  <a:cubicBezTo>
                    <a:pt x="1250" y="685"/>
                    <a:pt x="1250" y="685"/>
                    <a:pt x="1250" y="685"/>
                  </a:cubicBezTo>
                  <a:cubicBezTo>
                    <a:pt x="1250" y="702"/>
                    <a:pt x="1267" y="702"/>
                    <a:pt x="1267" y="702"/>
                  </a:cubicBezTo>
                  <a:cubicBezTo>
                    <a:pt x="1284" y="702"/>
                    <a:pt x="1301" y="702"/>
                    <a:pt x="1301" y="685"/>
                  </a:cubicBezTo>
                  <a:cubicBezTo>
                    <a:pt x="1301" y="565"/>
                    <a:pt x="1301" y="565"/>
                    <a:pt x="1301" y="565"/>
                  </a:cubicBezTo>
                  <a:cubicBezTo>
                    <a:pt x="1335" y="548"/>
                    <a:pt x="1370" y="531"/>
                    <a:pt x="1403" y="497"/>
                  </a:cubicBezTo>
                  <a:cubicBezTo>
                    <a:pt x="1438" y="463"/>
                    <a:pt x="1472" y="429"/>
                    <a:pt x="1472" y="360"/>
                  </a:cubicBezTo>
                  <a:cubicBezTo>
                    <a:pt x="1472" y="240"/>
                    <a:pt x="1370" y="172"/>
                    <a:pt x="1267" y="172"/>
                  </a:cubicBezTo>
                  <a:close/>
                  <a:moveTo>
                    <a:pt x="650" y="52"/>
                  </a:moveTo>
                  <a:lnTo>
                    <a:pt x="650" y="52"/>
                  </a:lnTo>
                  <a:cubicBezTo>
                    <a:pt x="1900" y="52"/>
                    <a:pt x="1900" y="52"/>
                    <a:pt x="1900" y="52"/>
                  </a:cubicBezTo>
                  <a:cubicBezTo>
                    <a:pt x="1917" y="52"/>
                    <a:pt x="1934" y="69"/>
                    <a:pt x="1934" y="69"/>
                  </a:cubicBezTo>
                  <a:cubicBezTo>
                    <a:pt x="1934" y="942"/>
                    <a:pt x="1934" y="942"/>
                    <a:pt x="1934" y="942"/>
                  </a:cubicBezTo>
                  <a:cubicBezTo>
                    <a:pt x="1934" y="959"/>
                    <a:pt x="1917" y="976"/>
                    <a:pt x="1900" y="976"/>
                  </a:cubicBezTo>
                  <a:cubicBezTo>
                    <a:pt x="1763" y="976"/>
                    <a:pt x="1763" y="976"/>
                    <a:pt x="1763" y="976"/>
                  </a:cubicBezTo>
                  <a:cubicBezTo>
                    <a:pt x="1746" y="976"/>
                    <a:pt x="1729" y="976"/>
                    <a:pt x="1729" y="993"/>
                  </a:cubicBezTo>
                  <a:cubicBezTo>
                    <a:pt x="1729" y="1233"/>
                    <a:pt x="1729" y="1233"/>
                    <a:pt x="1729" y="1233"/>
                  </a:cubicBezTo>
                  <a:cubicBezTo>
                    <a:pt x="1438" y="976"/>
                    <a:pt x="1438" y="976"/>
                    <a:pt x="1438" y="976"/>
                  </a:cubicBezTo>
                  <a:cubicBezTo>
                    <a:pt x="1420" y="976"/>
                    <a:pt x="1420" y="976"/>
                    <a:pt x="1420" y="976"/>
                  </a:cubicBezTo>
                  <a:cubicBezTo>
                    <a:pt x="650" y="976"/>
                    <a:pt x="650" y="976"/>
                    <a:pt x="650" y="976"/>
                  </a:cubicBezTo>
                  <a:cubicBezTo>
                    <a:pt x="633" y="976"/>
                    <a:pt x="616" y="959"/>
                    <a:pt x="616" y="942"/>
                  </a:cubicBezTo>
                  <a:cubicBezTo>
                    <a:pt x="616" y="69"/>
                    <a:pt x="616" y="69"/>
                    <a:pt x="616" y="69"/>
                  </a:cubicBezTo>
                  <a:cubicBezTo>
                    <a:pt x="616" y="69"/>
                    <a:pt x="633" y="52"/>
                    <a:pt x="650" y="52"/>
                  </a:cubicBezTo>
                  <a:close/>
                  <a:moveTo>
                    <a:pt x="650" y="0"/>
                  </a:moveTo>
                  <a:lnTo>
                    <a:pt x="650" y="0"/>
                  </a:lnTo>
                  <a:cubicBezTo>
                    <a:pt x="599" y="0"/>
                    <a:pt x="565" y="35"/>
                    <a:pt x="565" y="69"/>
                  </a:cubicBezTo>
                  <a:cubicBezTo>
                    <a:pt x="565" y="240"/>
                    <a:pt x="565" y="240"/>
                    <a:pt x="565" y="240"/>
                  </a:cubicBezTo>
                  <a:cubicBezTo>
                    <a:pt x="69" y="240"/>
                    <a:pt x="69" y="240"/>
                    <a:pt x="69" y="240"/>
                  </a:cubicBezTo>
                  <a:cubicBezTo>
                    <a:pt x="17" y="240"/>
                    <a:pt x="0" y="274"/>
                    <a:pt x="0" y="326"/>
                  </a:cubicBezTo>
                  <a:cubicBezTo>
                    <a:pt x="0" y="1199"/>
                    <a:pt x="0" y="1199"/>
                    <a:pt x="0" y="1199"/>
                  </a:cubicBezTo>
                  <a:cubicBezTo>
                    <a:pt x="0" y="1233"/>
                    <a:pt x="17" y="1267"/>
                    <a:pt x="69" y="1267"/>
                  </a:cubicBezTo>
                  <a:cubicBezTo>
                    <a:pt x="188" y="1267"/>
                    <a:pt x="188" y="1267"/>
                    <a:pt x="188" y="1267"/>
                  </a:cubicBezTo>
                  <a:cubicBezTo>
                    <a:pt x="188" y="1524"/>
                    <a:pt x="188" y="1524"/>
                    <a:pt x="188" y="1524"/>
                  </a:cubicBezTo>
                  <a:cubicBezTo>
                    <a:pt x="188" y="1541"/>
                    <a:pt x="206" y="1558"/>
                    <a:pt x="223" y="1541"/>
                  </a:cubicBezTo>
                  <a:cubicBezTo>
                    <a:pt x="565" y="1267"/>
                    <a:pt x="565" y="1267"/>
                    <a:pt x="565" y="1267"/>
                  </a:cubicBezTo>
                  <a:cubicBezTo>
                    <a:pt x="1318" y="1267"/>
                    <a:pt x="1318" y="1267"/>
                    <a:pt x="1318" y="1267"/>
                  </a:cubicBezTo>
                  <a:cubicBezTo>
                    <a:pt x="1370" y="1267"/>
                    <a:pt x="1403" y="1233"/>
                    <a:pt x="1403" y="1199"/>
                  </a:cubicBezTo>
                  <a:cubicBezTo>
                    <a:pt x="1403" y="1027"/>
                    <a:pt x="1403" y="1027"/>
                    <a:pt x="1403" y="1027"/>
                  </a:cubicBezTo>
                  <a:lnTo>
                    <a:pt x="1403" y="1027"/>
                  </a:lnTo>
                  <a:cubicBezTo>
                    <a:pt x="1746" y="1301"/>
                    <a:pt x="1746" y="1301"/>
                    <a:pt x="1746" y="1301"/>
                  </a:cubicBezTo>
                  <a:cubicBezTo>
                    <a:pt x="1763" y="1319"/>
                    <a:pt x="1780" y="1301"/>
                    <a:pt x="1780" y="1284"/>
                  </a:cubicBezTo>
                  <a:cubicBezTo>
                    <a:pt x="1780" y="1027"/>
                    <a:pt x="1780" y="1027"/>
                    <a:pt x="1780" y="1027"/>
                  </a:cubicBezTo>
                  <a:cubicBezTo>
                    <a:pt x="1900" y="1027"/>
                    <a:pt x="1900" y="1027"/>
                    <a:pt x="1900" y="1027"/>
                  </a:cubicBezTo>
                  <a:cubicBezTo>
                    <a:pt x="1951" y="1027"/>
                    <a:pt x="1968" y="993"/>
                    <a:pt x="1968" y="942"/>
                  </a:cubicBezTo>
                  <a:cubicBezTo>
                    <a:pt x="1968" y="69"/>
                    <a:pt x="1968" y="69"/>
                    <a:pt x="1968" y="69"/>
                  </a:cubicBezTo>
                  <a:cubicBezTo>
                    <a:pt x="1968" y="35"/>
                    <a:pt x="1951" y="0"/>
                    <a:pt x="1900" y="0"/>
                  </a:cubicBezTo>
                  <a:lnTo>
                    <a:pt x="650" y="0"/>
                  </a:lnTo>
                  <a:close/>
                </a:path>
              </a:pathLst>
            </a:custGeom>
            <a:grpFill/>
            <a:ln w="9525" cap="flat">
              <a:solidFill>
                <a:srgbClr val="BC3345">
                  <a:alpha val="0"/>
                </a:srgbClr>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sp>
        <p:nvSpPr>
          <p:cNvPr id="29" name="Freeform 165">
            <a:extLst>
              <a:ext uri="{FF2B5EF4-FFF2-40B4-BE49-F238E27FC236}">
                <a16:creationId xmlns:a16="http://schemas.microsoft.com/office/drawing/2014/main" id="{B1755903-60A6-4706-BBBB-9E4BBA8C9503}"/>
              </a:ext>
            </a:extLst>
          </p:cNvPr>
          <p:cNvSpPr>
            <a:spLocks noEditPoints="1"/>
          </p:cNvSpPr>
          <p:nvPr/>
        </p:nvSpPr>
        <p:spPr bwMode="auto">
          <a:xfrm>
            <a:off x="726330" y="4457374"/>
            <a:ext cx="412408" cy="334036"/>
          </a:xfrm>
          <a:custGeom>
            <a:avLst/>
            <a:gdLst>
              <a:gd name="T0" fmla="*/ 0 w 197"/>
              <a:gd name="T1" fmla="*/ 99 h 197"/>
              <a:gd name="T2" fmla="*/ 197 w 197"/>
              <a:gd name="T3" fmla="*/ 99 h 197"/>
              <a:gd name="T4" fmla="*/ 111 w 197"/>
              <a:gd name="T5" fmla="*/ 182 h 197"/>
              <a:gd name="T6" fmla="*/ 103 w 197"/>
              <a:gd name="T7" fmla="*/ 146 h 197"/>
              <a:gd name="T8" fmla="*/ 111 w 197"/>
              <a:gd name="T9" fmla="*/ 182 h 197"/>
              <a:gd name="T10" fmla="*/ 94 w 197"/>
              <a:gd name="T11" fmla="*/ 146 h 197"/>
              <a:gd name="T12" fmla="*/ 87 w 197"/>
              <a:gd name="T13" fmla="*/ 183 h 197"/>
              <a:gd name="T14" fmla="*/ 14 w 197"/>
              <a:gd name="T15" fmla="*/ 103 h 197"/>
              <a:gd name="T16" fmla="*/ 52 w 197"/>
              <a:gd name="T17" fmla="*/ 137 h 197"/>
              <a:gd name="T18" fmla="*/ 14 w 197"/>
              <a:gd name="T19" fmla="*/ 103 h 197"/>
              <a:gd name="T20" fmla="*/ 94 w 197"/>
              <a:gd name="T21" fmla="*/ 14 h 197"/>
              <a:gd name="T22" fmla="*/ 63 w 197"/>
              <a:gd name="T23" fmla="*/ 52 h 197"/>
              <a:gd name="T24" fmla="*/ 134 w 197"/>
              <a:gd name="T25" fmla="*/ 52 h 197"/>
              <a:gd name="T26" fmla="*/ 103 w 197"/>
              <a:gd name="T27" fmla="*/ 14 h 197"/>
              <a:gd name="T28" fmla="*/ 134 w 197"/>
              <a:gd name="T29" fmla="*/ 52 h 197"/>
              <a:gd name="T30" fmla="*/ 141 w 197"/>
              <a:gd name="T31" fmla="*/ 94 h 197"/>
              <a:gd name="T32" fmla="*/ 103 w 197"/>
              <a:gd name="T33" fmla="*/ 61 h 197"/>
              <a:gd name="T34" fmla="*/ 94 w 197"/>
              <a:gd name="T35" fmla="*/ 61 h 197"/>
              <a:gd name="T36" fmla="*/ 57 w 197"/>
              <a:gd name="T37" fmla="*/ 94 h 197"/>
              <a:gd name="T38" fmla="*/ 94 w 197"/>
              <a:gd name="T39" fmla="*/ 61 h 197"/>
              <a:gd name="T40" fmla="*/ 14 w 197"/>
              <a:gd name="T41" fmla="*/ 94 h 197"/>
              <a:gd name="T42" fmla="*/ 52 w 197"/>
              <a:gd name="T43" fmla="*/ 61 h 197"/>
              <a:gd name="T44" fmla="*/ 57 w 197"/>
              <a:gd name="T45" fmla="*/ 103 h 197"/>
              <a:gd name="T46" fmla="*/ 94 w 197"/>
              <a:gd name="T47" fmla="*/ 137 h 197"/>
              <a:gd name="T48" fmla="*/ 57 w 197"/>
              <a:gd name="T49" fmla="*/ 103 h 197"/>
              <a:gd name="T50" fmla="*/ 103 w 197"/>
              <a:gd name="T51" fmla="*/ 103 h 197"/>
              <a:gd name="T52" fmla="*/ 136 w 197"/>
              <a:gd name="T53" fmla="*/ 137 h 197"/>
              <a:gd name="T54" fmla="*/ 149 w 197"/>
              <a:gd name="T55" fmla="*/ 103 h 197"/>
              <a:gd name="T56" fmla="*/ 174 w 197"/>
              <a:gd name="T57" fmla="*/ 137 h 197"/>
              <a:gd name="T58" fmla="*/ 149 w 197"/>
              <a:gd name="T59" fmla="*/ 103 h 197"/>
              <a:gd name="T60" fmla="*/ 145 w 197"/>
              <a:gd name="T61" fmla="*/ 61 h 197"/>
              <a:gd name="T62" fmla="*/ 183 w 197"/>
              <a:gd name="T63" fmla="*/ 94 h 197"/>
              <a:gd name="T64" fmla="*/ 169 w 197"/>
              <a:gd name="T65" fmla="*/ 52 h 197"/>
              <a:gd name="T66" fmla="*/ 127 w 197"/>
              <a:gd name="T67" fmla="*/ 19 h 197"/>
              <a:gd name="T68" fmla="*/ 70 w 197"/>
              <a:gd name="T69" fmla="*/ 19 h 197"/>
              <a:gd name="T70" fmla="*/ 28 w 197"/>
              <a:gd name="T71" fmla="*/ 52 h 197"/>
              <a:gd name="T72" fmla="*/ 28 w 197"/>
              <a:gd name="T73" fmla="*/ 146 h 197"/>
              <a:gd name="T74" fmla="*/ 70 w 197"/>
              <a:gd name="T75" fmla="*/ 178 h 197"/>
              <a:gd name="T76" fmla="*/ 127 w 197"/>
              <a:gd name="T77" fmla="*/ 178 h 197"/>
              <a:gd name="T78" fmla="*/ 169 w 197"/>
              <a:gd name="T79"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7" h="197">
                <a:moveTo>
                  <a:pt x="99" y="0"/>
                </a:moveTo>
                <a:cubicBezTo>
                  <a:pt x="44" y="0"/>
                  <a:pt x="0" y="44"/>
                  <a:pt x="0" y="99"/>
                </a:cubicBezTo>
                <a:cubicBezTo>
                  <a:pt x="0" y="153"/>
                  <a:pt x="44" y="197"/>
                  <a:pt x="99" y="197"/>
                </a:cubicBezTo>
                <a:cubicBezTo>
                  <a:pt x="153" y="197"/>
                  <a:pt x="197" y="153"/>
                  <a:pt x="197" y="99"/>
                </a:cubicBezTo>
                <a:cubicBezTo>
                  <a:pt x="197" y="44"/>
                  <a:pt x="153" y="0"/>
                  <a:pt x="99" y="0"/>
                </a:cubicBezTo>
                <a:close/>
                <a:moveTo>
                  <a:pt x="111" y="182"/>
                </a:moveTo>
                <a:cubicBezTo>
                  <a:pt x="108" y="183"/>
                  <a:pt x="106" y="183"/>
                  <a:pt x="103" y="183"/>
                </a:cubicBezTo>
                <a:cubicBezTo>
                  <a:pt x="103" y="146"/>
                  <a:pt x="103" y="146"/>
                  <a:pt x="103" y="146"/>
                </a:cubicBezTo>
                <a:cubicBezTo>
                  <a:pt x="134" y="146"/>
                  <a:pt x="134" y="146"/>
                  <a:pt x="134" y="146"/>
                </a:cubicBezTo>
                <a:cubicBezTo>
                  <a:pt x="129" y="163"/>
                  <a:pt x="120" y="176"/>
                  <a:pt x="111" y="182"/>
                </a:cubicBezTo>
                <a:close/>
                <a:moveTo>
                  <a:pt x="63" y="146"/>
                </a:moveTo>
                <a:cubicBezTo>
                  <a:pt x="94" y="146"/>
                  <a:pt x="94" y="146"/>
                  <a:pt x="94" y="146"/>
                </a:cubicBezTo>
                <a:cubicBezTo>
                  <a:pt x="94" y="183"/>
                  <a:pt x="94" y="183"/>
                  <a:pt x="94" y="183"/>
                </a:cubicBezTo>
                <a:cubicBezTo>
                  <a:pt x="92" y="183"/>
                  <a:pt x="89" y="183"/>
                  <a:pt x="87" y="183"/>
                </a:cubicBezTo>
                <a:cubicBezTo>
                  <a:pt x="77" y="176"/>
                  <a:pt x="69" y="163"/>
                  <a:pt x="63" y="146"/>
                </a:cubicBezTo>
                <a:close/>
                <a:moveTo>
                  <a:pt x="14" y="103"/>
                </a:moveTo>
                <a:cubicBezTo>
                  <a:pt x="48" y="103"/>
                  <a:pt x="48" y="103"/>
                  <a:pt x="48" y="103"/>
                </a:cubicBezTo>
                <a:cubicBezTo>
                  <a:pt x="49" y="115"/>
                  <a:pt x="50" y="127"/>
                  <a:pt x="52" y="137"/>
                </a:cubicBezTo>
                <a:cubicBezTo>
                  <a:pt x="23" y="137"/>
                  <a:pt x="23" y="137"/>
                  <a:pt x="23" y="137"/>
                </a:cubicBezTo>
                <a:cubicBezTo>
                  <a:pt x="18" y="127"/>
                  <a:pt x="15" y="115"/>
                  <a:pt x="14" y="103"/>
                </a:cubicBezTo>
                <a:close/>
                <a:moveTo>
                  <a:pt x="87" y="15"/>
                </a:moveTo>
                <a:cubicBezTo>
                  <a:pt x="89" y="14"/>
                  <a:pt x="92" y="14"/>
                  <a:pt x="94" y="14"/>
                </a:cubicBezTo>
                <a:cubicBezTo>
                  <a:pt x="94" y="52"/>
                  <a:pt x="94" y="52"/>
                  <a:pt x="94" y="52"/>
                </a:cubicBezTo>
                <a:cubicBezTo>
                  <a:pt x="63" y="52"/>
                  <a:pt x="63" y="52"/>
                  <a:pt x="63" y="52"/>
                </a:cubicBezTo>
                <a:cubicBezTo>
                  <a:pt x="69" y="35"/>
                  <a:pt x="77" y="21"/>
                  <a:pt x="87" y="15"/>
                </a:cubicBezTo>
                <a:close/>
                <a:moveTo>
                  <a:pt x="134" y="52"/>
                </a:moveTo>
                <a:cubicBezTo>
                  <a:pt x="103" y="52"/>
                  <a:pt x="103" y="52"/>
                  <a:pt x="103" y="52"/>
                </a:cubicBezTo>
                <a:cubicBezTo>
                  <a:pt x="103" y="14"/>
                  <a:pt x="103" y="14"/>
                  <a:pt x="103" y="14"/>
                </a:cubicBezTo>
                <a:cubicBezTo>
                  <a:pt x="106" y="14"/>
                  <a:pt x="108" y="14"/>
                  <a:pt x="111" y="15"/>
                </a:cubicBezTo>
                <a:cubicBezTo>
                  <a:pt x="121" y="21"/>
                  <a:pt x="129" y="35"/>
                  <a:pt x="134" y="52"/>
                </a:cubicBezTo>
                <a:close/>
                <a:moveTo>
                  <a:pt x="136" y="61"/>
                </a:moveTo>
                <a:cubicBezTo>
                  <a:pt x="139" y="71"/>
                  <a:pt x="140" y="82"/>
                  <a:pt x="141" y="94"/>
                </a:cubicBezTo>
                <a:cubicBezTo>
                  <a:pt x="103" y="94"/>
                  <a:pt x="103" y="94"/>
                  <a:pt x="103" y="94"/>
                </a:cubicBezTo>
                <a:cubicBezTo>
                  <a:pt x="103" y="61"/>
                  <a:pt x="103" y="61"/>
                  <a:pt x="103" y="61"/>
                </a:cubicBezTo>
                <a:lnTo>
                  <a:pt x="136" y="61"/>
                </a:lnTo>
                <a:close/>
                <a:moveTo>
                  <a:pt x="94" y="61"/>
                </a:moveTo>
                <a:cubicBezTo>
                  <a:pt x="94" y="94"/>
                  <a:pt x="94" y="94"/>
                  <a:pt x="94" y="94"/>
                </a:cubicBezTo>
                <a:cubicBezTo>
                  <a:pt x="57" y="94"/>
                  <a:pt x="57" y="94"/>
                  <a:pt x="57" y="94"/>
                </a:cubicBezTo>
                <a:cubicBezTo>
                  <a:pt x="57" y="82"/>
                  <a:pt x="59" y="71"/>
                  <a:pt x="61" y="61"/>
                </a:cubicBezTo>
                <a:lnTo>
                  <a:pt x="94" y="61"/>
                </a:lnTo>
                <a:close/>
                <a:moveTo>
                  <a:pt x="48" y="94"/>
                </a:moveTo>
                <a:cubicBezTo>
                  <a:pt x="14" y="94"/>
                  <a:pt x="14" y="94"/>
                  <a:pt x="14" y="94"/>
                </a:cubicBezTo>
                <a:cubicBezTo>
                  <a:pt x="15" y="82"/>
                  <a:pt x="18" y="71"/>
                  <a:pt x="23" y="61"/>
                </a:cubicBezTo>
                <a:cubicBezTo>
                  <a:pt x="52" y="61"/>
                  <a:pt x="52" y="61"/>
                  <a:pt x="52" y="61"/>
                </a:cubicBezTo>
                <a:cubicBezTo>
                  <a:pt x="50" y="71"/>
                  <a:pt x="49" y="82"/>
                  <a:pt x="48" y="94"/>
                </a:cubicBezTo>
                <a:close/>
                <a:moveTo>
                  <a:pt x="57" y="103"/>
                </a:moveTo>
                <a:cubicBezTo>
                  <a:pt x="94" y="103"/>
                  <a:pt x="94" y="103"/>
                  <a:pt x="94" y="103"/>
                </a:cubicBezTo>
                <a:cubicBezTo>
                  <a:pt x="94" y="137"/>
                  <a:pt x="94" y="137"/>
                  <a:pt x="94" y="137"/>
                </a:cubicBezTo>
                <a:cubicBezTo>
                  <a:pt x="61" y="137"/>
                  <a:pt x="61" y="137"/>
                  <a:pt x="61" y="137"/>
                </a:cubicBezTo>
                <a:cubicBezTo>
                  <a:pt x="59" y="127"/>
                  <a:pt x="57" y="115"/>
                  <a:pt x="57" y="103"/>
                </a:cubicBezTo>
                <a:close/>
                <a:moveTo>
                  <a:pt x="103" y="137"/>
                </a:moveTo>
                <a:cubicBezTo>
                  <a:pt x="103" y="103"/>
                  <a:pt x="103" y="103"/>
                  <a:pt x="103" y="103"/>
                </a:cubicBezTo>
                <a:cubicBezTo>
                  <a:pt x="141" y="103"/>
                  <a:pt x="141" y="103"/>
                  <a:pt x="141" y="103"/>
                </a:cubicBezTo>
                <a:cubicBezTo>
                  <a:pt x="140" y="115"/>
                  <a:pt x="139" y="127"/>
                  <a:pt x="136" y="137"/>
                </a:cubicBezTo>
                <a:lnTo>
                  <a:pt x="103" y="137"/>
                </a:lnTo>
                <a:close/>
                <a:moveTo>
                  <a:pt x="149" y="103"/>
                </a:moveTo>
                <a:cubicBezTo>
                  <a:pt x="183" y="103"/>
                  <a:pt x="183" y="103"/>
                  <a:pt x="183" y="103"/>
                </a:cubicBezTo>
                <a:cubicBezTo>
                  <a:pt x="183" y="115"/>
                  <a:pt x="179" y="127"/>
                  <a:pt x="174" y="137"/>
                </a:cubicBezTo>
                <a:cubicBezTo>
                  <a:pt x="145" y="137"/>
                  <a:pt x="145" y="137"/>
                  <a:pt x="145" y="137"/>
                </a:cubicBezTo>
                <a:cubicBezTo>
                  <a:pt x="147" y="127"/>
                  <a:pt x="149" y="115"/>
                  <a:pt x="149" y="103"/>
                </a:cubicBezTo>
                <a:close/>
                <a:moveTo>
                  <a:pt x="149" y="94"/>
                </a:moveTo>
                <a:cubicBezTo>
                  <a:pt x="149" y="82"/>
                  <a:pt x="148" y="71"/>
                  <a:pt x="145" y="61"/>
                </a:cubicBezTo>
                <a:cubicBezTo>
                  <a:pt x="174" y="61"/>
                  <a:pt x="174" y="61"/>
                  <a:pt x="174" y="61"/>
                </a:cubicBezTo>
                <a:cubicBezTo>
                  <a:pt x="179" y="71"/>
                  <a:pt x="183" y="82"/>
                  <a:pt x="183" y="94"/>
                </a:cubicBezTo>
                <a:lnTo>
                  <a:pt x="149" y="94"/>
                </a:lnTo>
                <a:close/>
                <a:moveTo>
                  <a:pt x="169" y="52"/>
                </a:moveTo>
                <a:cubicBezTo>
                  <a:pt x="143" y="52"/>
                  <a:pt x="143" y="52"/>
                  <a:pt x="143" y="52"/>
                </a:cubicBezTo>
                <a:cubicBezTo>
                  <a:pt x="139" y="39"/>
                  <a:pt x="134" y="27"/>
                  <a:pt x="127" y="19"/>
                </a:cubicBezTo>
                <a:cubicBezTo>
                  <a:pt x="145" y="25"/>
                  <a:pt x="159" y="37"/>
                  <a:pt x="169" y="52"/>
                </a:cubicBezTo>
                <a:close/>
                <a:moveTo>
                  <a:pt x="70" y="19"/>
                </a:moveTo>
                <a:cubicBezTo>
                  <a:pt x="64" y="27"/>
                  <a:pt x="58" y="39"/>
                  <a:pt x="54" y="52"/>
                </a:cubicBezTo>
                <a:cubicBezTo>
                  <a:pt x="28" y="52"/>
                  <a:pt x="28" y="52"/>
                  <a:pt x="28" y="52"/>
                </a:cubicBezTo>
                <a:cubicBezTo>
                  <a:pt x="38" y="37"/>
                  <a:pt x="53" y="25"/>
                  <a:pt x="70" y="19"/>
                </a:cubicBezTo>
                <a:close/>
                <a:moveTo>
                  <a:pt x="28" y="146"/>
                </a:moveTo>
                <a:cubicBezTo>
                  <a:pt x="54" y="146"/>
                  <a:pt x="54" y="146"/>
                  <a:pt x="54" y="146"/>
                </a:cubicBezTo>
                <a:cubicBezTo>
                  <a:pt x="58" y="159"/>
                  <a:pt x="64" y="170"/>
                  <a:pt x="70" y="178"/>
                </a:cubicBezTo>
                <a:cubicBezTo>
                  <a:pt x="53" y="172"/>
                  <a:pt x="38" y="161"/>
                  <a:pt x="28" y="146"/>
                </a:cubicBezTo>
                <a:close/>
                <a:moveTo>
                  <a:pt x="127" y="178"/>
                </a:moveTo>
                <a:cubicBezTo>
                  <a:pt x="134" y="170"/>
                  <a:pt x="139" y="159"/>
                  <a:pt x="143" y="146"/>
                </a:cubicBezTo>
                <a:cubicBezTo>
                  <a:pt x="169" y="146"/>
                  <a:pt x="169" y="146"/>
                  <a:pt x="169" y="146"/>
                </a:cubicBezTo>
                <a:cubicBezTo>
                  <a:pt x="159" y="161"/>
                  <a:pt x="145" y="172"/>
                  <a:pt x="127" y="178"/>
                </a:cubicBezTo>
                <a:close/>
              </a:path>
            </a:pathLst>
          </a:custGeom>
          <a:solidFill>
            <a:srgbClr val="13BDC6"/>
          </a:solidFill>
          <a:ln>
            <a:solidFill>
              <a:schemeClr val="bg2"/>
            </a:solidFill>
          </a:ln>
        </p:spPr>
        <p:txBody>
          <a:bodyPr vert="horz" wrap="square" lIns="51426" tIns="25713" rIns="51426" bIns="25713"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9972E4B0-CCB9-4858-9EBD-D21FF858911C}"/>
              </a:ext>
            </a:extLst>
          </p:cNvPr>
          <p:cNvGrpSpPr/>
          <p:nvPr/>
        </p:nvGrpSpPr>
        <p:grpSpPr>
          <a:xfrm>
            <a:off x="795608" y="1161244"/>
            <a:ext cx="371167" cy="300632"/>
            <a:chOff x="20119975" y="304800"/>
            <a:chExt cx="730250" cy="735013"/>
          </a:xfrm>
          <a:solidFill>
            <a:srgbClr val="13BDC6"/>
          </a:solidFill>
        </p:grpSpPr>
        <p:sp>
          <p:nvSpPr>
            <p:cNvPr id="31" name="Freeform 131">
              <a:extLst>
                <a:ext uri="{FF2B5EF4-FFF2-40B4-BE49-F238E27FC236}">
                  <a16:creationId xmlns:a16="http://schemas.microsoft.com/office/drawing/2014/main" id="{450F775C-133E-49AF-A38D-9625FE5BDEFF}"/>
                </a:ext>
              </a:extLst>
            </p:cNvPr>
            <p:cNvSpPr>
              <a:spLocks noEditPoints="1"/>
            </p:cNvSpPr>
            <p:nvPr/>
          </p:nvSpPr>
          <p:spPr bwMode="auto">
            <a:xfrm>
              <a:off x="20119975" y="304800"/>
              <a:ext cx="730250" cy="735013"/>
            </a:xfrm>
            <a:custGeom>
              <a:avLst/>
              <a:gdLst>
                <a:gd name="T0" fmla="*/ 4 w 195"/>
                <a:gd name="T1" fmla="*/ 0 h 196"/>
                <a:gd name="T2" fmla="*/ 0 w 195"/>
                <a:gd name="T3" fmla="*/ 191 h 196"/>
                <a:gd name="T4" fmla="*/ 191 w 195"/>
                <a:gd name="T5" fmla="*/ 196 h 196"/>
                <a:gd name="T6" fmla="*/ 195 w 195"/>
                <a:gd name="T7" fmla="*/ 5 h 196"/>
                <a:gd name="T8" fmla="*/ 170 w 195"/>
                <a:gd name="T9" fmla="*/ 12 h 196"/>
                <a:gd name="T10" fmla="*/ 185 w 195"/>
                <a:gd name="T11" fmla="*/ 23 h 196"/>
                <a:gd name="T12" fmla="*/ 170 w 195"/>
                <a:gd name="T13" fmla="*/ 12 h 196"/>
                <a:gd name="T14" fmla="*/ 154 w 195"/>
                <a:gd name="T15" fmla="*/ 12 h 196"/>
                <a:gd name="T16" fmla="*/ 139 w 195"/>
                <a:gd name="T17" fmla="*/ 23 h 196"/>
                <a:gd name="T18" fmla="*/ 107 w 195"/>
                <a:gd name="T19" fmla="*/ 12 h 196"/>
                <a:gd name="T20" fmla="*/ 122 w 195"/>
                <a:gd name="T21" fmla="*/ 23 h 196"/>
                <a:gd name="T22" fmla="*/ 107 w 195"/>
                <a:gd name="T23" fmla="*/ 12 h 196"/>
                <a:gd name="T24" fmla="*/ 89 w 195"/>
                <a:gd name="T25" fmla="*/ 12 h 196"/>
                <a:gd name="T26" fmla="*/ 74 w 195"/>
                <a:gd name="T27" fmla="*/ 23 h 196"/>
                <a:gd name="T28" fmla="*/ 42 w 195"/>
                <a:gd name="T29" fmla="*/ 12 h 196"/>
                <a:gd name="T30" fmla="*/ 56 w 195"/>
                <a:gd name="T31" fmla="*/ 23 h 196"/>
                <a:gd name="T32" fmla="*/ 42 w 195"/>
                <a:gd name="T33" fmla="*/ 12 h 196"/>
                <a:gd name="T34" fmla="*/ 25 w 195"/>
                <a:gd name="T35" fmla="*/ 12 h 196"/>
                <a:gd name="T36" fmla="*/ 11 w 195"/>
                <a:gd name="T37" fmla="*/ 23 h 196"/>
                <a:gd name="T38" fmla="*/ 25 w 195"/>
                <a:gd name="T39" fmla="*/ 184 h 196"/>
                <a:gd name="T40" fmla="*/ 11 w 195"/>
                <a:gd name="T41" fmla="*/ 173 h 196"/>
                <a:gd name="T42" fmla="*/ 25 w 195"/>
                <a:gd name="T43" fmla="*/ 184 h 196"/>
                <a:gd name="T44" fmla="*/ 42 w 195"/>
                <a:gd name="T45" fmla="*/ 184 h 196"/>
                <a:gd name="T46" fmla="*/ 56 w 195"/>
                <a:gd name="T47" fmla="*/ 173 h 196"/>
                <a:gd name="T48" fmla="*/ 89 w 195"/>
                <a:gd name="T49" fmla="*/ 184 h 196"/>
                <a:gd name="T50" fmla="*/ 74 w 195"/>
                <a:gd name="T51" fmla="*/ 173 h 196"/>
                <a:gd name="T52" fmla="*/ 89 w 195"/>
                <a:gd name="T53" fmla="*/ 184 h 196"/>
                <a:gd name="T54" fmla="*/ 107 w 195"/>
                <a:gd name="T55" fmla="*/ 184 h 196"/>
                <a:gd name="T56" fmla="*/ 122 w 195"/>
                <a:gd name="T57" fmla="*/ 173 h 196"/>
                <a:gd name="T58" fmla="*/ 154 w 195"/>
                <a:gd name="T59" fmla="*/ 184 h 196"/>
                <a:gd name="T60" fmla="*/ 139 w 195"/>
                <a:gd name="T61" fmla="*/ 173 h 196"/>
                <a:gd name="T62" fmla="*/ 154 w 195"/>
                <a:gd name="T63" fmla="*/ 184 h 196"/>
                <a:gd name="T64" fmla="*/ 170 w 195"/>
                <a:gd name="T65" fmla="*/ 184 h 196"/>
                <a:gd name="T66" fmla="*/ 185 w 195"/>
                <a:gd name="T67" fmla="*/ 173 h 196"/>
                <a:gd name="T68" fmla="*/ 185 w 195"/>
                <a:gd name="T69" fmla="*/ 161 h 196"/>
                <a:gd name="T70" fmla="*/ 106 w 195"/>
                <a:gd name="T71" fmla="*/ 161 h 196"/>
                <a:gd name="T72" fmla="*/ 11 w 195"/>
                <a:gd name="T73" fmla="*/ 36 h 196"/>
                <a:gd name="T74" fmla="*/ 147 w 195"/>
                <a:gd name="T75" fmla="*/ 36 h 196"/>
                <a:gd name="T76" fmla="*/ 185 w 195"/>
                <a:gd name="T77" fmla="*/ 1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5" h="196">
                  <a:moveTo>
                    <a:pt x="191" y="0"/>
                  </a:moveTo>
                  <a:cubicBezTo>
                    <a:pt x="4" y="0"/>
                    <a:pt x="4" y="0"/>
                    <a:pt x="4" y="0"/>
                  </a:cubicBezTo>
                  <a:cubicBezTo>
                    <a:pt x="1" y="0"/>
                    <a:pt x="0" y="2"/>
                    <a:pt x="0" y="5"/>
                  </a:cubicBezTo>
                  <a:cubicBezTo>
                    <a:pt x="0" y="191"/>
                    <a:pt x="0" y="191"/>
                    <a:pt x="0" y="191"/>
                  </a:cubicBezTo>
                  <a:cubicBezTo>
                    <a:pt x="0" y="194"/>
                    <a:pt x="1" y="196"/>
                    <a:pt x="4" y="196"/>
                  </a:cubicBezTo>
                  <a:cubicBezTo>
                    <a:pt x="191" y="196"/>
                    <a:pt x="191" y="196"/>
                    <a:pt x="191" y="196"/>
                  </a:cubicBezTo>
                  <a:cubicBezTo>
                    <a:pt x="194" y="196"/>
                    <a:pt x="195" y="194"/>
                    <a:pt x="195" y="191"/>
                  </a:cubicBezTo>
                  <a:cubicBezTo>
                    <a:pt x="195" y="5"/>
                    <a:pt x="195" y="5"/>
                    <a:pt x="195" y="5"/>
                  </a:cubicBezTo>
                  <a:cubicBezTo>
                    <a:pt x="195" y="2"/>
                    <a:pt x="194" y="0"/>
                    <a:pt x="191" y="0"/>
                  </a:cubicBezTo>
                  <a:close/>
                  <a:moveTo>
                    <a:pt x="170" y="12"/>
                  </a:moveTo>
                  <a:cubicBezTo>
                    <a:pt x="185" y="12"/>
                    <a:pt x="185" y="12"/>
                    <a:pt x="185" y="12"/>
                  </a:cubicBezTo>
                  <a:cubicBezTo>
                    <a:pt x="185" y="23"/>
                    <a:pt x="185" y="23"/>
                    <a:pt x="185" y="23"/>
                  </a:cubicBezTo>
                  <a:cubicBezTo>
                    <a:pt x="170" y="23"/>
                    <a:pt x="170" y="23"/>
                    <a:pt x="170" y="23"/>
                  </a:cubicBezTo>
                  <a:lnTo>
                    <a:pt x="170" y="12"/>
                  </a:lnTo>
                  <a:close/>
                  <a:moveTo>
                    <a:pt x="139" y="12"/>
                  </a:moveTo>
                  <a:cubicBezTo>
                    <a:pt x="154" y="12"/>
                    <a:pt x="154" y="12"/>
                    <a:pt x="154" y="12"/>
                  </a:cubicBezTo>
                  <a:cubicBezTo>
                    <a:pt x="154" y="23"/>
                    <a:pt x="154" y="23"/>
                    <a:pt x="154" y="23"/>
                  </a:cubicBezTo>
                  <a:cubicBezTo>
                    <a:pt x="139" y="23"/>
                    <a:pt x="139" y="23"/>
                    <a:pt x="139" y="23"/>
                  </a:cubicBezTo>
                  <a:lnTo>
                    <a:pt x="139" y="12"/>
                  </a:lnTo>
                  <a:close/>
                  <a:moveTo>
                    <a:pt x="107" y="12"/>
                  </a:moveTo>
                  <a:cubicBezTo>
                    <a:pt x="122" y="12"/>
                    <a:pt x="122" y="12"/>
                    <a:pt x="122" y="12"/>
                  </a:cubicBezTo>
                  <a:cubicBezTo>
                    <a:pt x="122" y="23"/>
                    <a:pt x="122" y="23"/>
                    <a:pt x="122" y="23"/>
                  </a:cubicBezTo>
                  <a:cubicBezTo>
                    <a:pt x="107" y="23"/>
                    <a:pt x="107" y="23"/>
                    <a:pt x="107" y="23"/>
                  </a:cubicBezTo>
                  <a:lnTo>
                    <a:pt x="107" y="12"/>
                  </a:lnTo>
                  <a:close/>
                  <a:moveTo>
                    <a:pt x="74" y="12"/>
                  </a:moveTo>
                  <a:cubicBezTo>
                    <a:pt x="89" y="12"/>
                    <a:pt x="89" y="12"/>
                    <a:pt x="89" y="12"/>
                  </a:cubicBezTo>
                  <a:cubicBezTo>
                    <a:pt x="89" y="23"/>
                    <a:pt x="89" y="23"/>
                    <a:pt x="89" y="23"/>
                  </a:cubicBezTo>
                  <a:cubicBezTo>
                    <a:pt x="74" y="23"/>
                    <a:pt x="74" y="23"/>
                    <a:pt x="74" y="23"/>
                  </a:cubicBezTo>
                  <a:lnTo>
                    <a:pt x="74" y="12"/>
                  </a:lnTo>
                  <a:close/>
                  <a:moveTo>
                    <a:pt x="42" y="12"/>
                  </a:moveTo>
                  <a:cubicBezTo>
                    <a:pt x="56" y="12"/>
                    <a:pt x="56" y="12"/>
                    <a:pt x="56" y="12"/>
                  </a:cubicBezTo>
                  <a:cubicBezTo>
                    <a:pt x="56" y="23"/>
                    <a:pt x="56" y="23"/>
                    <a:pt x="56" y="23"/>
                  </a:cubicBezTo>
                  <a:cubicBezTo>
                    <a:pt x="42" y="23"/>
                    <a:pt x="42" y="23"/>
                    <a:pt x="42" y="23"/>
                  </a:cubicBezTo>
                  <a:lnTo>
                    <a:pt x="42" y="12"/>
                  </a:lnTo>
                  <a:close/>
                  <a:moveTo>
                    <a:pt x="11" y="12"/>
                  </a:moveTo>
                  <a:cubicBezTo>
                    <a:pt x="25" y="12"/>
                    <a:pt x="25" y="12"/>
                    <a:pt x="25" y="12"/>
                  </a:cubicBezTo>
                  <a:cubicBezTo>
                    <a:pt x="25" y="23"/>
                    <a:pt x="25" y="23"/>
                    <a:pt x="25" y="23"/>
                  </a:cubicBezTo>
                  <a:cubicBezTo>
                    <a:pt x="11" y="23"/>
                    <a:pt x="11" y="23"/>
                    <a:pt x="11" y="23"/>
                  </a:cubicBezTo>
                  <a:lnTo>
                    <a:pt x="11" y="12"/>
                  </a:lnTo>
                  <a:close/>
                  <a:moveTo>
                    <a:pt x="25" y="184"/>
                  </a:moveTo>
                  <a:cubicBezTo>
                    <a:pt x="11" y="184"/>
                    <a:pt x="11" y="184"/>
                    <a:pt x="11" y="184"/>
                  </a:cubicBezTo>
                  <a:cubicBezTo>
                    <a:pt x="11" y="173"/>
                    <a:pt x="11" y="173"/>
                    <a:pt x="11" y="173"/>
                  </a:cubicBezTo>
                  <a:cubicBezTo>
                    <a:pt x="25" y="173"/>
                    <a:pt x="25" y="173"/>
                    <a:pt x="25" y="173"/>
                  </a:cubicBezTo>
                  <a:lnTo>
                    <a:pt x="25" y="184"/>
                  </a:lnTo>
                  <a:close/>
                  <a:moveTo>
                    <a:pt x="56" y="184"/>
                  </a:moveTo>
                  <a:cubicBezTo>
                    <a:pt x="42" y="184"/>
                    <a:pt x="42" y="184"/>
                    <a:pt x="42" y="184"/>
                  </a:cubicBezTo>
                  <a:cubicBezTo>
                    <a:pt x="42" y="173"/>
                    <a:pt x="42" y="173"/>
                    <a:pt x="42" y="173"/>
                  </a:cubicBezTo>
                  <a:cubicBezTo>
                    <a:pt x="56" y="173"/>
                    <a:pt x="56" y="173"/>
                    <a:pt x="56" y="173"/>
                  </a:cubicBezTo>
                  <a:lnTo>
                    <a:pt x="56" y="184"/>
                  </a:lnTo>
                  <a:close/>
                  <a:moveTo>
                    <a:pt x="89" y="184"/>
                  </a:moveTo>
                  <a:cubicBezTo>
                    <a:pt x="74" y="184"/>
                    <a:pt x="74" y="184"/>
                    <a:pt x="74" y="184"/>
                  </a:cubicBezTo>
                  <a:cubicBezTo>
                    <a:pt x="74" y="173"/>
                    <a:pt x="74" y="173"/>
                    <a:pt x="74" y="173"/>
                  </a:cubicBezTo>
                  <a:cubicBezTo>
                    <a:pt x="89" y="173"/>
                    <a:pt x="89" y="173"/>
                    <a:pt x="89" y="173"/>
                  </a:cubicBezTo>
                  <a:lnTo>
                    <a:pt x="89" y="184"/>
                  </a:lnTo>
                  <a:close/>
                  <a:moveTo>
                    <a:pt x="122" y="184"/>
                  </a:moveTo>
                  <a:cubicBezTo>
                    <a:pt x="107" y="184"/>
                    <a:pt x="107" y="184"/>
                    <a:pt x="107" y="184"/>
                  </a:cubicBezTo>
                  <a:cubicBezTo>
                    <a:pt x="107" y="173"/>
                    <a:pt x="107" y="173"/>
                    <a:pt x="107" y="173"/>
                  </a:cubicBezTo>
                  <a:cubicBezTo>
                    <a:pt x="122" y="173"/>
                    <a:pt x="122" y="173"/>
                    <a:pt x="122" y="173"/>
                  </a:cubicBezTo>
                  <a:lnTo>
                    <a:pt x="122" y="184"/>
                  </a:lnTo>
                  <a:close/>
                  <a:moveTo>
                    <a:pt x="154" y="184"/>
                  </a:moveTo>
                  <a:cubicBezTo>
                    <a:pt x="139" y="184"/>
                    <a:pt x="139" y="184"/>
                    <a:pt x="139" y="184"/>
                  </a:cubicBezTo>
                  <a:cubicBezTo>
                    <a:pt x="139" y="173"/>
                    <a:pt x="139" y="173"/>
                    <a:pt x="139" y="173"/>
                  </a:cubicBezTo>
                  <a:cubicBezTo>
                    <a:pt x="154" y="173"/>
                    <a:pt x="154" y="173"/>
                    <a:pt x="154" y="173"/>
                  </a:cubicBezTo>
                  <a:lnTo>
                    <a:pt x="154" y="184"/>
                  </a:lnTo>
                  <a:close/>
                  <a:moveTo>
                    <a:pt x="185" y="184"/>
                  </a:moveTo>
                  <a:cubicBezTo>
                    <a:pt x="170" y="184"/>
                    <a:pt x="170" y="184"/>
                    <a:pt x="170" y="184"/>
                  </a:cubicBezTo>
                  <a:cubicBezTo>
                    <a:pt x="170" y="173"/>
                    <a:pt x="170" y="173"/>
                    <a:pt x="170" y="173"/>
                  </a:cubicBezTo>
                  <a:cubicBezTo>
                    <a:pt x="185" y="173"/>
                    <a:pt x="185" y="173"/>
                    <a:pt x="185" y="173"/>
                  </a:cubicBezTo>
                  <a:lnTo>
                    <a:pt x="185" y="184"/>
                  </a:lnTo>
                  <a:close/>
                  <a:moveTo>
                    <a:pt x="185" y="161"/>
                  </a:moveTo>
                  <a:cubicBezTo>
                    <a:pt x="147" y="161"/>
                    <a:pt x="147" y="161"/>
                    <a:pt x="147" y="161"/>
                  </a:cubicBezTo>
                  <a:cubicBezTo>
                    <a:pt x="106" y="161"/>
                    <a:pt x="106" y="161"/>
                    <a:pt x="106" y="161"/>
                  </a:cubicBezTo>
                  <a:cubicBezTo>
                    <a:pt x="11" y="161"/>
                    <a:pt x="11" y="161"/>
                    <a:pt x="11" y="161"/>
                  </a:cubicBezTo>
                  <a:cubicBezTo>
                    <a:pt x="11" y="36"/>
                    <a:pt x="11" y="36"/>
                    <a:pt x="11" y="36"/>
                  </a:cubicBezTo>
                  <a:cubicBezTo>
                    <a:pt x="106" y="36"/>
                    <a:pt x="106" y="36"/>
                    <a:pt x="106" y="36"/>
                  </a:cubicBezTo>
                  <a:cubicBezTo>
                    <a:pt x="147" y="36"/>
                    <a:pt x="147" y="36"/>
                    <a:pt x="147" y="36"/>
                  </a:cubicBezTo>
                  <a:cubicBezTo>
                    <a:pt x="185" y="36"/>
                    <a:pt x="185" y="36"/>
                    <a:pt x="185" y="36"/>
                  </a:cubicBezTo>
                  <a:lnTo>
                    <a:pt x="185" y="161"/>
                  </a:ln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sp>
          <p:nvSpPr>
            <p:cNvPr id="32" name="Freeform 132">
              <a:extLst>
                <a:ext uri="{FF2B5EF4-FFF2-40B4-BE49-F238E27FC236}">
                  <a16:creationId xmlns:a16="http://schemas.microsoft.com/office/drawing/2014/main" id="{974C081C-444E-4091-A4D6-A80521D04A7C}"/>
                </a:ext>
              </a:extLst>
            </p:cNvPr>
            <p:cNvSpPr>
              <a:spLocks/>
            </p:cNvSpPr>
            <p:nvPr/>
          </p:nvSpPr>
          <p:spPr bwMode="auto">
            <a:xfrm>
              <a:off x="20412075" y="511175"/>
              <a:ext cx="217487" cy="327025"/>
            </a:xfrm>
            <a:custGeom>
              <a:avLst/>
              <a:gdLst>
                <a:gd name="T0" fmla="*/ 56 w 58"/>
                <a:gd name="T1" fmla="*/ 39 h 87"/>
                <a:gd name="T2" fmla="*/ 8 w 58"/>
                <a:gd name="T3" fmla="*/ 1 h 87"/>
                <a:gd name="T4" fmla="*/ 5 w 58"/>
                <a:gd name="T5" fmla="*/ 0 h 87"/>
                <a:gd name="T6" fmla="*/ 0 w 58"/>
                <a:gd name="T7" fmla="*/ 3 h 87"/>
                <a:gd name="T8" fmla="*/ 0 w 58"/>
                <a:gd name="T9" fmla="*/ 6 h 87"/>
                <a:gd name="T10" fmla="*/ 0 w 58"/>
                <a:gd name="T11" fmla="*/ 83 h 87"/>
                <a:gd name="T12" fmla="*/ 1 w 58"/>
                <a:gd name="T13" fmla="*/ 85 h 87"/>
                <a:gd name="T14" fmla="*/ 5 w 58"/>
                <a:gd name="T15" fmla="*/ 87 h 87"/>
                <a:gd name="T16" fmla="*/ 9 w 58"/>
                <a:gd name="T17" fmla="*/ 85 h 87"/>
                <a:gd name="T18" fmla="*/ 56 w 58"/>
                <a:gd name="T19" fmla="*/ 48 h 87"/>
                <a:gd name="T20" fmla="*/ 58 w 58"/>
                <a:gd name="T21" fmla="*/ 44 h 87"/>
                <a:gd name="T22" fmla="*/ 56 w 58"/>
                <a:gd name="T23" fmla="*/ 39 h 87"/>
                <a:gd name="T24" fmla="*/ 56 w 58"/>
                <a:gd name="T25" fmla="*/ 3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87">
                  <a:moveTo>
                    <a:pt x="56" y="39"/>
                  </a:moveTo>
                  <a:cubicBezTo>
                    <a:pt x="8" y="1"/>
                    <a:pt x="8" y="1"/>
                    <a:pt x="8" y="1"/>
                  </a:cubicBezTo>
                  <a:cubicBezTo>
                    <a:pt x="7" y="0"/>
                    <a:pt x="6" y="0"/>
                    <a:pt x="5" y="0"/>
                  </a:cubicBezTo>
                  <a:cubicBezTo>
                    <a:pt x="3" y="0"/>
                    <a:pt x="1" y="1"/>
                    <a:pt x="0" y="3"/>
                  </a:cubicBezTo>
                  <a:cubicBezTo>
                    <a:pt x="0" y="4"/>
                    <a:pt x="0" y="6"/>
                    <a:pt x="0" y="6"/>
                  </a:cubicBezTo>
                  <a:cubicBezTo>
                    <a:pt x="0" y="83"/>
                    <a:pt x="0" y="83"/>
                    <a:pt x="0" y="83"/>
                  </a:cubicBezTo>
                  <a:cubicBezTo>
                    <a:pt x="0" y="84"/>
                    <a:pt x="0" y="84"/>
                    <a:pt x="1" y="85"/>
                  </a:cubicBezTo>
                  <a:cubicBezTo>
                    <a:pt x="1" y="86"/>
                    <a:pt x="3" y="87"/>
                    <a:pt x="5" y="87"/>
                  </a:cubicBezTo>
                  <a:cubicBezTo>
                    <a:pt x="6" y="87"/>
                    <a:pt x="8" y="86"/>
                    <a:pt x="9" y="85"/>
                  </a:cubicBezTo>
                  <a:cubicBezTo>
                    <a:pt x="9" y="85"/>
                    <a:pt x="38" y="62"/>
                    <a:pt x="56" y="48"/>
                  </a:cubicBezTo>
                  <a:cubicBezTo>
                    <a:pt x="57" y="47"/>
                    <a:pt x="58" y="46"/>
                    <a:pt x="58" y="44"/>
                  </a:cubicBezTo>
                  <a:cubicBezTo>
                    <a:pt x="58" y="42"/>
                    <a:pt x="58" y="41"/>
                    <a:pt x="56" y="39"/>
                  </a:cubicBezTo>
                  <a:cubicBezTo>
                    <a:pt x="56" y="39"/>
                    <a:pt x="56" y="39"/>
                    <a:pt x="56" y="39"/>
                  </a:cubicBezTo>
                  <a:close/>
                </a:path>
              </a:pathLst>
            </a:custGeom>
            <a:grpFill/>
            <a:ln>
              <a:solidFill>
                <a:schemeClr val="bg2">
                  <a:alpha val="59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1200" dirty="0"/>
            </a:p>
          </p:txBody>
        </p:sp>
      </p:grpSp>
      <p:sp>
        <p:nvSpPr>
          <p:cNvPr id="37" name="Slide Number Placeholder 13">
            <a:extLst>
              <a:ext uri="{FF2B5EF4-FFF2-40B4-BE49-F238E27FC236}">
                <a16:creationId xmlns:a16="http://schemas.microsoft.com/office/drawing/2014/main" id="{4A584175-93DB-DB4D-A522-7577940A6948}"/>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2</a:t>
            </a:fld>
            <a:r>
              <a:rPr lang="en-US" dirty="0"/>
              <a:t> / 2022 NNRT Program</a:t>
            </a:r>
          </a:p>
        </p:txBody>
      </p:sp>
      <p:pic>
        <p:nvPicPr>
          <p:cNvPr id="5" name="Graphic 4" descr="Smart Phone outline">
            <a:extLst>
              <a:ext uri="{FF2B5EF4-FFF2-40B4-BE49-F238E27FC236}">
                <a16:creationId xmlns:a16="http://schemas.microsoft.com/office/drawing/2014/main" id="{D2E1B18F-EBDC-C004-94B8-327F64652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330" y="1771375"/>
            <a:ext cx="703720" cy="703720"/>
          </a:xfrm>
          <a:prstGeom prst="rect">
            <a:avLst/>
          </a:prstGeom>
        </p:spPr>
      </p:pic>
      <p:pic>
        <p:nvPicPr>
          <p:cNvPr id="13" name="Graphic 12" descr="Connections with solid fill">
            <a:extLst>
              <a:ext uri="{FF2B5EF4-FFF2-40B4-BE49-F238E27FC236}">
                <a16:creationId xmlns:a16="http://schemas.microsoft.com/office/drawing/2014/main" id="{39542F16-17E0-EA8B-EB8E-6CFB1C5E3E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00" y="2638710"/>
            <a:ext cx="736203" cy="736203"/>
          </a:xfrm>
          <a:prstGeom prst="rect">
            <a:avLst/>
          </a:prstGeom>
        </p:spPr>
      </p:pic>
    </p:spTree>
    <p:extLst>
      <p:ext uri="{BB962C8B-B14F-4D97-AF65-F5344CB8AC3E}">
        <p14:creationId xmlns:p14="http://schemas.microsoft.com/office/powerpoint/2010/main" val="1930712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416" y="2377440"/>
            <a:ext cx="11796584" cy="2308324"/>
          </a:xfrm>
          <a:prstGeom prst="rect">
            <a:avLst/>
          </a:prstGeom>
        </p:spPr>
        <p:txBody>
          <a:bodyPr wrap="square">
            <a:spAutoFit/>
          </a:bodyPr>
          <a:lstStyle/>
          <a:p>
            <a:pPr algn="ctr"/>
            <a:r>
              <a:rPr lang="en-US" sz="4800" dirty="0"/>
              <a:t>From your perspective, why or how are </a:t>
            </a:r>
          </a:p>
          <a:p>
            <a:pPr algn="ctr"/>
            <a:r>
              <a:rPr lang="en-US" sz="4800" dirty="0"/>
              <a:t>evaluation data important to sustaining </a:t>
            </a:r>
          </a:p>
          <a:p>
            <a:pPr algn="ctr"/>
            <a:r>
              <a:rPr lang="en-US" sz="4800" dirty="0"/>
              <a:t>oncology patient navigation?</a:t>
            </a:r>
          </a:p>
        </p:txBody>
      </p:sp>
    </p:spTree>
    <p:extLst>
      <p:ext uri="{BB962C8B-B14F-4D97-AF65-F5344CB8AC3E}">
        <p14:creationId xmlns:p14="http://schemas.microsoft.com/office/powerpoint/2010/main" val="454751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2858B-043A-6D35-12BC-14B6829F0FC5}"/>
              </a:ext>
            </a:extLst>
          </p:cNvPr>
          <p:cNvPicPr>
            <a:picLocks/>
          </p:cNvPicPr>
          <p:nvPr>
            <p:custDataLst>
              <p:tags r:id="rId2"/>
            </p:custDataLst>
          </p:nvPr>
        </p:nvPicPr>
        <p:blipFill>
          <a:blip r:embed="rId8"/>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A58452CB-2BBD-A47A-9310-23A2049630F9}"/>
              </a:ext>
            </a:extLst>
          </p:cNvPr>
          <p:cNvPicPr>
            <a:picLocks/>
          </p:cNvPicPr>
          <p:nvPr>
            <p:custDataLst>
              <p:tags r:id="rId3"/>
            </p:custDataLst>
          </p:nvPr>
        </p:nvPicPr>
        <p:blipFill>
          <a:blip r:embed="rId9"/>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2370C741-49B9-8CFD-10DE-F57909629C0B}"/>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5B5B5B"/>
                </a:solidFill>
              </a:rPr>
              <a:t>Which of the following actions can you take to improve the use of standard metrics to evaluate and sustain navigation?  Please check all that you can act on within your organization:</a:t>
            </a:r>
          </a:p>
        </p:txBody>
      </p:sp>
      <p:sp>
        <p:nvSpPr>
          <p:cNvPr id="7" name="Rectangle 6">
            <a:extLst>
              <a:ext uri="{FF2B5EF4-FFF2-40B4-BE49-F238E27FC236}">
                <a16:creationId xmlns:a16="http://schemas.microsoft.com/office/drawing/2014/main" id="{26254AB6-12BD-51B2-48D1-F7FD42F023AB}"/>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3341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11740"/>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p:txBody>
          <a:bodyPr>
            <a:noAutofit/>
          </a:bodyPr>
          <a:lstStyle/>
          <a:p>
            <a:r>
              <a:rPr lang="en-US" sz="4800" dirty="0"/>
              <a:t>Meeting Review &amp; Close</a:t>
            </a:r>
          </a:p>
        </p:txBody>
      </p:sp>
    </p:spTree>
    <p:extLst>
      <p:ext uri="{BB962C8B-B14F-4D97-AF65-F5344CB8AC3E}">
        <p14:creationId xmlns:p14="http://schemas.microsoft.com/office/powerpoint/2010/main" val="402142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Water next to the ocean&#10;&#10;Description automatically generated">
            <a:extLst>
              <a:ext uri="{FF2B5EF4-FFF2-40B4-BE49-F238E27FC236}">
                <a16:creationId xmlns:a16="http://schemas.microsoft.com/office/drawing/2014/main" id="{86B6257B-856F-074E-8218-9E3CA06B57CF}"/>
              </a:ext>
            </a:extLst>
          </p:cNvPr>
          <p:cNvPicPr>
            <a:picLocks noGrp="1" noChangeAspect="1"/>
          </p:cNvPicPr>
          <p:nvPr>
            <p:ph type="pic" sz="quarter" idx="10"/>
          </p:nvPr>
        </p:nvPicPr>
        <p:blipFill rotWithShape="1">
          <a:blip r:embed="rId2"/>
          <a:srcRect t="11207" b="11207"/>
          <a:stretch/>
        </p:blipFill>
        <p:spPr>
          <a:xfrm>
            <a:off x="571499" y="630940"/>
            <a:ext cx="11049001" cy="5715000"/>
          </a:xfrm>
          <a:prstGeom prst="rect">
            <a:avLst/>
          </a:prstGeom>
        </p:spPr>
      </p:pic>
      <p:sp>
        <p:nvSpPr>
          <p:cNvPr id="2" name="TextBox 1">
            <a:extLst>
              <a:ext uri="{FF2B5EF4-FFF2-40B4-BE49-F238E27FC236}">
                <a16:creationId xmlns:a16="http://schemas.microsoft.com/office/drawing/2014/main" id="{BECB3D65-140B-4649-AECC-422950F0992E}"/>
              </a:ext>
            </a:extLst>
          </p:cNvPr>
          <p:cNvSpPr txBox="1"/>
          <p:nvPr/>
        </p:nvSpPr>
        <p:spPr>
          <a:xfrm>
            <a:off x="751763" y="754129"/>
            <a:ext cx="3159837" cy="2246769"/>
          </a:xfrm>
          <a:prstGeom prst="rect">
            <a:avLst/>
          </a:prstGeom>
          <a:noFill/>
        </p:spPr>
        <p:txBody>
          <a:bodyPr wrap="square" rtlCol="0">
            <a:spAutoFit/>
          </a:bodyPr>
          <a:lstStyle/>
          <a:p>
            <a:pPr algn="ctr"/>
            <a:r>
              <a:rPr lang="en-US" sz="6600" dirty="0">
                <a:solidFill>
                  <a:schemeClr val="bg1"/>
                </a:solidFill>
                <a:latin typeface="Dense" panose="02000000000000000000" pitchFamily="2" charset="77"/>
              </a:rPr>
              <a:t>Thank</a:t>
            </a:r>
            <a:r>
              <a:rPr lang="en-US" sz="8000" dirty="0">
                <a:solidFill>
                  <a:schemeClr val="bg1"/>
                </a:solidFill>
                <a:latin typeface="Dense" panose="02000000000000000000" pitchFamily="2" charset="77"/>
              </a:rPr>
              <a:t> </a:t>
            </a:r>
            <a:r>
              <a:rPr lang="en-US" sz="6000" dirty="0">
                <a:solidFill>
                  <a:schemeClr val="bg1"/>
                </a:solidFill>
                <a:latin typeface="Dense" panose="02000000000000000000" pitchFamily="2" charset="77"/>
              </a:rPr>
              <a:t>You</a:t>
            </a:r>
          </a:p>
        </p:txBody>
      </p:sp>
      <p:sp>
        <p:nvSpPr>
          <p:cNvPr id="11" name="Rectangle 10">
            <a:extLst>
              <a:ext uri="{FF2B5EF4-FFF2-40B4-BE49-F238E27FC236}">
                <a16:creationId xmlns:a16="http://schemas.microsoft.com/office/drawing/2014/main" id="{E957B47D-265D-B74F-90B2-5552693308C3}"/>
              </a:ext>
            </a:extLst>
          </p:cNvPr>
          <p:cNvSpPr/>
          <p:nvPr/>
        </p:nvSpPr>
        <p:spPr>
          <a:xfrm>
            <a:off x="4077730" y="630940"/>
            <a:ext cx="7723034" cy="6986528"/>
          </a:xfrm>
          <a:prstGeom prst="rect">
            <a:avLst/>
          </a:prstGeom>
        </p:spPr>
        <p:txBody>
          <a:bodyPr wrap="square">
            <a:spAutoFit/>
          </a:bodyPr>
          <a:lstStyle/>
          <a:p>
            <a:r>
              <a:rPr lang="en-US" sz="2800" dirty="0">
                <a:solidFill>
                  <a:schemeClr val="bg1"/>
                </a:solidFill>
                <a:latin typeface="Source Sans Pro" panose="020B0503030403020204" pitchFamily="34" charset="0"/>
                <a:ea typeface="Source Sans Pro" panose="020B0503030403020204" pitchFamily="34" charset="0"/>
              </a:rPr>
              <a:t>We look forward to seeing you again for: </a:t>
            </a:r>
            <a:r>
              <a:rPr lang="en-US" sz="2800" b="1" i="1" dirty="0">
                <a:solidFill>
                  <a:schemeClr val="bg1"/>
                </a:solidFill>
                <a:latin typeface="Source Sans Pro" panose="020B0503030403020204" pitchFamily="34" charset="0"/>
                <a:ea typeface="Source Sans Pro" panose="020B0503030403020204" pitchFamily="34" charset="0"/>
              </a:rPr>
              <a:t>Oncology Navigation Standards of Professional Practice - PONT Standards:   	</a:t>
            </a:r>
          </a:p>
          <a:p>
            <a:r>
              <a:rPr lang="en-US" sz="2800" i="1" dirty="0">
                <a:solidFill>
                  <a:schemeClr val="bg1"/>
                </a:solidFill>
                <a:latin typeface="Source Sans Pro" panose="020B0503030403020204" pitchFamily="34" charset="0"/>
                <a:ea typeface="Source Sans Pro" panose="020B0503030403020204" pitchFamily="34" charset="0"/>
              </a:rPr>
              <a:t>	</a:t>
            </a:r>
            <a:r>
              <a:rPr lang="en-US" sz="2800" dirty="0">
                <a:solidFill>
                  <a:schemeClr val="bg1"/>
                </a:solidFill>
                <a:latin typeface="Source Sans Pro" panose="020B0503030403020204" pitchFamily="34" charset="0"/>
                <a:ea typeface="Source Sans Pro" panose="020B0503030403020204" pitchFamily="34" charset="0"/>
              </a:rPr>
              <a:t>November 9, 2022 </a:t>
            </a:r>
          </a:p>
          <a:p>
            <a:r>
              <a:rPr lang="en-US" sz="2800" dirty="0">
                <a:solidFill>
                  <a:schemeClr val="bg1"/>
                </a:solidFill>
                <a:latin typeface="Source Sans Pro" panose="020B0503030403020204" pitchFamily="34" charset="0"/>
                <a:ea typeface="Source Sans Pro" panose="020B0503030403020204" pitchFamily="34" charset="0"/>
              </a:rPr>
              <a:t>	3:00 – 4:00 pm ET</a:t>
            </a:r>
          </a:p>
          <a:p>
            <a:endParaRPr lang="en-US" sz="2800" dirty="0">
              <a:solidFill>
                <a:schemeClr val="bg1"/>
              </a:solidFill>
              <a:latin typeface="Source Sans Pro" panose="020B0503030403020204" pitchFamily="34" charset="0"/>
              <a:ea typeface="Source Sans Pro" panose="020B0503030403020204" pitchFamily="34" charset="0"/>
            </a:endParaRPr>
          </a:p>
          <a:p>
            <a:r>
              <a:rPr lang="en-US" sz="2800" dirty="0">
                <a:solidFill>
                  <a:schemeClr val="bg1"/>
                </a:solidFill>
                <a:latin typeface="Source Sans Pro" panose="020B0503030403020204" pitchFamily="34" charset="0"/>
                <a:ea typeface="Source Sans Pro" panose="020B0503030403020204" pitchFamily="34" charset="0"/>
              </a:rPr>
              <a:t>Visit the NNRT website:</a:t>
            </a:r>
            <a:br>
              <a:rPr lang="en-US" sz="2800" dirty="0">
                <a:solidFill>
                  <a:schemeClr val="bg1"/>
                </a:solidFill>
                <a:latin typeface="Source Sans Pro" panose="020B0503030403020204" pitchFamily="34" charset="0"/>
                <a:ea typeface="Source Sans Pro" panose="020B0503030403020204" pitchFamily="34" charset="0"/>
              </a:rPr>
            </a:br>
            <a:r>
              <a:rPr lang="en-US" sz="2800" dirty="0">
                <a:solidFill>
                  <a:srgbClr val="13BDC6"/>
                </a:solidFill>
                <a:latin typeface="Source Sans Pro" panose="020B0503030403020204" pitchFamily="34" charset="0"/>
                <a:ea typeface="Source Sans Pro" panose="020B0503030403020204" pitchFamily="34" charset="0"/>
                <a:hlinkClick r:id="rId3"/>
              </a:rPr>
              <a:t>https://navigationroundtable.org/</a:t>
            </a:r>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rgbClr val="13BDC6"/>
              </a:solidFill>
              <a:latin typeface="Source Sans Pro" panose="020B0503030403020204" pitchFamily="34" charset="0"/>
              <a:ea typeface="Source Sans Pro" panose="020B0503030403020204" pitchFamily="34" charset="0"/>
            </a:endParaRPr>
          </a:p>
          <a:p>
            <a:r>
              <a:rPr lang="en-US" sz="2800" dirty="0">
                <a:solidFill>
                  <a:schemeClr val="bg1"/>
                </a:solidFill>
                <a:latin typeface="Source Sans Pro" panose="020B0503030403020204" pitchFamily="34" charset="0"/>
                <a:ea typeface="Source Sans Pro" panose="020B0503030403020204" pitchFamily="34" charset="0"/>
              </a:rPr>
              <a:t>Questions about NNRT: </a:t>
            </a:r>
            <a:r>
              <a:rPr lang="en-US" sz="2800" dirty="0">
                <a:solidFill>
                  <a:schemeClr val="bg1"/>
                </a:solidFill>
                <a:latin typeface="Source Sans Pro" panose="020B0503030403020204" pitchFamily="34" charset="0"/>
                <a:ea typeface="Source Sans Pro" panose="020B0503030403020204" pitchFamily="34" charset="0"/>
                <a:hlinkClick r:id="rId4"/>
              </a:rPr>
              <a:t>National.Navigation.Roundtable@cancer.org</a:t>
            </a:r>
            <a:r>
              <a:rPr lang="en-US" sz="2800" dirty="0">
                <a:solidFill>
                  <a:schemeClr val="bg1"/>
                </a:solidFill>
                <a:latin typeface="Source Sans Pro" panose="020B0503030403020204" pitchFamily="34" charset="0"/>
                <a:ea typeface="Source Sans Pro" panose="020B0503030403020204" pitchFamily="34" charset="0"/>
              </a:rPr>
              <a:t> </a:t>
            </a:r>
          </a:p>
          <a:p>
            <a:endParaRPr lang="en-US" sz="2800" dirty="0">
              <a:solidFill>
                <a:schemeClr val="bg1"/>
              </a:solidFill>
              <a:latin typeface="Source Sans Pro" panose="020B0503030403020204" pitchFamily="34" charset="0"/>
              <a:ea typeface="Source Sans Pro" panose="020B0503030403020204" pitchFamily="34" charset="0"/>
            </a:endParaRPr>
          </a:p>
          <a:p>
            <a:r>
              <a:rPr lang="en-US" sz="2800" dirty="0">
                <a:solidFill>
                  <a:schemeClr val="bg1"/>
                </a:solidFill>
                <a:latin typeface="Source Sans Pro" panose="020B0503030403020204" pitchFamily="34" charset="0"/>
                <a:ea typeface="Source Sans Pro" panose="020B0503030403020204" pitchFamily="34" charset="0"/>
              </a:rPr>
              <a:t>Please complete the meeting evaluation</a:t>
            </a:r>
            <a:br>
              <a:rPr lang="en-US" sz="2800" dirty="0">
                <a:solidFill>
                  <a:schemeClr val="bg1"/>
                </a:solidFill>
                <a:latin typeface="Source Sans Pro" panose="020B0503030403020204" pitchFamily="34" charset="0"/>
                <a:ea typeface="Source Sans Pro" panose="020B0503030403020204" pitchFamily="34" charset="0"/>
              </a:rPr>
            </a:br>
            <a:endParaRPr lang="en-US" sz="2800" dirty="0">
              <a:solidFill>
                <a:srgbClr val="13BDC6"/>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a:p>
            <a:endParaRPr lang="en-US" sz="28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38394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2BAA-9F2E-45C6-9EF3-3AA742C19A3E}"/>
              </a:ext>
            </a:extLst>
          </p:cNvPr>
          <p:cNvSpPr>
            <a:spLocks noGrp="1"/>
          </p:cNvSpPr>
          <p:nvPr>
            <p:ph type="title"/>
          </p:nvPr>
        </p:nvSpPr>
        <p:spPr>
          <a:xfrm>
            <a:off x="571500" y="577849"/>
            <a:ext cx="11061699" cy="1104900"/>
          </a:xfrm>
        </p:spPr>
        <p:txBody>
          <a:bodyPr>
            <a:normAutofit/>
          </a:bodyPr>
          <a:lstStyle/>
          <a:p>
            <a:r>
              <a:rPr lang="en-US" sz="5400" dirty="0">
                <a:solidFill>
                  <a:srgbClr val="13BDC6"/>
                </a:solidFill>
              </a:rPr>
              <a:t>Welcome!</a:t>
            </a:r>
            <a:endParaRPr lang="en-US" sz="5400" dirty="0"/>
          </a:p>
        </p:txBody>
      </p:sp>
      <p:sp>
        <p:nvSpPr>
          <p:cNvPr id="3" name="Content Placeholder 2">
            <a:extLst>
              <a:ext uri="{FF2B5EF4-FFF2-40B4-BE49-F238E27FC236}">
                <a16:creationId xmlns:a16="http://schemas.microsoft.com/office/drawing/2014/main" id="{B5BCDFA9-CB5A-406A-AA75-25D16B51632F}"/>
              </a:ext>
            </a:extLst>
          </p:cNvPr>
          <p:cNvSpPr>
            <a:spLocks noGrp="1"/>
          </p:cNvSpPr>
          <p:nvPr>
            <p:ph sz="quarter" idx="10"/>
          </p:nvPr>
        </p:nvSpPr>
        <p:spPr>
          <a:xfrm>
            <a:off x="6758707" y="4485747"/>
            <a:ext cx="5297825" cy="782839"/>
          </a:xfrm>
        </p:spPr>
        <p:txBody>
          <a:bodyPr/>
          <a:lstStyle/>
          <a:p>
            <a:pPr marL="0" indent="0">
              <a:lnSpc>
                <a:spcPct val="100000"/>
              </a:lnSpc>
              <a:spcBef>
                <a:spcPts val="0"/>
              </a:spcBef>
              <a:buNone/>
            </a:pPr>
            <a:r>
              <a:rPr lang="en-US" sz="2000" dirty="0">
                <a:solidFill>
                  <a:srgbClr val="403F41"/>
                </a:solidFill>
                <a:latin typeface="Source Sans Pro" panose="020B0503030403020204" pitchFamily="34" charset="0"/>
                <a:ea typeface="Source Sans Pro" panose="020B0503030403020204" pitchFamily="34" charset="0"/>
              </a:rPr>
              <a:t>Tracy Battaglia, MD, MPH, Advisor to Chair NNRT</a:t>
            </a:r>
          </a:p>
          <a:p>
            <a:pPr marL="0" indent="0">
              <a:lnSpc>
                <a:spcPct val="100000"/>
              </a:lnSpc>
              <a:spcBef>
                <a:spcPts val="0"/>
              </a:spcBef>
              <a:buNone/>
            </a:pPr>
            <a:r>
              <a:rPr lang="en-US" sz="2000" b="0" dirty="0">
                <a:solidFill>
                  <a:srgbClr val="403F41"/>
                </a:solidFill>
                <a:latin typeface="Source Sans Pro" panose="020B0503030403020204" pitchFamily="34" charset="0"/>
                <a:ea typeface="Source Sans Pro" panose="020B0503030403020204" pitchFamily="34" charset="0"/>
              </a:rPr>
              <a:t>Boston University Schools of Medicine &amp; Public Health </a:t>
            </a:r>
          </a:p>
          <a:p>
            <a:pPr marL="0" indent="0">
              <a:buNone/>
            </a:pPr>
            <a:endParaRPr lang="en-US" sz="2000" b="0" dirty="0">
              <a:solidFill>
                <a:srgbClr val="403F41"/>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28E53201-3475-6F48-9395-319D903D5EDF}"/>
              </a:ext>
            </a:extLst>
          </p:cNvPr>
          <p:cNvSpPr/>
          <p:nvPr/>
        </p:nvSpPr>
        <p:spPr>
          <a:xfrm>
            <a:off x="1701296" y="4523953"/>
            <a:ext cx="4546601" cy="707886"/>
          </a:xfrm>
          <a:prstGeom prst="rect">
            <a:avLst/>
          </a:prstGeom>
        </p:spPr>
        <p:txBody>
          <a:bodyPr wrap="square">
            <a:spAutoFit/>
          </a:bodyPr>
          <a:lstStyle/>
          <a:p>
            <a:r>
              <a:rPr lang="en-US" sz="2000" b="1" dirty="0">
                <a:solidFill>
                  <a:srgbClr val="403F41"/>
                </a:solidFill>
                <a:latin typeface="Source Sans Pro" panose="020B0503030403020204" pitchFamily="34" charset="0"/>
                <a:ea typeface="Source Sans Pro" panose="020B0503030403020204" pitchFamily="34" charset="0"/>
                <a:cs typeface="Arial" charset="0"/>
              </a:rPr>
              <a:t>Linda Fleisher, PhD, MPH, Vice-Chair NNRT</a:t>
            </a:r>
          </a:p>
          <a:p>
            <a:r>
              <a:rPr lang="en-US" sz="2000" dirty="0">
                <a:solidFill>
                  <a:srgbClr val="403F41"/>
                </a:solidFill>
                <a:latin typeface="Source Sans Pro" panose="020B0503030403020204" pitchFamily="34" charset="0"/>
                <a:ea typeface="Source Sans Pro" panose="020B0503030403020204" pitchFamily="34" charset="0"/>
                <a:cs typeface="Arial" charset="0"/>
              </a:rPr>
              <a:t>Fox Chase Cancer Center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473" y="1792419"/>
            <a:ext cx="1923806" cy="2693328"/>
          </a:xfrm>
          <a:prstGeom prst="rect">
            <a:avLst/>
          </a:prstGeom>
        </p:spPr>
      </p:pic>
      <p:pic>
        <p:nvPicPr>
          <p:cNvPr id="7" name="Picture 6"/>
          <p:cNvPicPr>
            <a:picLocks noChangeAspect="1"/>
          </p:cNvPicPr>
          <p:nvPr/>
        </p:nvPicPr>
        <p:blipFill>
          <a:blip r:embed="rId3"/>
          <a:stretch>
            <a:fillRect/>
          </a:stretch>
        </p:blipFill>
        <p:spPr>
          <a:xfrm>
            <a:off x="2310237" y="2202167"/>
            <a:ext cx="2198914" cy="2198914"/>
          </a:xfrm>
          <a:prstGeom prst="rect">
            <a:avLst/>
          </a:prstGeom>
        </p:spPr>
      </p:pic>
    </p:spTree>
    <p:extLst>
      <p:ext uri="{BB962C8B-B14F-4D97-AF65-F5344CB8AC3E}">
        <p14:creationId xmlns:p14="http://schemas.microsoft.com/office/powerpoint/2010/main" val="3051297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29" y="561560"/>
            <a:ext cx="10583376" cy="1130301"/>
          </a:xfrm>
          <a:prstGeom prst="rect">
            <a:avLst/>
          </a:prstGeom>
        </p:spPr>
        <p:txBody>
          <a:bodyPr anchor="ctr" anchorCtr="0">
            <a:normAutofit/>
          </a:bodyPr>
          <a:lstStyle/>
          <a:p>
            <a:r>
              <a:rPr lang="en-US" sz="6000" dirty="0"/>
              <a:t>Agenda </a:t>
            </a:r>
          </a:p>
        </p:txBody>
      </p:sp>
      <p:sp>
        <p:nvSpPr>
          <p:cNvPr id="8" name="TextBox 7">
            <a:extLst>
              <a:ext uri="{FF2B5EF4-FFF2-40B4-BE49-F238E27FC236}">
                <a16:creationId xmlns:a16="http://schemas.microsoft.com/office/drawing/2014/main" id="{4C6E1DBC-7E68-4C7F-B6B2-050AACB263D2}"/>
              </a:ext>
            </a:extLst>
          </p:cNvPr>
          <p:cNvSpPr txBox="1"/>
          <p:nvPr/>
        </p:nvSpPr>
        <p:spPr>
          <a:xfrm>
            <a:off x="2247441" y="1994053"/>
            <a:ext cx="8714342" cy="3098284"/>
          </a:xfrm>
          <a:prstGeom prst="rect">
            <a:avLst/>
          </a:prstGeom>
          <a:noFill/>
          <a:ln>
            <a:noFill/>
          </a:ln>
        </p:spPr>
        <p:txBody>
          <a:bodyPr wrap="square" rtlCol="0">
            <a:spAutoFit/>
          </a:bodyPr>
          <a:lstStyle/>
          <a:p>
            <a:pPr marL="571500" lvl="0" indent="-571500">
              <a:lnSpc>
                <a:spcPct val="90000"/>
              </a:lnSpc>
              <a:spcBef>
                <a:spcPts val="1000"/>
              </a:spcBef>
              <a:buFont typeface="Arial" panose="020B0604020202020204" pitchFamily="34" charset="0"/>
              <a:buChar char="•"/>
            </a:pPr>
            <a:r>
              <a:rPr lang="en-US" sz="3600" dirty="0">
                <a:latin typeface="Source Sans Pro SemiBold" panose="020B0503030403020204"/>
                <a:ea typeface="Source Sans Pro" panose="020B0503030403020204" pitchFamily="34" charset="0"/>
                <a:cs typeface="Arial" charset="0"/>
              </a:rPr>
              <a:t>Introduction to NNRT</a:t>
            </a:r>
          </a:p>
          <a:p>
            <a:pPr marL="571500" lvl="0" indent="-571500">
              <a:lnSpc>
                <a:spcPct val="90000"/>
              </a:lnSpc>
              <a:spcBef>
                <a:spcPts val="1000"/>
              </a:spcBef>
              <a:buFont typeface="Arial" panose="020B0604020202020204" pitchFamily="34" charset="0"/>
              <a:buChar char="•"/>
            </a:pPr>
            <a:r>
              <a:rPr lang="en-US" sz="3600" dirty="0">
                <a:latin typeface="Source Sans Pro SemiBold" panose="020B0503030403020204"/>
                <a:ea typeface="Source Sans Pro" panose="020B0503030403020204" pitchFamily="34" charset="0"/>
                <a:cs typeface="Arial" charset="0"/>
              </a:rPr>
              <a:t>Summary of NNRT Survey Findings</a:t>
            </a:r>
          </a:p>
          <a:p>
            <a:pPr marL="571500" lvl="0" indent="-571500">
              <a:lnSpc>
                <a:spcPct val="90000"/>
              </a:lnSpc>
              <a:spcBef>
                <a:spcPts val="1000"/>
              </a:spcBef>
              <a:buFont typeface="Arial" panose="020B0604020202020204" pitchFamily="34" charset="0"/>
              <a:buChar char="•"/>
            </a:pPr>
            <a:r>
              <a:rPr lang="en-US" sz="3600" dirty="0">
                <a:latin typeface="Source Sans Pro SemiBold" panose="020B0503030403020204"/>
                <a:ea typeface="Source Sans Pro" panose="020B0503030403020204" pitchFamily="34" charset="0"/>
                <a:cs typeface="Arial" charset="0"/>
              </a:rPr>
              <a:t>Panelist Introductions</a:t>
            </a:r>
          </a:p>
          <a:p>
            <a:pPr marL="571500" lvl="0" indent="-571500">
              <a:lnSpc>
                <a:spcPct val="90000"/>
              </a:lnSpc>
              <a:spcBef>
                <a:spcPts val="1000"/>
              </a:spcBef>
              <a:buFont typeface="Arial" panose="020B0604020202020204" pitchFamily="34" charset="0"/>
              <a:buChar char="•"/>
            </a:pPr>
            <a:r>
              <a:rPr lang="en-US" sz="3600" dirty="0">
                <a:latin typeface="Source Sans Pro SemiBold" panose="020B0503030403020204"/>
                <a:ea typeface="Source Sans Pro" panose="020B0503030403020204" pitchFamily="34" charset="0"/>
                <a:cs typeface="Arial" charset="0"/>
              </a:rPr>
              <a:t>Panel Discussion: Q &amp; A</a:t>
            </a:r>
          </a:p>
          <a:p>
            <a:pPr marL="571500" lvl="0" indent="-571500">
              <a:lnSpc>
                <a:spcPct val="90000"/>
              </a:lnSpc>
              <a:spcBef>
                <a:spcPts val="1000"/>
              </a:spcBef>
              <a:buFont typeface="Arial" panose="020B0604020202020204" pitchFamily="34" charset="0"/>
              <a:buChar char="•"/>
            </a:pPr>
            <a:r>
              <a:rPr lang="en-US" sz="3600" dirty="0">
                <a:latin typeface="Source Sans Pro SemiBold" panose="020B0503030403020204"/>
                <a:ea typeface="Source Sans Pro" panose="020B0503030403020204" pitchFamily="34" charset="0"/>
                <a:cs typeface="Arial" charset="0"/>
              </a:rPr>
              <a:t>Closing and call to action</a:t>
            </a:r>
          </a:p>
        </p:txBody>
      </p:sp>
      <p:sp>
        <p:nvSpPr>
          <p:cNvPr id="6" name="Slide Number Placeholder 13">
            <a:extLst>
              <a:ext uri="{FF2B5EF4-FFF2-40B4-BE49-F238E27FC236}">
                <a16:creationId xmlns:a16="http://schemas.microsoft.com/office/drawing/2014/main" id="{C1208AE8-333B-9D47-98EA-B89D8E36A9DE}"/>
              </a:ext>
            </a:extLst>
          </p:cNvPr>
          <p:cNvSpPr>
            <a:spLocks noGrp="1"/>
          </p:cNvSpPr>
          <p:nvPr>
            <p:ph type="sldNum" sz="quarter" idx="4"/>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pPr/>
              <a:t>4</a:t>
            </a:fld>
            <a:r>
              <a:rPr lang="en-US" dirty="0"/>
              <a:t> / 2022 NNRT Program</a:t>
            </a:r>
          </a:p>
        </p:txBody>
      </p:sp>
    </p:spTree>
    <p:extLst>
      <p:ext uri="{BB962C8B-B14F-4D97-AF65-F5344CB8AC3E}">
        <p14:creationId xmlns:p14="http://schemas.microsoft.com/office/powerpoint/2010/main" val="622272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40D768-B855-7904-469A-096AFCE3531E}"/>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7F193FB2-93A2-4EC7-FE2D-B85459757CE2}"/>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32F4C9B6-7F75-7163-4592-3217B5513FDE}"/>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5B5B5B"/>
                </a:solidFill>
              </a:rPr>
              <a:t>Tell us about you!  Which describes your role best......</a:t>
            </a:r>
          </a:p>
        </p:txBody>
      </p:sp>
      <p:sp>
        <p:nvSpPr>
          <p:cNvPr id="7" name="Rectangle 6">
            <a:extLst>
              <a:ext uri="{FF2B5EF4-FFF2-40B4-BE49-F238E27FC236}">
                <a16:creationId xmlns:a16="http://schemas.microsoft.com/office/drawing/2014/main" id="{1EF2A477-8B34-B403-1B66-EFD278F3CCAA}"/>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5371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EBAE150E-9B06-3539-7DFE-BAFCFFC094E2}"/>
              </a:ext>
            </a:extLst>
          </p:cNvPr>
          <p:cNvPicPr>
            <a:picLocks noGrp="1" noChangeAspect="1"/>
          </p:cNvPicPr>
          <p:nvPr>
            <p:ph sz="quarter" idx="10"/>
          </p:nvPr>
        </p:nvPicPr>
        <p:blipFill>
          <a:blip r:embed="rId2"/>
          <a:stretch>
            <a:fillRect/>
          </a:stretch>
        </p:blipFill>
        <p:spPr>
          <a:xfrm>
            <a:off x="7998177" y="3149608"/>
            <a:ext cx="4039872" cy="2693248"/>
          </a:xfrm>
        </p:spPr>
      </p:pic>
      <p:pic>
        <p:nvPicPr>
          <p:cNvPr id="6" name="Picture 5">
            <a:extLst>
              <a:ext uri="{FF2B5EF4-FFF2-40B4-BE49-F238E27FC236}">
                <a16:creationId xmlns:a16="http://schemas.microsoft.com/office/drawing/2014/main" id="{8FD1C576-68C9-68CA-475F-3A0B5AF8E611}"/>
              </a:ext>
            </a:extLst>
          </p:cNvPr>
          <p:cNvPicPr>
            <a:picLocks noChangeAspect="1"/>
          </p:cNvPicPr>
          <p:nvPr/>
        </p:nvPicPr>
        <p:blipFill>
          <a:blip r:embed="rId3"/>
          <a:stretch>
            <a:fillRect/>
          </a:stretch>
        </p:blipFill>
        <p:spPr>
          <a:xfrm>
            <a:off x="188219" y="31182"/>
            <a:ext cx="7868386" cy="4540818"/>
          </a:xfrm>
          <a:prstGeom prst="rect">
            <a:avLst/>
          </a:prstGeom>
        </p:spPr>
      </p:pic>
      <p:pic>
        <p:nvPicPr>
          <p:cNvPr id="3" name="Picture 2" descr="A close-up of a person smiling&#10;&#10;Description automatically generated">
            <a:extLst>
              <a:ext uri="{FF2B5EF4-FFF2-40B4-BE49-F238E27FC236}">
                <a16:creationId xmlns:a16="http://schemas.microsoft.com/office/drawing/2014/main" id="{CDC9CC17-B871-6438-09E2-DC739DD7D235}"/>
              </a:ext>
            </a:extLst>
          </p:cNvPr>
          <p:cNvPicPr>
            <a:picLocks noChangeAspect="1"/>
          </p:cNvPicPr>
          <p:nvPr/>
        </p:nvPicPr>
        <p:blipFill>
          <a:blip r:embed="rId4"/>
          <a:stretch>
            <a:fillRect/>
          </a:stretch>
        </p:blipFill>
        <p:spPr>
          <a:xfrm>
            <a:off x="1440777" y="4362206"/>
            <a:ext cx="1028172" cy="1369525"/>
          </a:xfrm>
          <a:prstGeom prst="rect">
            <a:avLst/>
          </a:prstGeom>
        </p:spPr>
      </p:pic>
      <p:pic>
        <p:nvPicPr>
          <p:cNvPr id="7" name="Picture 6" descr="A picture containing person, clothing, suit&#10;&#10;Description automatically generated">
            <a:extLst>
              <a:ext uri="{FF2B5EF4-FFF2-40B4-BE49-F238E27FC236}">
                <a16:creationId xmlns:a16="http://schemas.microsoft.com/office/drawing/2014/main" id="{6C7DA638-9F52-E5FB-0CAB-DF36F5B23144}"/>
              </a:ext>
            </a:extLst>
          </p:cNvPr>
          <p:cNvPicPr>
            <a:picLocks noChangeAspect="1"/>
          </p:cNvPicPr>
          <p:nvPr/>
        </p:nvPicPr>
        <p:blipFill>
          <a:blip r:embed="rId5"/>
          <a:stretch>
            <a:fillRect/>
          </a:stretch>
        </p:blipFill>
        <p:spPr>
          <a:xfrm>
            <a:off x="4726947" y="4317613"/>
            <a:ext cx="926756" cy="1393963"/>
          </a:xfrm>
          <a:prstGeom prst="rect">
            <a:avLst/>
          </a:prstGeom>
        </p:spPr>
      </p:pic>
      <p:sp>
        <p:nvSpPr>
          <p:cNvPr id="8" name="TextBox 7">
            <a:extLst>
              <a:ext uri="{FF2B5EF4-FFF2-40B4-BE49-F238E27FC236}">
                <a16:creationId xmlns:a16="http://schemas.microsoft.com/office/drawing/2014/main" id="{B29E30FE-B37A-F9D2-6D33-06159B0E05B3}"/>
              </a:ext>
            </a:extLst>
          </p:cNvPr>
          <p:cNvSpPr txBox="1"/>
          <p:nvPr/>
        </p:nvSpPr>
        <p:spPr>
          <a:xfrm>
            <a:off x="538637" y="5781465"/>
            <a:ext cx="3018422" cy="984885"/>
          </a:xfrm>
          <a:prstGeom prst="rect">
            <a:avLst/>
          </a:prstGeom>
          <a:noFill/>
        </p:spPr>
        <p:txBody>
          <a:bodyPr wrap="square" rtlCol="0">
            <a:spAutoFit/>
          </a:bodyPr>
          <a:lstStyle/>
          <a:p>
            <a:r>
              <a:rPr lang="en-US" sz="2000" dirty="0"/>
              <a:t>Kristina Thomson, LCSW</a:t>
            </a:r>
          </a:p>
          <a:p>
            <a:r>
              <a:rPr lang="en-US" sz="2000" dirty="0"/>
              <a:t>Director, NNRT</a:t>
            </a:r>
          </a:p>
          <a:p>
            <a:endParaRPr lang="en-US" dirty="0"/>
          </a:p>
        </p:txBody>
      </p:sp>
      <p:sp>
        <p:nvSpPr>
          <p:cNvPr id="9" name="TextBox 8">
            <a:extLst>
              <a:ext uri="{FF2B5EF4-FFF2-40B4-BE49-F238E27FC236}">
                <a16:creationId xmlns:a16="http://schemas.microsoft.com/office/drawing/2014/main" id="{215C2894-9CD9-B1FA-1D9E-4FB805F8F88B}"/>
              </a:ext>
            </a:extLst>
          </p:cNvPr>
          <p:cNvSpPr txBox="1"/>
          <p:nvPr/>
        </p:nvSpPr>
        <p:spPr>
          <a:xfrm>
            <a:off x="8195097" y="2446638"/>
            <a:ext cx="3842952" cy="461665"/>
          </a:xfrm>
          <a:prstGeom prst="rect">
            <a:avLst/>
          </a:prstGeom>
          <a:noFill/>
        </p:spPr>
        <p:txBody>
          <a:bodyPr wrap="square" rtlCol="0">
            <a:spAutoFit/>
          </a:bodyPr>
          <a:lstStyle/>
          <a:p>
            <a:r>
              <a:rPr lang="en-US" sz="2400" dirty="0"/>
              <a:t> NNRT Steering Committee</a:t>
            </a:r>
          </a:p>
        </p:txBody>
      </p:sp>
      <p:sp>
        <p:nvSpPr>
          <p:cNvPr id="10" name="TextBox 9">
            <a:extLst>
              <a:ext uri="{FF2B5EF4-FFF2-40B4-BE49-F238E27FC236}">
                <a16:creationId xmlns:a16="http://schemas.microsoft.com/office/drawing/2014/main" id="{DAAB6E3E-DFDA-2630-4824-12D96E290478}"/>
              </a:ext>
            </a:extLst>
          </p:cNvPr>
          <p:cNvSpPr txBox="1"/>
          <p:nvPr/>
        </p:nvSpPr>
        <p:spPr>
          <a:xfrm>
            <a:off x="4411362" y="5842856"/>
            <a:ext cx="2928552" cy="646331"/>
          </a:xfrm>
          <a:prstGeom prst="rect">
            <a:avLst/>
          </a:prstGeom>
          <a:noFill/>
        </p:spPr>
        <p:txBody>
          <a:bodyPr wrap="square" rtlCol="0">
            <a:spAutoFit/>
          </a:bodyPr>
          <a:lstStyle/>
          <a:p>
            <a:r>
              <a:rPr lang="en-US" dirty="0"/>
              <a:t>Michelle Chappell, MS</a:t>
            </a:r>
          </a:p>
          <a:p>
            <a:r>
              <a:rPr lang="en-US" dirty="0"/>
              <a:t>Program Manager, NNRT</a:t>
            </a:r>
          </a:p>
        </p:txBody>
      </p:sp>
    </p:spTree>
    <p:extLst>
      <p:ext uri="{BB962C8B-B14F-4D97-AF65-F5344CB8AC3E}">
        <p14:creationId xmlns:p14="http://schemas.microsoft.com/office/powerpoint/2010/main" val="283835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88" y="1190936"/>
            <a:ext cx="9287838" cy="2521748"/>
          </a:xfrm>
        </p:spPr>
        <p:txBody>
          <a:bodyPr>
            <a:normAutofit/>
          </a:bodyPr>
          <a:lstStyle/>
          <a:p>
            <a:pPr algn="ctr"/>
            <a:r>
              <a:rPr lang="en-US" sz="4000" b="1" i="1" dirty="0">
                <a:solidFill>
                  <a:srgbClr val="404040"/>
                </a:solidFill>
                <a:effectLst/>
                <a:latin typeface="Source Sans Pro" panose="020B0503030403020204" pitchFamily="34" charset="0"/>
                <a:ea typeface="Times New Roman" panose="02020603050405020304" pitchFamily="18" charset="0"/>
              </a:rPr>
              <a:t>A Decade Later: The State of Patient Navigation in Cancer</a:t>
            </a:r>
            <a:r>
              <a:rPr lang="en-US" sz="4000" dirty="0">
                <a:solidFill>
                  <a:srgbClr val="404040"/>
                </a:solidFill>
                <a:effectLst/>
                <a:latin typeface="Source Sans Pro" panose="020B0503030403020204" pitchFamily="34" charset="0"/>
                <a:ea typeface="Times New Roman" panose="02020603050405020304" pitchFamily="18" charset="0"/>
              </a:rPr>
              <a:t> </a:t>
            </a:r>
            <a:br>
              <a:rPr lang="en-US" sz="4000" dirty="0">
                <a:solidFill>
                  <a:srgbClr val="404040"/>
                </a:solidFill>
                <a:effectLst/>
                <a:latin typeface="Source Sans Pro" panose="020B0503030403020204" pitchFamily="34" charset="0"/>
                <a:ea typeface="Times New Roman" panose="02020603050405020304" pitchFamily="18" charset="0"/>
              </a:rPr>
            </a:br>
            <a:br>
              <a:rPr lang="en-US" sz="3200" dirty="0">
                <a:solidFill>
                  <a:srgbClr val="404040"/>
                </a:solidFill>
                <a:effectLst/>
                <a:latin typeface="Source Sans Pro" panose="020B0503030403020204" pitchFamily="34" charset="0"/>
                <a:ea typeface="Times New Roman" panose="02020603050405020304" pitchFamily="18" charset="0"/>
              </a:rPr>
            </a:br>
            <a:endParaRPr lang="en-US" sz="2800" dirty="0">
              <a:latin typeface="Source Sans Pro" panose="020B0503030403020204" pitchFamily="34" charset="0"/>
            </a:endParaRPr>
          </a:p>
        </p:txBody>
      </p:sp>
      <p:pic>
        <p:nvPicPr>
          <p:cNvPr id="4" name="Content Placeholder 3"/>
          <p:cNvPicPr>
            <a:picLocks noGrp="1" noChangeAspect="1"/>
          </p:cNvPicPr>
          <p:nvPr>
            <p:ph sz="quarter" idx="10"/>
          </p:nvPr>
        </p:nvPicPr>
        <p:blipFill>
          <a:blip r:embed="rId3"/>
          <a:stretch>
            <a:fillRect/>
          </a:stretch>
        </p:blipFill>
        <p:spPr>
          <a:xfrm>
            <a:off x="7854820" y="2104620"/>
            <a:ext cx="2236630" cy="3022473"/>
          </a:xfrm>
          <a:prstGeom prst="rect">
            <a:avLst/>
          </a:prstGeom>
        </p:spPr>
      </p:pic>
      <p:sp>
        <p:nvSpPr>
          <p:cNvPr id="3" name="TextBox 2">
            <a:extLst>
              <a:ext uri="{FF2B5EF4-FFF2-40B4-BE49-F238E27FC236}">
                <a16:creationId xmlns:a16="http://schemas.microsoft.com/office/drawing/2014/main" id="{76570311-A0AC-D98D-40D3-EF18396F92E5}"/>
              </a:ext>
            </a:extLst>
          </p:cNvPr>
          <p:cNvSpPr txBox="1"/>
          <p:nvPr/>
        </p:nvSpPr>
        <p:spPr>
          <a:xfrm>
            <a:off x="164388" y="5029323"/>
            <a:ext cx="11513492" cy="523220"/>
          </a:xfrm>
          <a:prstGeom prst="rect">
            <a:avLst/>
          </a:prstGeom>
          <a:noFill/>
        </p:spPr>
        <p:txBody>
          <a:bodyPr wrap="square" rtlCol="0">
            <a:spAutoFit/>
          </a:bodyPr>
          <a:lstStyle/>
          <a:p>
            <a:r>
              <a:rPr lang="en-US" sz="2800" u="sng" dirty="0">
                <a:solidFill>
                  <a:srgbClr val="135F88"/>
                </a:solidFill>
                <a:effectLst/>
                <a:latin typeface="Source Sans Pro" panose="020B0503030403020204" pitchFamily="34" charset="0"/>
                <a:ea typeface="Times New Roman" panose="02020603050405020304" pitchFamily="18" charset="0"/>
                <a:hlinkClick r:id="rId4"/>
              </a:rPr>
              <a:t>https://acsjournals.onlinelibrary.wiley.com/toc/10970142/2022/128/S13</a:t>
            </a:r>
            <a:endParaRPr lang="en-US" sz="2800" dirty="0"/>
          </a:p>
        </p:txBody>
      </p:sp>
    </p:spTree>
    <p:extLst>
      <p:ext uri="{BB962C8B-B14F-4D97-AF65-F5344CB8AC3E}">
        <p14:creationId xmlns:p14="http://schemas.microsoft.com/office/powerpoint/2010/main" val="409508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41375168-20F5-9956-0903-A07913C41CCF}"/>
              </a:ext>
            </a:extLst>
          </p:cNvPr>
          <p:cNvPicPr>
            <a:picLocks noChangeAspect="1"/>
          </p:cNvPicPr>
          <p:nvPr/>
        </p:nvPicPr>
        <p:blipFill>
          <a:blip r:embed="rId2"/>
          <a:stretch>
            <a:fillRect/>
          </a:stretch>
        </p:blipFill>
        <p:spPr>
          <a:xfrm>
            <a:off x="4248615" y="576964"/>
            <a:ext cx="7371886" cy="5086601"/>
          </a:xfrm>
          <a:prstGeom prst="rect">
            <a:avLst/>
          </a:prstGeom>
          <a:noFill/>
        </p:spPr>
      </p:pic>
    </p:spTree>
    <p:extLst>
      <p:ext uri="{BB962C8B-B14F-4D97-AF65-F5344CB8AC3E}">
        <p14:creationId xmlns:p14="http://schemas.microsoft.com/office/powerpoint/2010/main" val="1883242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a16="http://schemas.microsoft.com/office/drawing/2014/main" id="{7B1A716C-984B-4C40-A4DB-13419CC9FAA5}"/>
              </a:ext>
            </a:extLst>
          </p:cNvPr>
          <p:cNvSpPr/>
          <p:nvPr/>
        </p:nvSpPr>
        <p:spPr>
          <a:xfrm>
            <a:off x="5186150" y="1808327"/>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
        <p:nvSpPr>
          <p:cNvPr id="4" name="Title 3">
            <a:extLst>
              <a:ext uri="{FF2B5EF4-FFF2-40B4-BE49-F238E27FC236}">
                <a16:creationId xmlns:a16="http://schemas.microsoft.com/office/drawing/2014/main" id="{41331522-C1EE-5044-ACB1-DA59C822AA44}"/>
              </a:ext>
            </a:extLst>
          </p:cNvPr>
          <p:cNvSpPr>
            <a:spLocks noGrp="1"/>
          </p:cNvSpPr>
          <p:nvPr>
            <p:ph type="title"/>
          </p:nvPr>
        </p:nvSpPr>
        <p:spPr>
          <a:xfrm>
            <a:off x="5456583" y="1972019"/>
            <a:ext cx="6551803" cy="2985571"/>
          </a:xfrm>
        </p:spPr>
        <p:txBody>
          <a:bodyPr>
            <a:noAutofit/>
          </a:bodyPr>
          <a:lstStyle/>
          <a:p>
            <a:r>
              <a:rPr lang="en-US" sz="2400" b="1" dirty="0"/>
              <a:t>Barriers and opportunities to measuring oncology patient navigation impact: Results from the National Navigation Roundtable survey</a:t>
            </a:r>
            <a:br>
              <a:rPr lang="en-US" sz="2000" dirty="0"/>
            </a:br>
            <a:r>
              <a:rPr lang="en-US" sz="2000" dirty="0"/>
              <a:t>Battaglia, TA, Fleisher, L, Dwyer, AJ, </a:t>
            </a:r>
            <a:r>
              <a:rPr lang="en-US" sz="2000" dirty="0" err="1"/>
              <a:t>Wiatrek</a:t>
            </a:r>
            <a:r>
              <a:rPr lang="en-US" sz="2000" dirty="0"/>
              <a:t>, DE, Wells, KJ, Wightman, P, Strusowski, T, Calhoun, E.</a:t>
            </a:r>
            <a:br>
              <a:rPr lang="en-US" sz="2000" dirty="0"/>
            </a:br>
            <a:r>
              <a:rPr lang="en-US" sz="2000" dirty="0"/>
              <a:t> Cancer. 2022.</a:t>
            </a:r>
          </a:p>
        </p:txBody>
      </p:sp>
    </p:spTree>
    <p:extLst>
      <p:ext uri="{BB962C8B-B14F-4D97-AF65-F5344CB8AC3E}">
        <p14:creationId xmlns:p14="http://schemas.microsoft.com/office/powerpoint/2010/main" val="7862207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1.3319"/>
  <p:tag name="SLIDO_PRESENTATION_ID" val="00000000-0000-0000-0000-000000000000"/>
  <p:tag name="SLIDO_EVENT_UUID" val="1f1c3621-bd15-4d53-8bb6-b8abf21f67cd"/>
  <p:tag name="SLIDO_EVENT_SECTION_UUID" val="034581e6-2c25-4ede-9775-f377d9a496a1"/>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NjYzNTkwMzB9"/>
  <p:tag name="SLIDO_TYPE" val="SlidoPoll"/>
  <p:tag name="SLIDO_POLL_UUID" val="2e9a953b-643c-48b8-8cc7-91b70909c37c"/>
  <p:tag name="SLIDO_TIMELINE" val="W3sicG9sbFF1ZXN0aW9uVXVpZCI6IjYyYjc3ZGE3LTg3YWYtNDA1Zi1iN2MwLWM2MGFmY2JkNDA5ZSIsInNob3dSZXN1bHRzIjpmYWxzZSwic2hvd0NvcnJlY3RBbnN3ZXJzIjpmYWxzZSwidm90aW5nTG9ja2VkIjpmYWxzZX0seyJwb2xsUXVlc3Rpb25VdWlkIjoiNjJiNzdkYTctODdhZi00MDVmLWI3YzAtYzYwYWZjYmQ0MDll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2NjYzNjM3MDZ9"/>
  <p:tag name="SLIDO_TYPE" val="SlidoPoll"/>
  <p:tag name="SLIDO_POLL_UUID" val="fe0a3869-5798-4f3d-9bd7-2fd0335536c2"/>
  <p:tag name="SLIDO_TIMELINE" val="W3sicG9sbFF1ZXN0aW9uVXVpZCI6ImNiZTA5OWI3LWIxNWEtNGRmNy04MmJlLTRkZjg0MzQwMjI1OCIsInNob3dSZXN1bHRzIjpmYWxzZSwic2hvd0NvcnJlY3RBbnN3ZXJzIjpmYWxzZSwidm90aW5nTG9ja2VkIjpmYWxzZX0seyJwb2xsUXVlc3Rpb25VdWlkIjoiY2JlMDk5YjctYjE1YS00ZGY3LTgyYmUtNGRmODQzNDAyMjU4Iiwic2hvd1Jlc3VsdHMiOnRydWUsInNob3dDb3JyZWN0QW5zd2VycyI6ZmFsc2UsInZvdGluZ0xvY2tlZCI6ZmFsc2V9XQ=="/>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52BEB8DA0D7C44B6B3958030F5A67A" ma:contentTypeVersion="12" ma:contentTypeDescription="Create a new document." ma:contentTypeScope="" ma:versionID="7417c447e3b094b38c1272115dbc2c1b">
  <xsd:schema xmlns:xsd="http://www.w3.org/2001/XMLSchema" xmlns:xs="http://www.w3.org/2001/XMLSchema" xmlns:p="http://schemas.microsoft.com/office/2006/metadata/properties" xmlns:ns3="a1426974-a38c-4321-b493-d23da83b08d6" xmlns:ns4="d05109bf-0207-4b1e-893f-e0b3cb6bfbfe" targetNamespace="http://schemas.microsoft.com/office/2006/metadata/properties" ma:root="true" ma:fieldsID="b5c59b50bb46a59c1e03c24a5878d2df" ns3:_="" ns4:_="">
    <xsd:import namespace="a1426974-a38c-4321-b493-d23da83b08d6"/>
    <xsd:import namespace="d05109bf-0207-4b1e-893f-e0b3cb6bfb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26974-a38c-4321-b493-d23da83b08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5109bf-0207-4b1e-893f-e0b3cb6bfb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88D0DE-2D00-41A2-917B-843276447C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426974-a38c-4321-b493-d23da83b08d6"/>
    <ds:schemaRef ds:uri="d05109bf-0207-4b1e-893f-e0b3cb6bfb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2375D2-D947-44DA-88F9-B6E356411352}">
  <ds:schemaRefs>
    <ds:schemaRef ds:uri="http://schemas.microsoft.com/sharepoint/v3/contenttype/forms"/>
  </ds:schemaRefs>
</ds:datastoreItem>
</file>

<file path=customXml/itemProps3.xml><?xml version="1.0" encoding="utf-8"?>
<ds:datastoreItem xmlns:ds="http://schemas.openxmlformats.org/officeDocument/2006/customXml" ds:itemID="{7EDCAF9F-AF1A-4A4D-86C6-C74567755B27}">
  <ds:schemaRefs>
    <ds:schemaRef ds:uri="http://schemas.openxmlformats.org/package/2006/metadata/core-properties"/>
    <ds:schemaRef ds:uri="http://purl.org/dc/elements/1.1/"/>
    <ds:schemaRef ds:uri="d05109bf-0207-4b1e-893f-e0b3cb6bfbfe"/>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a1426974-a38c-4321-b493-d23da83b08d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7002</TotalTime>
  <Words>1395</Words>
  <Application>Microsoft Office PowerPoint</Application>
  <PresentationFormat>Widescreen</PresentationFormat>
  <Paragraphs>143</Paragraphs>
  <Slides>23</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Courier New</vt:lpstr>
      <vt:lpstr>Dense</vt:lpstr>
      <vt:lpstr>Source Sans Pro</vt:lpstr>
      <vt:lpstr>Source Sans Pro Light</vt:lpstr>
      <vt:lpstr>Source Sans Pro SemiBold</vt:lpstr>
      <vt:lpstr>Symbol</vt:lpstr>
      <vt:lpstr>Wingdings</vt:lpstr>
      <vt:lpstr>1_Office Theme</vt:lpstr>
      <vt:lpstr>PowerPoint Presentation</vt:lpstr>
      <vt:lpstr>Zoom Best Practices</vt:lpstr>
      <vt:lpstr>Welcome!</vt:lpstr>
      <vt:lpstr>Agenda </vt:lpstr>
      <vt:lpstr>PowerPoint Presentation</vt:lpstr>
      <vt:lpstr>PowerPoint Presentation</vt:lpstr>
      <vt:lpstr>A Decade Later: The State of Patient Navigation in Cancer   </vt:lpstr>
      <vt:lpstr>PowerPoint Presentation</vt:lpstr>
      <vt:lpstr>Barriers and opportunities to measuring oncology patient navigation impact: Results from the National Navigation Roundtable survey Battaglia, TA, Fleisher, L, Dwyer, AJ, Wiatrek, DE, Wells, KJ, Wightman, P, Strusowski, T, Calhoun, E.  Cancer. 2022.</vt:lpstr>
      <vt:lpstr>Background</vt:lpstr>
      <vt:lpstr>Survey Respondents</vt:lpstr>
      <vt:lpstr>Insights:  Collecting Data</vt:lpstr>
      <vt:lpstr>Insights:  Data tools</vt:lpstr>
      <vt:lpstr>Insights:  Which metrics?</vt:lpstr>
      <vt:lpstr>PowerPoint Presentation</vt:lpstr>
      <vt:lpstr>Summary</vt:lpstr>
      <vt:lpstr>Panel Discussion</vt:lpstr>
      <vt:lpstr>PowerPoint Presentation</vt:lpstr>
      <vt:lpstr>PowerPoint Presentation</vt:lpstr>
      <vt:lpstr>PowerPoint Presentation</vt:lpstr>
      <vt:lpstr>PowerPoint Presentation</vt:lpstr>
      <vt:lpstr>Meeting Review &amp; Close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Wiatrek</dc:creator>
  <cp:lastModifiedBy>Michelle Chappell</cp:lastModifiedBy>
  <cp:revision>117</cp:revision>
  <dcterms:created xsi:type="dcterms:W3CDTF">2020-09-24T19:01:17Z</dcterms:created>
  <dcterms:modified xsi:type="dcterms:W3CDTF">2022-10-24T00:03:14Z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0x010100AF52BEB8DA0D7C44B6B3958030F5A67A</vt:lpwstr>
  </property>
  <property fmtid="{D5CDD505-2E9C-101B-9397-08002B2CF9AE}" pid="3" name="SlidoAppVersion">
    <vt:lpwstr>1.5.1.3319</vt:lpwstr>
  </property>
</Properties>
</file>