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 id="2147483682" r:id="rId2"/>
    <p:sldMasterId id="2147483696" r:id="rId3"/>
    <p:sldMasterId id="2147483698" r:id="rId4"/>
  </p:sldMasterIdLst>
  <p:notesMasterIdLst>
    <p:notesMasterId r:id="rId38"/>
  </p:notesMasterIdLst>
  <p:sldIdLst>
    <p:sldId id="401" r:id="rId5"/>
    <p:sldId id="2147140289" r:id="rId6"/>
    <p:sldId id="256" r:id="rId7"/>
    <p:sldId id="528" r:id="rId8"/>
    <p:sldId id="2147481477" r:id="rId9"/>
    <p:sldId id="1793" r:id="rId10"/>
    <p:sldId id="529" r:id="rId11"/>
    <p:sldId id="533" r:id="rId12"/>
    <p:sldId id="258" r:id="rId13"/>
    <p:sldId id="259" r:id="rId14"/>
    <p:sldId id="2147481484" r:id="rId15"/>
    <p:sldId id="4852" r:id="rId16"/>
    <p:sldId id="4851" r:id="rId17"/>
    <p:sldId id="4853" r:id="rId18"/>
    <p:sldId id="1795" r:id="rId19"/>
    <p:sldId id="4854" r:id="rId20"/>
    <p:sldId id="1796" r:id="rId21"/>
    <p:sldId id="4855" r:id="rId22"/>
    <p:sldId id="2147481481" r:id="rId23"/>
    <p:sldId id="2147481482" r:id="rId24"/>
    <p:sldId id="2147481483" r:id="rId25"/>
    <p:sldId id="2147475426" r:id="rId26"/>
    <p:sldId id="2147475429" r:id="rId27"/>
    <p:sldId id="2147140132" r:id="rId28"/>
    <p:sldId id="2147475431" r:id="rId29"/>
    <p:sldId id="2147475432" r:id="rId30"/>
    <p:sldId id="2147475434" r:id="rId31"/>
    <p:sldId id="4857" r:id="rId32"/>
    <p:sldId id="2147481474" r:id="rId33"/>
    <p:sldId id="2147481479" r:id="rId34"/>
    <p:sldId id="2147481480" r:id="rId35"/>
    <p:sldId id="301" r:id="rId36"/>
    <p:sldId id="214748144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72929C-08E2-4200-BF36-B4549E67DB3C}" v="19" dt="2024-11-15T13:28:54.3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4" autoAdjust="0"/>
    <p:restoredTop sz="89467" autoAdjust="0"/>
  </p:normalViewPr>
  <p:slideViewPr>
    <p:cSldViewPr snapToGrid="0">
      <p:cViewPr varScale="1">
        <p:scale>
          <a:sx n="66" d="100"/>
          <a:sy n="66" d="100"/>
        </p:scale>
        <p:origin x="66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elle Chappell" userId="0bb64a79-4315-417d-8840-c36de5c4d14a" providerId="ADAL" clId="{A772929C-08E2-4200-BF36-B4549E67DB3C}"/>
    <pc:docChg chg="undo custSel addSld delSld modSld sldOrd">
      <pc:chgData name="Michelle Chappell" userId="0bb64a79-4315-417d-8840-c36de5c4d14a" providerId="ADAL" clId="{A772929C-08E2-4200-BF36-B4549E67DB3C}" dt="2024-11-19T21:17:29.185" v="240" actId="6549"/>
      <pc:docMkLst>
        <pc:docMk/>
      </pc:docMkLst>
      <pc:sldChg chg="add del">
        <pc:chgData name="Michelle Chappell" userId="0bb64a79-4315-417d-8840-c36de5c4d14a" providerId="ADAL" clId="{A772929C-08E2-4200-BF36-B4549E67DB3C}" dt="2024-11-15T13:27:28.643" v="193"/>
        <pc:sldMkLst>
          <pc:docMk/>
          <pc:sldMk cId="2585045840" sldId="258"/>
        </pc:sldMkLst>
      </pc:sldChg>
      <pc:sldChg chg="add del">
        <pc:chgData name="Michelle Chappell" userId="0bb64a79-4315-417d-8840-c36de5c4d14a" providerId="ADAL" clId="{A772929C-08E2-4200-BF36-B4549E67DB3C}" dt="2024-11-15T13:27:46.348" v="195"/>
        <pc:sldMkLst>
          <pc:docMk/>
          <pc:sldMk cId="1897030614" sldId="259"/>
        </pc:sldMkLst>
      </pc:sldChg>
      <pc:sldChg chg="delSp modSp mod">
        <pc:chgData name="Michelle Chappell" userId="0bb64a79-4315-417d-8840-c36de5c4d14a" providerId="ADAL" clId="{A772929C-08E2-4200-BF36-B4549E67DB3C}" dt="2024-11-15T13:29:36.855" v="200" actId="478"/>
        <pc:sldMkLst>
          <pc:docMk/>
          <pc:sldMk cId="1057687310" sldId="401"/>
        </pc:sldMkLst>
        <pc:spChg chg="del mod">
          <ac:chgData name="Michelle Chappell" userId="0bb64a79-4315-417d-8840-c36de5c4d14a" providerId="ADAL" clId="{A772929C-08E2-4200-BF36-B4549E67DB3C}" dt="2024-11-15T13:29:36.855" v="200" actId="478"/>
          <ac:spMkLst>
            <pc:docMk/>
            <pc:sldMk cId="1057687310" sldId="401"/>
            <ac:spMk id="3" creationId="{94D4D761-6B66-5D34-FBBA-9F1D58ED56FE}"/>
          </ac:spMkLst>
        </pc:spChg>
        <pc:spChg chg="mod">
          <ac:chgData name="Michelle Chappell" userId="0bb64a79-4315-417d-8840-c36de5c4d14a" providerId="ADAL" clId="{A772929C-08E2-4200-BF36-B4549E67DB3C}" dt="2024-11-11T22:18:05.566" v="54" actId="14100"/>
          <ac:spMkLst>
            <pc:docMk/>
            <pc:sldMk cId="1057687310" sldId="401"/>
            <ac:spMk id="11" creationId="{50185F2D-3C4D-CBCA-4B01-EC37995B92F7}"/>
          </ac:spMkLst>
        </pc:spChg>
        <pc:picChg chg="mod">
          <ac:chgData name="Michelle Chappell" userId="0bb64a79-4315-417d-8840-c36de5c4d14a" providerId="ADAL" clId="{A772929C-08E2-4200-BF36-B4549E67DB3C}" dt="2024-11-15T13:29:27.691" v="198" actId="1076"/>
          <ac:picMkLst>
            <pc:docMk/>
            <pc:sldMk cId="1057687310" sldId="401"/>
            <ac:picMk id="7" creationId="{5639DD5F-FCFE-C5F4-3859-BF5A420CFD41}"/>
          </ac:picMkLst>
        </pc:picChg>
      </pc:sldChg>
      <pc:sldChg chg="delSp modSp mod ord">
        <pc:chgData name="Michelle Chappell" userId="0bb64a79-4315-417d-8840-c36de5c4d14a" providerId="ADAL" clId="{A772929C-08E2-4200-BF36-B4549E67DB3C}" dt="2024-11-15T13:29:47.270" v="204" actId="478"/>
        <pc:sldMkLst>
          <pc:docMk/>
          <pc:sldMk cId="1467319934" sldId="528"/>
        </pc:sldMkLst>
        <pc:spChg chg="del mod">
          <ac:chgData name="Michelle Chappell" userId="0bb64a79-4315-417d-8840-c36de5c4d14a" providerId="ADAL" clId="{A772929C-08E2-4200-BF36-B4549E67DB3C}" dt="2024-11-15T13:29:47.270" v="204" actId="478"/>
          <ac:spMkLst>
            <pc:docMk/>
            <pc:sldMk cId="1467319934" sldId="528"/>
            <ac:spMk id="19" creationId="{B7A2EC26-B507-1538-99C1-E7592B1A8D42}"/>
          </ac:spMkLst>
        </pc:spChg>
        <pc:spChg chg="mod">
          <ac:chgData name="Michelle Chappell" userId="0bb64a79-4315-417d-8840-c36de5c4d14a" providerId="ADAL" clId="{A772929C-08E2-4200-BF36-B4549E67DB3C}" dt="2024-11-11T20:29:31.214" v="7" actId="1076"/>
          <ac:spMkLst>
            <pc:docMk/>
            <pc:sldMk cId="1467319934" sldId="528"/>
            <ac:spMk id="22" creationId="{29B95C27-E5C0-3B41-142E-76B99969D13E}"/>
          </ac:spMkLst>
        </pc:spChg>
        <pc:spChg chg="del mod">
          <ac:chgData name="Michelle Chappell" userId="0bb64a79-4315-417d-8840-c36de5c4d14a" providerId="ADAL" clId="{A772929C-08E2-4200-BF36-B4549E67DB3C}" dt="2024-11-11T20:29:24.118" v="6" actId="478"/>
          <ac:spMkLst>
            <pc:docMk/>
            <pc:sldMk cId="1467319934" sldId="528"/>
            <ac:spMk id="34" creationId="{B03FE75B-4EB8-4D74-A8F2-3A07750E5008}"/>
          </ac:spMkLst>
        </pc:spChg>
      </pc:sldChg>
      <pc:sldChg chg="addSp delSp modSp mod">
        <pc:chgData name="Michelle Chappell" userId="0bb64a79-4315-417d-8840-c36de5c4d14a" providerId="ADAL" clId="{A772929C-08E2-4200-BF36-B4549E67DB3C}" dt="2024-11-15T13:30:02.798" v="208" actId="478"/>
        <pc:sldMkLst>
          <pc:docMk/>
          <pc:sldMk cId="362433341" sldId="529"/>
        </pc:sldMkLst>
        <pc:spChg chg="del mod">
          <ac:chgData name="Michelle Chappell" userId="0bb64a79-4315-417d-8840-c36de5c4d14a" providerId="ADAL" clId="{A772929C-08E2-4200-BF36-B4549E67DB3C}" dt="2024-11-15T13:30:02.798" v="208" actId="478"/>
          <ac:spMkLst>
            <pc:docMk/>
            <pc:sldMk cId="362433341" sldId="529"/>
            <ac:spMk id="3" creationId="{77D80228-1D49-C7AA-5C3E-85C98E1530D1}"/>
          </ac:spMkLst>
        </pc:spChg>
        <pc:spChg chg="mod">
          <ac:chgData name="Michelle Chappell" userId="0bb64a79-4315-417d-8840-c36de5c4d14a" providerId="ADAL" clId="{A772929C-08E2-4200-BF36-B4549E67DB3C}" dt="2024-11-12T20:19:13.091" v="67" actId="1076"/>
          <ac:spMkLst>
            <pc:docMk/>
            <pc:sldMk cId="362433341" sldId="529"/>
            <ac:spMk id="5" creationId="{7695CC3B-7F4D-17ED-9342-7C958B072307}"/>
          </ac:spMkLst>
        </pc:spChg>
        <pc:spChg chg="mod">
          <ac:chgData name="Michelle Chappell" userId="0bb64a79-4315-417d-8840-c36de5c4d14a" providerId="ADAL" clId="{A772929C-08E2-4200-BF36-B4549E67DB3C}" dt="2024-11-12T20:23:36.034" v="81" actId="1076"/>
          <ac:spMkLst>
            <pc:docMk/>
            <pc:sldMk cId="362433341" sldId="529"/>
            <ac:spMk id="8" creationId="{8BC25F35-529B-835A-CA0B-0324E323A581}"/>
          </ac:spMkLst>
        </pc:spChg>
        <pc:spChg chg="add mod">
          <ac:chgData name="Michelle Chappell" userId="0bb64a79-4315-417d-8840-c36de5c4d14a" providerId="ADAL" clId="{A772929C-08E2-4200-BF36-B4549E67DB3C}" dt="2024-11-12T20:23:17.590" v="79" actId="255"/>
          <ac:spMkLst>
            <pc:docMk/>
            <pc:sldMk cId="362433341" sldId="529"/>
            <ac:spMk id="11" creationId="{2E6A70BE-C664-6886-CBF2-DD26BC4FB676}"/>
          </ac:spMkLst>
        </pc:spChg>
        <pc:picChg chg="mod">
          <ac:chgData name="Michelle Chappell" userId="0bb64a79-4315-417d-8840-c36de5c4d14a" providerId="ADAL" clId="{A772929C-08E2-4200-BF36-B4549E67DB3C}" dt="2024-11-12T20:17:48.206" v="55" actId="1076"/>
          <ac:picMkLst>
            <pc:docMk/>
            <pc:sldMk cId="362433341" sldId="529"/>
            <ac:picMk id="4" creationId="{948407CB-941D-69F3-CEEB-FD504543B84D}"/>
          </ac:picMkLst>
        </pc:picChg>
        <pc:picChg chg="mod">
          <ac:chgData name="Michelle Chappell" userId="0bb64a79-4315-417d-8840-c36de5c4d14a" providerId="ADAL" clId="{A772929C-08E2-4200-BF36-B4549E67DB3C}" dt="2024-11-12T20:23:29.070" v="80" actId="1076"/>
          <ac:picMkLst>
            <pc:docMk/>
            <pc:sldMk cId="362433341" sldId="529"/>
            <ac:picMk id="6" creationId="{480D7B83-0713-6F3C-EAAC-442CDEE0D499}"/>
          </ac:picMkLst>
        </pc:picChg>
        <pc:picChg chg="add mod">
          <ac:chgData name="Michelle Chappell" userId="0bb64a79-4315-417d-8840-c36de5c4d14a" providerId="ADAL" clId="{A772929C-08E2-4200-BF36-B4549E67DB3C}" dt="2024-11-12T20:18:41.846" v="65" actId="1076"/>
          <ac:picMkLst>
            <pc:docMk/>
            <pc:sldMk cId="362433341" sldId="529"/>
            <ac:picMk id="10" creationId="{FED2E32F-96C6-AF66-DA8F-505D8AA037AE}"/>
          </ac:picMkLst>
        </pc:picChg>
      </pc:sldChg>
      <pc:sldChg chg="delSp modSp add del mod">
        <pc:chgData name="Michelle Chappell" userId="0bb64a79-4315-417d-8840-c36de5c4d14a" providerId="ADAL" clId="{A772929C-08E2-4200-BF36-B4549E67DB3C}" dt="2024-11-15T13:30:10.111" v="210" actId="478"/>
        <pc:sldMkLst>
          <pc:docMk/>
          <pc:sldMk cId="3623775554" sldId="533"/>
        </pc:sldMkLst>
        <pc:spChg chg="del mod">
          <ac:chgData name="Michelle Chappell" userId="0bb64a79-4315-417d-8840-c36de5c4d14a" providerId="ADAL" clId="{A772929C-08E2-4200-BF36-B4549E67DB3C}" dt="2024-11-15T13:30:10.111" v="210" actId="478"/>
          <ac:spMkLst>
            <pc:docMk/>
            <pc:sldMk cId="3623775554" sldId="533"/>
            <ac:spMk id="3" creationId="{77D80228-1D49-C7AA-5C3E-85C98E1530D1}"/>
          </ac:spMkLst>
        </pc:spChg>
      </pc:sldChg>
      <pc:sldChg chg="delSp modSp mod">
        <pc:chgData name="Michelle Chappell" userId="0bb64a79-4315-417d-8840-c36de5c4d14a" providerId="ADAL" clId="{A772929C-08E2-4200-BF36-B4549E67DB3C}" dt="2024-11-15T13:30:55.680" v="220" actId="478"/>
        <pc:sldMkLst>
          <pc:docMk/>
          <pc:sldMk cId="2185236257" sldId="1795"/>
        </pc:sldMkLst>
        <pc:spChg chg="del mod">
          <ac:chgData name="Michelle Chappell" userId="0bb64a79-4315-417d-8840-c36de5c4d14a" providerId="ADAL" clId="{A772929C-08E2-4200-BF36-B4549E67DB3C}" dt="2024-11-15T13:30:55.680" v="220" actId="478"/>
          <ac:spMkLst>
            <pc:docMk/>
            <pc:sldMk cId="2185236257" sldId="1795"/>
            <ac:spMk id="3" creationId="{77D80228-1D49-C7AA-5C3E-85C98E1530D1}"/>
          </ac:spMkLst>
        </pc:spChg>
      </pc:sldChg>
      <pc:sldChg chg="delSp modSp mod">
        <pc:chgData name="Michelle Chappell" userId="0bb64a79-4315-417d-8840-c36de5c4d14a" providerId="ADAL" clId="{A772929C-08E2-4200-BF36-B4549E67DB3C}" dt="2024-11-15T13:31:07.568" v="222" actId="478"/>
        <pc:sldMkLst>
          <pc:docMk/>
          <pc:sldMk cId="701977049" sldId="1796"/>
        </pc:sldMkLst>
        <pc:spChg chg="del mod">
          <ac:chgData name="Michelle Chappell" userId="0bb64a79-4315-417d-8840-c36de5c4d14a" providerId="ADAL" clId="{A772929C-08E2-4200-BF36-B4549E67DB3C}" dt="2024-11-15T13:31:07.568" v="222" actId="478"/>
          <ac:spMkLst>
            <pc:docMk/>
            <pc:sldMk cId="701977049" sldId="1796"/>
            <ac:spMk id="3" creationId="{77D80228-1D49-C7AA-5C3E-85C98E1530D1}"/>
          </ac:spMkLst>
        </pc:spChg>
      </pc:sldChg>
      <pc:sldChg chg="del">
        <pc:chgData name="Michelle Chappell" userId="0bb64a79-4315-417d-8840-c36de5c4d14a" providerId="ADAL" clId="{A772929C-08E2-4200-BF36-B4549E67DB3C}" dt="2024-11-15T13:28:32.341" v="196" actId="2696"/>
        <pc:sldMkLst>
          <pc:docMk/>
          <pc:sldMk cId="3869767333" sldId="1797"/>
        </pc:sldMkLst>
      </pc:sldChg>
      <pc:sldChg chg="delSp modSp mod">
        <pc:chgData name="Michelle Chappell" userId="0bb64a79-4315-417d-8840-c36de5c4d14a" providerId="ADAL" clId="{A772929C-08E2-4200-BF36-B4549E67DB3C}" dt="2024-11-15T13:30:47.455" v="218" actId="14100"/>
        <pc:sldMkLst>
          <pc:docMk/>
          <pc:sldMk cId="708840204" sldId="4853"/>
        </pc:sldMkLst>
        <pc:spChg chg="del mod">
          <ac:chgData name="Michelle Chappell" userId="0bb64a79-4315-417d-8840-c36de5c4d14a" providerId="ADAL" clId="{A772929C-08E2-4200-BF36-B4549E67DB3C}" dt="2024-11-15T13:30:36.279" v="214" actId="478"/>
          <ac:spMkLst>
            <pc:docMk/>
            <pc:sldMk cId="708840204" sldId="4853"/>
            <ac:spMk id="3" creationId="{2C991548-5799-D9B0-B686-C227CC1330FC}"/>
          </ac:spMkLst>
        </pc:spChg>
        <pc:spChg chg="del mod">
          <ac:chgData name="Michelle Chappell" userId="0bb64a79-4315-417d-8840-c36de5c4d14a" providerId="ADAL" clId="{A772929C-08E2-4200-BF36-B4549E67DB3C}" dt="2024-11-15T13:30:43.263" v="217" actId="478"/>
          <ac:spMkLst>
            <pc:docMk/>
            <pc:sldMk cId="708840204" sldId="4853"/>
            <ac:spMk id="4" creationId="{B16D9F4C-5646-1D7A-481E-0899F3A04A04}"/>
          </ac:spMkLst>
        </pc:spChg>
        <pc:spChg chg="mod">
          <ac:chgData name="Michelle Chappell" userId="0bb64a79-4315-417d-8840-c36de5c4d14a" providerId="ADAL" clId="{A772929C-08E2-4200-BF36-B4549E67DB3C}" dt="2024-11-15T13:30:47.455" v="218" actId="14100"/>
          <ac:spMkLst>
            <pc:docMk/>
            <pc:sldMk cId="708840204" sldId="4853"/>
            <ac:spMk id="8" creationId="{8D3DF1CE-100C-87B3-D14C-6D1441AC4DC9}"/>
          </ac:spMkLst>
        </pc:spChg>
      </pc:sldChg>
      <pc:sldChg chg="del">
        <pc:chgData name="Michelle Chappell" userId="0bb64a79-4315-417d-8840-c36de5c4d14a" providerId="ADAL" clId="{A772929C-08E2-4200-BF36-B4549E67DB3C}" dt="2024-11-11T21:43:03.559" v="44" actId="2696"/>
        <pc:sldMkLst>
          <pc:docMk/>
          <pc:sldMk cId="66725340" sldId="4856"/>
        </pc:sldMkLst>
      </pc:sldChg>
      <pc:sldChg chg="delSp modSp mod">
        <pc:chgData name="Michelle Chappell" userId="0bb64a79-4315-417d-8840-c36de5c4d14a" providerId="ADAL" clId="{A772929C-08E2-4200-BF36-B4549E67DB3C}" dt="2024-11-15T13:31:57.503" v="232" actId="478"/>
        <pc:sldMkLst>
          <pc:docMk/>
          <pc:sldMk cId="1178220441" sldId="4857"/>
        </pc:sldMkLst>
        <pc:spChg chg="del mod">
          <ac:chgData name="Michelle Chappell" userId="0bb64a79-4315-417d-8840-c36de5c4d14a" providerId="ADAL" clId="{A772929C-08E2-4200-BF36-B4549E67DB3C}" dt="2024-11-15T13:31:53.814" v="230" actId="478"/>
          <ac:spMkLst>
            <pc:docMk/>
            <pc:sldMk cId="1178220441" sldId="4857"/>
            <ac:spMk id="2" creationId="{C1E8CC8A-6835-748F-AAA8-1BF5B7D6ACDE}"/>
          </ac:spMkLst>
        </pc:spChg>
        <pc:spChg chg="del mod">
          <ac:chgData name="Michelle Chappell" userId="0bb64a79-4315-417d-8840-c36de5c4d14a" providerId="ADAL" clId="{A772929C-08E2-4200-BF36-B4549E67DB3C}" dt="2024-11-15T13:31:50.992" v="228" actId="478"/>
          <ac:spMkLst>
            <pc:docMk/>
            <pc:sldMk cId="1178220441" sldId="4857"/>
            <ac:spMk id="3" creationId="{E2AD5265-8BE0-3CFF-0716-42B2332E79A7}"/>
          </ac:spMkLst>
        </pc:spChg>
        <pc:spChg chg="del mod">
          <ac:chgData name="Michelle Chappell" userId="0bb64a79-4315-417d-8840-c36de5c4d14a" providerId="ADAL" clId="{A772929C-08E2-4200-BF36-B4549E67DB3C}" dt="2024-11-15T13:31:57.503" v="232" actId="478"/>
          <ac:spMkLst>
            <pc:docMk/>
            <pc:sldMk cId="1178220441" sldId="4857"/>
            <ac:spMk id="4" creationId="{DF9B78D1-ADA5-738F-E390-5966B83BD4ED}"/>
          </ac:spMkLst>
        </pc:spChg>
      </pc:sldChg>
      <pc:sldChg chg="del mod modShow">
        <pc:chgData name="Michelle Chappell" userId="0bb64a79-4315-417d-8840-c36de5c4d14a" providerId="ADAL" clId="{A772929C-08E2-4200-BF36-B4549E67DB3C}" dt="2024-11-13T17:40:57.488" v="83" actId="2696"/>
        <pc:sldMkLst>
          <pc:docMk/>
          <pc:sldMk cId="4068919177" sldId="4858"/>
        </pc:sldMkLst>
      </pc:sldChg>
      <pc:sldChg chg="modSp add del mod modShow">
        <pc:chgData name="Michelle Chappell" userId="0bb64a79-4315-417d-8840-c36de5c4d14a" providerId="ADAL" clId="{A772929C-08E2-4200-BF36-B4549E67DB3C}" dt="2024-11-13T17:44:11.024" v="107" actId="1076"/>
        <pc:sldMkLst>
          <pc:docMk/>
          <pc:sldMk cId="3421400830" sldId="2147140132"/>
        </pc:sldMkLst>
        <pc:spChg chg="mod">
          <ac:chgData name="Michelle Chappell" userId="0bb64a79-4315-417d-8840-c36de5c4d14a" providerId="ADAL" clId="{A772929C-08E2-4200-BF36-B4549E67DB3C}" dt="2024-11-13T17:44:11.024" v="107" actId="1076"/>
          <ac:spMkLst>
            <pc:docMk/>
            <pc:sldMk cId="3421400830" sldId="2147140132"/>
            <ac:spMk id="3" creationId="{0606CBD1-F5CC-222E-6EE4-22C76306F458}"/>
          </ac:spMkLst>
        </pc:spChg>
      </pc:sldChg>
      <pc:sldChg chg="delSp modSp mod">
        <pc:chgData name="Michelle Chappell" userId="0bb64a79-4315-417d-8840-c36de5c4d14a" providerId="ADAL" clId="{A772929C-08E2-4200-BF36-B4549E67DB3C}" dt="2024-11-15T13:29:41.673" v="202" actId="478"/>
        <pc:sldMkLst>
          <pc:docMk/>
          <pc:sldMk cId="1588018674" sldId="2147140289"/>
        </pc:sldMkLst>
        <pc:spChg chg="mod">
          <ac:chgData name="Michelle Chappell" userId="0bb64a79-4315-417d-8840-c36de5c4d14a" providerId="ADAL" clId="{A772929C-08E2-4200-BF36-B4549E67DB3C}" dt="2024-11-01T13:18:22.175" v="2" actId="1076"/>
          <ac:spMkLst>
            <pc:docMk/>
            <pc:sldMk cId="1588018674" sldId="2147140289"/>
            <ac:spMk id="2" creationId="{61163232-09A9-7C42-DBA2-5AB94595D99C}"/>
          </ac:spMkLst>
        </pc:spChg>
        <pc:spChg chg="del mod">
          <ac:chgData name="Michelle Chappell" userId="0bb64a79-4315-417d-8840-c36de5c4d14a" providerId="ADAL" clId="{A772929C-08E2-4200-BF36-B4549E67DB3C}" dt="2024-11-15T13:29:41.673" v="202" actId="478"/>
          <ac:spMkLst>
            <pc:docMk/>
            <pc:sldMk cId="1588018674" sldId="2147140289"/>
            <ac:spMk id="3" creationId="{082F1928-2EFE-0A32-A858-869FE0E7D1D7}"/>
          </ac:spMkLst>
        </pc:spChg>
      </pc:sldChg>
      <pc:sldChg chg="del mod modShow">
        <pc:chgData name="Michelle Chappell" userId="0bb64a79-4315-417d-8840-c36de5c4d14a" providerId="ADAL" clId="{A772929C-08E2-4200-BF36-B4549E67DB3C}" dt="2024-11-11T21:21:22.380" v="37" actId="2696"/>
        <pc:sldMkLst>
          <pc:docMk/>
          <pc:sldMk cId="2658876277" sldId="2147475418"/>
        </pc:sldMkLst>
      </pc:sldChg>
      <pc:sldChg chg="delSp modSp add mod">
        <pc:chgData name="Michelle Chappell" userId="0bb64a79-4315-417d-8840-c36de5c4d14a" providerId="ADAL" clId="{A772929C-08E2-4200-BF36-B4549E67DB3C}" dt="2024-11-19T21:17:18.662" v="239" actId="207"/>
        <pc:sldMkLst>
          <pc:docMk/>
          <pc:sldMk cId="1141520583" sldId="2147475426"/>
        </pc:sldMkLst>
        <pc:spChg chg="mod">
          <ac:chgData name="Michelle Chappell" userId="0bb64a79-4315-417d-8840-c36de5c4d14a" providerId="ADAL" clId="{A772929C-08E2-4200-BF36-B4549E67DB3C}" dt="2024-11-19T21:17:18.662" v="239" actId="207"/>
          <ac:spMkLst>
            <pc:docMk/>
            <pc:sldMk cId="1141520583" sldId="2147475426"/>
            <ac:spMk id="2" creationId="{0196260B-B24F-DD3D-CB30-0E1CC05BA9CE}"/>
          </ac:spMkLst>
        </pc:spChg>
        <pc:spChg chg="mod">
          <ac:chgData name="Michelle Chappell" userId="0bb64a79-4315-417d-8840-c36de5c4d14a" providerId="ADAL" clId="{A772929C-08E2-4200-BF36-B4549E67DB3C}" dt="2024-11-13T17:46:01.263" v="124" actId="5793"/>
          <ac:spMkLst>
            <pc:docMk/>
            <pc:sldMk cId="1141520583" sldId="2147475426"/>
            <ac:spMk id="5" creationId="{612A7120-8032-1E50-7484-A0B2CFBEFF02}"/>
          </ac:spMkLst>
        </pc:spChg>
        <pc:spChg chg="mod">
          <ac:chgData name="Michelle Chappell" userId="0bb64a79-4315-417d-8840-c36de5c4d14a" providerId="ADAL" clId="{A772929C-08E2-4200-BF36-B4549E67DB3C}" dt="2024-11-15T13:31:29.501" v="224" actId="1076"/>
          <ac:spMkLst>
            <pc:docMk/>
            <pc:sldMk cId="1141520583" sldId="2147475426"/>
            <ac:spMk id="7" creationId="{15F26DC2-6419-FD9B-2A38-AE6F0C0EA17C}"/>
          </ac:spMkLst>
        </pc:spChg>
        <pc:spChg chg="del mod">
          <ac:chgData name="Michelle Chappell" userId="0bb64a79-4315-417d-8840-c36de5c4d14a" providerId="ADAL" clId="{A772929C-08E2-4200-BF36-B4549E67DB3C}" dt="2024-11-13T17:45:50.690" v="121" actId="478"/>
          <ac:spMkLst>
            <pc:docMk/>
            <pc:sldMk cId="1141520583" sldId="2147475426"/>
            <ac:spMk id="10" creationId="{49FA3AEE-AA56-F22E-C401-CE8FBCC69C90}"/>
          </ac:spMkLst>
        </pc:spChg>
      </pc:sldChg>
      <pc:sldChg chg="modSp del mod modShow">
        <pc:chgData name="Michelle Chappell" userId="0bb64a79-4315-417d-8840-c36de5c4d14a" providerId="ADAL" clId="{A772929C-08E2-4200-BF36-B4549E67DB3C}" dt="2024-11-11T21:20:35.732" v="35" actId="2696"/>
        <pc:sldMkLst>
          <pc:docMk/>
          <pc:sldMk cId="1539676529" sldId="2147475427"/>
        </pc:sldMkLst>
        <pc:picChg chg="mod">
          <ac:chgData name="Michelle Chappell" userId="0bb64a79-4315-417d-8840-c36de5c4d14a" providerId="ADAL" clId="{A772929C-08E2-4200-BF36-B4549E67DB3C}" dt="2024-11-11T21:20:01.897" v="34" actId="1076"/>
          <ac:picMkLst>
            <pc:docMk/>
            <pc:sldMk cId="1539676529" sldId="2147475427"/>
            <ac:picMk id="3" creationId="{3C844474-E907-F585-C46A-6D6CFC486DF3}"/>
          </ac:picMkLst>
        </pc:picChg>
      </pc:sldChg>
      <pc:sldChg chg="del mod modShow">
        <pc:chgData name="Michelle Chappell" userId="0bb64a79-4315-417d-8840-c36de5c4d14a" providerId="ADAL" clId="{A772929C-08E2-4200-BF36-B4549E67DB3C}" dt="2024-11-11T21:21:18.591" v="36" actId="2696"/>
        <pc:sldMkLst>
          <pc:docMk/>
          <pc:sldMk cId="1930530544" sldId="2147475428"/>
        </pc:sldMkLst>
      </pc:sldChg>
      <pc:sldChg chg="modSp add del mod modShow">
        <pc:chgData name="Michelle Chappell" userId="0bb64a79-4315-417d-8840-c36de5c4d14a" providerId="ADAL" clId="{A772929C-08E2-4200-BF36-B4549E67DB3C}" dt="2024-11-13T17:44:59.036" v="115" actId="1076"/>
        <pc:sldMkLst>
          <pc:docMk/>
          <pc:sldMk cId="1040728271" sldId="2147475429"/>
        </pc:sldMkLst>
        <pc:spChg chg="mod">
          <ac:chgData name="Michelle Chappell" userId="0bb64a79-4315-417d-8840-c36de5c4d14a" providerId="ADAL" clId="{A772929C-08E2-4200-BF36-B4549E67DB3C}" dt="2024-11-13T17:44:59.036" v="115" actId="1076"/>
          <ac:spMkLst>
            <pc:docMk/>
            <pc:sldMk cId="1040728271" sldId="2147475429"/>
            <ac:spMk id="4" creationId="{C94F3ED6-972A-C993-AB20-5B90E14DA0BB}"/>
          </ac:spMkLst>
        </pc:spChg>
      </pc:sldChg>
      <pc:sldChg chg="del mod modShow">
        <pc:chgData name="Michelle Chappell" userId="0bb64a79-4315-417d-8840-c36de5c4d14a" providerId="ADAL" clId="{A772929C-08E2-4200-BF36-B4549E67DB3C}" dt="2024-11-11T21:22:07.997" v="41" actId="2696"/>
        <pc:sldMkLst>
          <pc:docMk/>
          <pc:sldMk cId="3029845454" sldId="2147475430"/>
        </pc:sldMkLst>
      </pc:sldChg>
      <pc:sldChg chg="modSp add del mod modShow">
        <pc:chgData name="Michelle Chappell" userId="0bb64a79-4315-417d-8840-c36de5c4d14a" providerId="ADAL" clId="{A772929C-08E2-4200-BF36-B4549E67DB3C}" dt="2024-11-13T17:44:33.915" v="111" actId="1076"/>
        <pc:sldMkLst>
          <pc:docMk/>
          <pc:sldMk cId="695179658" sldId="2147475431"/>
        </pc:sldMkLst>
        <pc:spChg chg="mod">
          <ac:chgData name="Michelle Chappell" userId="0bb64a79-4315-417d-8840-c36de5c4d14a" providerId="ADAL" clId="{A772929C-08E2-4200-BF36-B4549E67DB3C}" dt="2024-11-13T17:44:27.942" v="110" actId="1076"/>
          <ac:spMkLst>
            <pc:docMk/>
            <pc:sldMk cId="695179658" sldId="2147475431"/>
            <ac:spMk id="2" creationId="{0DEF00D6-267B-BD6F-C072-C7EDC9130A64}"/>
          </ac:spMkLst>
        </pc:spChg>
        <pc:spChg chg="mod">
          <ac:chgData name="Michelle Chappell" userId="0bb64a79-4315-417d-8840-c36de5c4d14a" providerId="ADAL" clId="{A772929C-08E2-4200-BF36-B4549E67DB3C}" dt="2024-11-13T17:44:33.915" v="111" actId="1076"/>
          <ac:spMkLst>
            <pc:docMk/>
            <pc:sldMk cId="695179658" sldId="2147475431"/>
            <ac:spMk id="3" creationId="{2DA04ABC-E435-AB87-3278-32641B661222}"/>
          </ac:spMkLst>
        </pc:spChg>
      </pc:sldChg>
      <pc:sldChg chg="add del mod modShow">
        <pc:chgData name="Michelle Chappell" userId="0bb64a79-4315-417d-8840-c36de5c4d14a" providerId="ADAL" clId="{A772929C-08E2-4200-BF36-B4549E67DB3C}" dt="2024-11-13T17:42:31.482" v="95"/>
        <pc:sldMkLst>
          <pc:docMk/>
          <pc:sldMk cId="4243337073" sldId="2147475432"/>
        </pc:sldMkLst>
      </pc:sldChg>
      <pc:sldChg chg="del mod modShow">
        <pc:chgData name="Michelle Chappell" userId="0bb64a79-4315-417d-8840-c36de5c4d14a" providerId="ADAL" clId="{A772929C-08E2-4200-BF36-B4549E67DB3C}" dt="2024-11-11T21:22:52.832" v="42" actId="2696"/>
        <pc:sldMkLst>
          <pc:docMk/>
          <pc:sldMk cId="1520628697" sldId="2147475433"/>
        </pc:sldMkLst>
      </pc:sldChg>
      <pc:sldChg chg="delSp modSp add del mod modShow">
        <pc:chgData name="Michelle Chappell" userId="0bb64a79-4315-417d-8840-c36de5c4d14a" providerId="ADAL" clId="{A772929C-08E2-4200-BF36-B4549E67DB3C}" dt="2024-11-15T13:31:45.014" v="226" actId="478"/>
        <pc:sldMkLst>
          <pc:docMk/>
          <pc:sldMk cId="2549918116" sldId="2147475434"/>
        </pc:sldMkLst>
        <pc:spChg chg="mod">
          <ac:chgData name="Michelle Chappell" userId="0bb64a79-4315-417d-8840-c36de5c4d14a" providerId="ADAL" clId="{A772929C-08E2-4200-BF36-B4549E67DB3C}" dt="2024-11-13T17:43:24.954" v="101" actId="14100"/>
          <ac:spMkLst>
            <pc:docMk/>
            <pc:sldMk cId="2549918116" sldId="2147475434"/>
            <ac:spMk id="4" creationId="{F88EC48F-5A82-F24C-14EE-C60DC90884E8}"/>
          </ac:spMkLst>
        </pc:spChg>
        <pc:spChg chg="del mod">
          <ac:chgData name="Michelle Chappell" userId="0bb64a79-4315-417d-8840-c36de5c4d14a" providerId="ADAL" clId="{A772929C-08E2-4200-BF36-B4549E67DB3C}" dt="2024-11-15T13:31:45.014" v="226" actId="478"/>
          <ac:spMkLst>
            <pc:docMk/>
            <pc:sldMk cId="2549918116" sldId="2147475434"/>
            <ac:spMk id="7" creationId="{F0B86D0A-DFEA-4B4A-BFD7-0B7F5BF35560}"/>
          </ac:spMkLst>
        </pc:spChg>
        <pc:picChg chg="mod">
          <ac:chgData name="Michelle Chappell" userId="0bb64a79-4315-417d-8840-c36de5c4d14a" providerId="ADAL" clId="{A772929C-08E2-4200-BF36-B4549E67DB3C}" dt="2024-11-13T17:43:10.082" v="99" actId="1076"/>
          <ac:picMkLst>
            <pc:docMk/>
            <pc:sldMk cId="2549918116" sldId="2147475434"/>
            <ac:picMk id="2" creationId="{C4DE914E-92D4-0621-BE6D-D6D0BD1BB5D6}"/>
          </ac:picMkLst>
        </pc:picChg>
      </pc:sldChg>
      <pc:sldChg chg="delSp modSp mod">
        <pc:chgData name="Michelle Chappell" userId="0bb64a79-4315-417d-8840-c36de5c4d14a" providerId="ADAL" clId="{A772929C-08E2-4200-BF36-B4549E67DB3C}" dt="2024-11-15T13:32:19.596" v="236" actId="478"/>
        <pc:sldMkLst>
          <pc:docMk/>
          <pc:sldMk cId="3111048184" sldId="2147481447"/>
        </pc:sldMkLst>
        <pc:spChg chg="del mod">
          <ac:chgData name="Michelle Chappell" userId="0bb64a79-4315-417d-8840-c36de5c4d14a" providerId="ADAL" clId="{A772929C-08E2-4200-BF36-B4549E67DB3C}" dt="2024-11-15T13:32:19.596" v="236" actId="478"/>
          <ac:spMkLst>
            <pc:docMk/>
            <pc:sldMk cId="3111048184" sldId="2147481447"/>
            <ac:spMk id="3" creationId="{97623E0D-1AF9-DD02-3690-BCFB00389F70}"/>
          </ac:spMkLst>
        </pc:spChg>
        <pc:spChg chg="del mod">
          <ac:chgData name="Michelle Chappell" userId="0bb64a79-4315-417d-8840-c36de5c4d14a" providerId="ADAL" clId="{A772929C-08E2-4200-BF36-B4549E67DB3C}" dt="2024-11-15T13:32:15.812" v="234" actId="478"/>
          <ac:spMkLst>
            <pc:docMk/>
            <pc:sldMk cId="3111048184" sldId="2147481447"/>
            <ac:spMk id="5" creationId="{3DE611C7-EF24-0677-32D2-A1560E261B5B}"/>
          </ac:spMkLst>
        </pc:spChg>
      </pc:sldChg>
      <pc:sldChg chg="delSp modSp mod">
        <pc:chgData name="Michelle Chappell" userId="0bb64a79-4315-417d-8840-c36de5c4d14a" providerId="ADAL" clId="{A772929C-08E2-4200-BF36-B4549E67DB3C}" dt="2024-11-15T13:29:52.071" v="206" actId="478"/>
        <pc:sldMkLst>
          <pc:docMk/>
          <pc:sldMk cId="1402682774" sldId="2147481477"/>
        </pc:sldMkLst>
        <pc:spChg chg="del mod">
          <ac:chgData name="Michelle Chappell" userId="0bb64a79-4315-417d-8840-c36de5c4d14a" providerId="ADAL" clId="{A772929C-08E2-4200-BF36-B4549E67DB3C}" dt="2024-11-15T13:29:52.071" v="206" actId="478"/>
          <ac:spMkLst>
            <pc:docMk/>
            <pc:sldMk cId="1402682774" sldId="2147481477"/>
            <ac:spMk id="19" creationId="{B7A2EC26-B507-1538-99C1-E7592B1A8D42}"/>
          </ac:spMkLst>
        </pc:spChg>
      </pc:sldChg>
      <pc:sldChg chg="addSp delSp modSp mod">
        <pc:chgData name="Michelle Chappell" userId="0bb64a79-4315-417d-8840-c36de5c4d14a" providerId="ADAL" clId="{A772929C-08E2-4200-BF36-B4549E67DB3C}" dt="2024-11-13T18:01:23.108" v="189" actId="207"/>
        <pc:sldMkLst>
          <pc:docMk/>
          <pc:sldMk cId="3469941638" sldId="2147481479"/>
        </pc:sldMkLst>
        <pc:spChg chg="del mod">
          <ac:chgData name="Michelle Chappell" userId="0bb64a79-4315-417d-8840-c36de5c4d14a" providerId="ADAL" clId="{A772929C-08E2-4200-BF36-B4549E67DB3C}" dt="2024-11-13T17:58:33.193" v="154" actId="478"/>
          <ac:spMkLst>
            <pc:docMk/>
            <pc:sldMk cId="3469941638" sldId="2147481479"/>
            <ac:spMk id="4" creationId="{26EF63F4-45FF-FB92-10B5-85A78427ECCF}"/>
          </ac:spMkLst>
        </pc:spChg>
        <pc:spChg chg="mod">
          <ac:chgData name="Michelle Chappell" userId="0bb64a79-4315-417d-8840-c36de5c4d14a" providerId="ADAL" clId="{A772929C-08E2-4200-BF36-B4549E67DB3C}" dt="2024-11-13T18:00:57.320" v="186" actId="113"/>
          <ac:spMkLst>
            <pc:docMk/>
            <pc:sldMk cId="3469941638" sldId="2147481479"/>
            <ac:spMk id="5" creationId="{117B68DB-9C39-6535-5DFB-5FB463D6F26B}"/>
          </ac:spMkLst>
        </pc:spChg>
        <pc:spChg chg="add del mod">
          <ac:chgData name="Michelle Chappell" userId="0bb64a79-4315-417d-8840-c36de5c4d14a" providerId="ADAL" clId="{A772929C-08E2-4200-BF36-B4549E67DB3C}" dt="2024-11-13T17:58:23.840" v="149" actId="478"/>
          <ac:spMkLst>
            <pc:docMk/>
            <pc:sldMk cId="3469941638" sldId="2147481479"/>
            <ac:spMk id="8" creationId="{68F7236B-329F-1870-0A3E-B57CC3FB8566}"/>
          </ac:spMkLst>
        </pc:spChg>
        <pc:spChg chg="add mod">
          <ac:chgData name="Michelle Chappell" userId="0bb64a79-4315-417d-8840-c36de5c4d14a" providerId="ADAL" clId="{A772929C-08E2-4200-BF36-B4549E67DB3C}" dt="2024-11-13T18:01:23.108" v="189" actId="207"/>
          <ac:spMkLst>
            <pc:docMk/>
            <pc:sldMk cId="3469941638" sldId="2147481479"/>
            <ac:spMk id="10" creationId="{2B0F49FD-D6A9-A409-FAD2-8C9F4A00BC42}"/>
          </ac:spMkLst>
        </pc:spChg>
        <pc:spChg chg="mod">
          <ac:chgData name="Michelle Chappell" userId="0bb64a79-4315-417d-8840-c36de5c4d14a" providerId="ADAL" clId="{A772929C-08E2-4200-BF36-B4549E67DB3C}" dt="2024-11-13T18:00:37.365" v="184" actId="2711"/>
          <ac:spMkLst>
            <pc:docMk/>
            <pc:sldMk cId="3469941638" sldId="2147481479"/>
            <ac:spMk id="15" creationId="{49AF9D4E-EE33-AFDF-AED5-92DEDB4B096B}"/>
          </ac:spMkLst>
        </pc:spChg>
        <pc:spChg chg="del">
          <ac:chgData name="Michelle Chappell" userId="0bb64a79-4315-417d-8840-c36de5c4d14a" providerId="ADAL" clId="{A772929C-08E2-4200-BF36-B4549E67DB3C}" dt="2024-11-13T17:59:32.441" v="164" actId="26606"/>
          <ac:spMkLst>
            <pc:docMk/>
            <pc:sldMk cId="3469941638" sldId="2147481479"/>
            <ac:spMk id="17" creationId="{D6A9C53F-5F90-40A5-8C85-5412D39C8C68}"/>
          </ac:spMkLst>
        </pc:spChg>
        <pc:spChg chg="del">
          <ac:chgData name="Michelle Chappell" userId="0bb64a79-4315-417d-8840-c36de5c4d14a" providerId="ADAL" clId="{A772929C-08E2-4200-BF36-B4549E67DB3C}" dt="2024-11-13T17:59:32.441" v="164" actId="26606"/>
          <ac:spMkLst>
            <pc:docMk/>
            <pc:sldMk cId="3469941638" sldId="2147481479"/>
            <ac:spMk id="20" creationId="{C4879EFC-8E62-4E00-973C-C45EE9EC676D}"/>
          </ac:spMkLst>
        </pc:spChg>
        <pc:picChg chg="del mod">
          <ac:chgData name="Michelle Chappell" userId="0bb64a79-4315-417d-8840-c36de5c4d14a" providerId="ADAL" clId="{A772929C-08E2-4200-BF36-B4549E67DB3C}" dt="2024-11-13T17:58:18.931" v="147" actId="478"/>
          <ac:picMkLst>
            <pc:docMk/>
            <pc:sldMk cId="3469941638" sldId="2147481479"/>
            <ac:picMk id="3" creationId="{CEB77840-33CE-5B6E-6F35-5030C385441C}"/>
          </ac:picMkLst>
        </pc:picChg>
        <pc:picChg chg="add mod">
          <ac:chgData name="Michelle Chappell" userId="0bb64a79-4315-417d-8840-c36de5c4d14a" providerId="ADAL" clId="{A772929C-08E2-4200-BF36-B4549E67DB3C}" dt="2024-11-13T17:59:55.427" v="170" actId="14100"/>
          <ac:picMkLst>
            <pc:docMk/>
            <pc:sldMk cId="3469941638" sldId="2147481479"/>
            <ac:picMk id="6" creationId="{C8E5B46F-A9E8-C24C-4544-8D318BDA316F}"/>
          </ac:picMkLst>
        </pc:picChg>
        <pc:picChg chg="add mod">
          <ac:chgData name="Michelle Chappell" userId="0bb64a79-4315-417d-8840-c36de5c4d14a" providerId="ADAL" clId="{A772929C-08E2-4200-BF36-B4549E67DB3C}" dt="2024-11-13T17:59:58.833" v="171" actId="1076"/>
          <ac:picMkLst>
            <pc:docMk/>
            <pc:sldMk cId="3469941638" sldId="2147481479"/>
            <ac:picMk id="9" creationId="{AA5DE15F-BA0D-B0F4-3BAA-44694DB10C6A}"/>
          </ac:picMkLst>
        </pc:picChg>
        <pc:picChg chg="del mod">
          <ac:chgData name="Michelle Chappell" userId="0bb64a79-4315-417d-8840-c36de5c4d14a" providerId="ADAL" clId="{A772929C-08E2-4200-BF36-B4549E67DB3C}" dt="2024-11-13T17:58:17.386" v="146" actId="478"/>
          <ac:picMkLst>
            <pc:docMk/>
            <pc:sldMk cId="3469941638" sldId="2147481479"/>
            <ac:picMk id="14" creationId="{5AB3D22C-2300-3A07-78C8-96C12AE51AC2}"/>
          </ac:picMkLst>
        </pc:picChg>
        <pc:cxnChg chg="add">
          <ac:chgData name="Michelle Chappell" userId="0bb64a79-4315-417d-8840-c36de5c4d14a" providerId="ADAL" clId="{A772929C-08E2-4200-BF36-B4549E67DB3C}" dt="2024-11-13T17:59:32.441" v="164" actId="26606"/>
          <ac:cxnSpMkLst>
            <pc:docMk/>
            <pc:sldMk cId="3469941638" sldId="2147481479"/>
            <ac:cxnSpMk id="25" creationId="{192712F8-36FA-35DF-0CE8-4098D93322A3}"/>
          </ac:cxnSpMkLst>
        </pc:cxnChg>
        <pc:cxnChg chg="add">
          <ac:chgData name="Michelle Chappell" userId="0bb64a79-4315-417d-8840-c36de5c4d14a" providerId="ADAL" clId="{A772929C-08E2-4200-BF36-B4549E67DB3C}" dt="2024-11-13T17:59:32.441" v="164" actId="26606"/>
          <ac:cxnSpMkLst>
            <pc:docMk/>
            <pc:sldMk cId="3469941638" sldId="2147481479"/>
            <ac:cxnSpMk id="27" creationId="{AF9469B9-6468-5B6A-E832-8D4590388432}"/>
          </ac:cxnSpMkLst>
        </pc:cxnChg>
      </pc:sldChg>
      <pc:sldChg chg="add ord">
        <pc:chgData name="Michelle Chappell" userId="0bb64a79-4315-417d-8840-c36de5c4d14a" providerId="ADAL" clId="{A772929C-08E2-4200-BF36-B4549E67DB3C}" dt="2024-11-11T20:46:21.860" v="27"/>
        <pc:sldMkLst>
          <pc:docMk/>
          <pc:sldMk cId="2091938960" sldId="2147481480"/>
        </pc:sldMkLst>
      </pc:sldChg>
      <pc:sldChg chg="add">
        <pc:chgData name="Michelle Chappell" userId="0bb64a79-4315-417d-8840-c36de5c4d14a" providerId="ADAL" clId="{A772929C-08E2-4200-BF36-B4549E67DB3C}" dt="2024-11-13T17:40:51.274" v="82"/>
        <pc:sldMkLst>
          <pc:docMk/>
          <pc:sldMk cId="2490840112" sldId="2147481481"/>
        </pc:sldMkLst>
      </pc:sldChg>
      <pc:sldChg chg="modSp add mod">
        <pc:chgData name="Michelle Chappell" userId="0bb64a79-4315-417d-8840-c36de5c4d14a" providerId="ADAL" clId="{A772929C-08E2-4200-BF36-B4549E67DB3C}" dt="2024-11-19T21:17:29.185" v="240" actId="6549"/>
        <pc:sldMkLst>
          <pc:docMk/>
          <pc:sldMk cId="1947980155" sldId="2147481482"/>
        </pc:sldMkLst>
        <pc:spChg chg="mod">
          <ac:chgData name="Michelle Chappell" userId="0bb64a79-4315-417d-8840-c36de5c4d14a" providerId="ADAL" clId="{A772929C-08E2-4200-BF36-B4549E67DB3C}" dt="2024-11-19T21:17:29.185" v="240" actId="6549"/>
          <ac:spMkLst>
            <pc:docMk/>
            <pc:sldMk cId="1947980155" sldId="2147481482"/>
            <ac:spMk id="2" creationId="{38D54724-BB3B-B3B8-31E4-9426A888B066}"/>
          </ac:spMkLst>
        </pc:spChg>
      </pc:sldChg>
      <pc:sldChg chg="modSp add mod">
        <pc:chgData name="Michelle Chappell" userId="0bb64a79-4315-417d-8840-c36de5c4d14a" providerId="ADAL" clId="{A772929C-08E2-4200-BF36-B4549E67DB3C}" dt="2024-11-19T21:16:11.104" v="238" actId="6549"/>
        <pc:sldMkLst>
          <pc:docMk/>
          <pc:sldMk cId="2606045017" sldId="2147481483"/>
        </pc:sldMkLst>
        <pc:spChg chg="mod">
          <ac:chgData name="Michelle Chappell" userId="0bb64a79-4315-417d-8840-c36de5c4d14a" providerId="ADAL" clId="{A772929C-08E2-4200-BF36-B4549E67DB3C}" dt="2024-11-19T21:16:03.038" v="237" actId="6549"/>
          <ac:spMkLst>
            <pc:docMk/>
            <pc:sldMk cId="2606045017" sldId="2147481483"/>
            <ac:spMk id="2" creationId="{A0CF2C66-8BEA-08C8-4BE3-5C23902CBC4F}"/>
          </ac:spMkLst>
        </pc:spChg>
        <pc:spChg chg="mod">
          <ac:chgData name="Michelle Chappell" userId="0bb64a79-4315-417d-8840-c36de5c4d14a" providerId="ADAL" clId="{A772929C-08E2-4200-BF36-B4549E67DB3C}" dt="2024-11-19T21:16:11.104" v="238" actId="6549"/>
          <ac:spMkLst>
            <pc:docMk/>
            <pc:sldMk cId="2606045017" sldId="2147481483"/>
            <ac:spMk id="4" creationId="{C1046109-670B-CA81-6072-7023513F1C7D}"/>
          </ac:spMkLst>
        </pc:spChg>
      </pc:sldChg>
      <pc:sldChg chg="delSp modSp add mod">
        <pc:chgData name="Michelle Chappell" userId="0bb64a79-4315-417d-8840-c36de5c4d14a" providerId="ADAL" clId="{A772929C-08E2-4200-BF36-B4549E67DB3C}" dt="2024-11-15T13:30:21.348" v="212" actId="478"/>
        <pc:sldMkLst>
          <pc:docMk/>
          <pc:sldMk cId="2419814132" sldId="2147481484"/>
        </pc:sldMkLst>
        <pc:spChg chg="del mod">
          <ac:chgData name="Michelle Chappell" userId="0bb64a79-4315-417d-8840-c36de5c4d14a" providerId="ADAL" clId="{A772929C-08E2-4200-BF36-B4549E67DB3C}" dt="2024-11-15T13:30:21.348" v="212" actId="478"/>
          <ac:spMkLst>
            <pc:docMk/>
            <pc:sldMk cId="2419814132" sldId="2147481484"/>
            <ac:spMk id="3" creationId="{77D80228-1D49-C7AA-5C3E-85C98E1530D1}"/>
          </ac:spMkLst>
        </pc:spChg>
      </pc:sldChg>
      <pc:sldMasterChg chg="delSldLayout">
        <pc:chgData name="Michelle Chappell" userId="0bb64a79-4315-417d-8840-c36de5c4d14a" providerId="ADAL" clId="{A772929C-08E2-4200-BF36-B4549E67DB3C}" dt="2024-11-13T17:41:42.534" v="88" actId="2696"/>
        <pc:sldMasterMkLst>
          <pc:docMk/>
          <pc:sldMasterMk cId="2256518223" sldId="2147483663"/>
        </pc:sldMasterMkLst>
        <pc:sldLayoutChg chg="del">
          <pc:chgData name="Michelle Chappell" userId="0bb64a79-4315-417d-8840-c36de5c4d14a" providerId="ADAL" clId="{A772929C-08E2-4200-BF36-B4549E67DB3C}" dt="2024-11-13T17:41:35.457" v="86" actId="2696"/>
          <pc:sldLayoutMkLst>
            <pc:docMk/>
            <pc:sldMasterMk cId="2256518223" sldId="2147483663"/>
            <pc:sldLayoutMk cId="2654860760" sldId="2147483665"/>
          </pc:sldLayoutMkLst>
        </pc:sldLayoutChg>
        <pc:sldLayoutChg chg="del">
          <pc:chgData name="Michelle Chappell" userId="0bb64a79-4315-417d-8840-c36de5c4d14a" providerId="ADAL" clId="{A772929C-08E2-4200-BF36-B4549E67DB3C}" dt="2024-11-13T17:41:39.134" v="87" actId="2696"/>
          <pc:sldLayoutMkLst>
            <pc:docMk/>
            <pc:sldMasterMk cId="2256518223" sldId="2147483663"/>
            <pc:sldLayoutMk cId="3005196027" sldId="2147483685"/>
          </pc:sldLayoutMkLst>
        </pc:sldLayoutChg>
        <pc:sldLayoutChg chg="del">
          <pc:chgData name="Michelle Chappell" userId="0bb64a79-4315-417d-8840-c36de5c4d14a" providerId="ADAL" clId="{A772929C-08E2-4200-BF36-B4549E67DB3C}" dt="2024-11-11T21:22:52.832" v="42" actId="2696"/>
          <pc:sldLayoutMkLst>
            <pc:docMk/>
            <pc:sldMasterMk cId="2256518223" sldId="2147483663"/>
            <pc:sldLayoutMk cId="4286562334" sldId="2147483686"/>
          </pc:sldLayoutMkLst>
        </pc:sldLayoutChg>
        <pc:sldLayoutChg chg="del">
          <pc:chgData name="Michelle Chappell" userId="0bb64a79-4315-417d-8840-c36de5c4d14a" providerId="ADAL" clId="{A772929C-08E2-4200-BF36-B4549E67DB3C}" dt="2024-11-13T17:41:42.534" v="88" actId="2696"/>
          <pc:sldLayoutMkLst>
            <pc:docMk/>
            <pc:sldMasterMk cId="2256518223" sldId="2147483663"/>
            <pc:sldLayoutMk cId="153479399" sldId="2147483687"/>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F462F3-0798-4C4A-BBBC-C910C363BC1A}" type="datetimeFigureOut">
              <a:rPr lang="en-US" smtClean="0"/>
              <a:t>11/19/2024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3A1ABD-D3DD-43BF-B10A-3800C33492B7}" type="slidenum">
              <a:rPr lang="en-US" smtClean="0"/>
              <a:t>‹#›</a:t>
            </a:fld>
            <a:endParaRPr lang="en-US"/>
          </a:p>
        </p:txBody>
      </p:sp>
    </p:spTree>
    <p:extLst>
      <p:ext uri="{BB962C8B-B14F-4D97-AF65-F5344CB8AC3E}">
        <p14:creationId xmlns:p14="http://schemas.microsoft.com/office/powerpoint/2010/main" val="3460249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Michelle</a:t>
            </a:r>
          </a:p>
          <a:p>
            <a:r>
              <a:rPr lang="en-US" dirty="0"/>
              <a:t>Zoom best practice</a:t>
            </a:r>
          </a:p>
          <a:p>
            <a:r>
              <a:rPr lang="en-US" dirty="0"/>
              <a:t>Please note that this webinar will be recorded.</a:t>
            </a:r>
          </a:p>
          <a:p>
            <a:r>
              <a:rPr lang="en-US" dirty="0"/>
              <a:t>When you join the call, you will automatically be muted, and your video will be turned off.</a:t>
            </a:r>
          </a:p>
          <a:p>
            <a:r>
              <a:rPr lang="en-US" dirty="0"/>
              <a:t>This webinar is hosted on Zoom. For more information on Zoom’s privacy policy, please visit zoom.us/privacy.</a:t>
            </a:r>
          </a:p>
          <a:p>
            <a:r>
              <a:rPr lang="en-US" dirty="0"/>
              <a:t>If you have any questions during the webinar, please type them in the Question-and-Answer box located at the bottom of your screen.</a:t>
            </a:r>
          </a:p>
        </p:txBody>
      </p:sp>
      <p:sp>
        <p:nvSpPr>
          <p:cNvPr id="4" name="Slide Number Placeholder 3"/>
          <p:cNvSpPr>
            <a:spLocks noGrp="1"/>
          </p:cNvSpPr>
          <p:nvPr>
            <p:ph type="sldNum" sz="quarter" idx="5"/>
          </p:nvPr>
        </p:nvSpPr>
        <p:spPr/>
        <p:txBody>
          <a:bodyPr/>
          <a:lstStyle/>
          <a:p>
            <a:fld id="{85E35197-6DA9-744D-98ED-310B7A3B435B}" type="slidenum">
              <a:rPr lang="en-US" smtClean="0"/>
              <a:t>2</a:t>
            </a:fld>
            <a:endParaRPr lang="en-US"/>
          </a:p>
        </p:txBody>
      </p:sp>
    </p:spTree>
    <p:extLst>
      <p:ext uri="{BB962C8B-B14F-4D97-AF65-F5344CB8AC3E}">
        <p14:creationId xmlns:p14="http://schemas.microsoft.com/office/powerpoint/2010/main" val="5518445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DB19BC-2E04-4D94-AC58-704F88E6B5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33244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3A1ABD-D3DD-43BF-B10A-3800C33492B7}" type="slidenum">
              <a:rPr lang="en-US" smtClean="0"/>
              <a:t>24</a:t>
            </a:fld>
            <a:endParaRPr lang="en-US"/>
          </a:p>
        </p:txBody>
      </p:sp>
    </p:spTree>
    <p:extLst>
      <p:ext uri="{BB962C8B-B14F-4D97-AF65-F5344CB8AC3E}">
        <p14:creationId xmlns:p14="http://schemas.microsoft.com/office/powerpoint/2010/main" val="4003248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E35197-6DA9-744D-98ED-310B7A3B43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79592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E35197-6DA9-744D-98ED-310B7A3B43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77661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1D023-1844-AFB3-E2CC-A9B9C13807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BDA562-AEFC-155B-C725-DB7C6344CB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6110D8-9A2C-6661-00F5-9A8DF4A9451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63DA763-92DC-2C4E-2E08-32838B87A6B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7C23B8-4300-9547-B9BE-0C94CCC291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01403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sponsors – lead sponsors </a:t>
            </a:r>
            <a:r>
              <a:rPr lang="en-US" dirty="0" err="1"/>
              <a:t>Novocure</a:t>
            </a:r>
            <a:r>
              <a:rPr lang="en-US" dirty="0"/>
              <a:t>, Sanofi, and Eisai</a:t>
            </a:r>
          </a:p>
        </p:txBody>
      </p:sp>
      <p:sp>
        <p:nvSpPr>
          <p:cNvPr id="4" name="Slide Number Placeholder 3"/>
          <p:cNvSpPr>
            <a:spLocks noGrp="1"/>
          </p:cNvSpPr>
          <p:nvPr>
            <p:ph type="sldNum" sz="quarter" idx="5"/>
          </p:nvPr>
        </p:nvSpPr>
        <p:spPr/>
        <p:txBody>
          <a:bodyPr/>
          <a:lstStyle/>
          <a:p>
            <a:fld id="{85E35197-6DA9-744D-98ED-310B7A3B435B}" type="slidenum">
              <a:rPr lang="en-US" smtClean="0"/>
              <a:t>31</a:t>
            </a:fld>
            <a:endParaRPr lang="en-US"/>
          </a:p>
        </p:txBody>
      </p:sp>
    </p:spTree>
    <p:extLst>
      <p:ext uri="{BB962C8B-B14F-4D97-AF65-F5344CB8AC3E}">
        <p14:creationId xmlns:p14="http://schemas.microsoft.com/office/powerpoint/2010/main" val="4552902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Previous webinars are archived on the ACS NNRT website. Information about upcoming webinars is also shared on ACS NNRT's social media channels. Stay connected to keep up with events, announcements, and ACS NNRT opportunities!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E35197-6DA9-744D-98ED-310B7A3B43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0078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sponsors – lead sponsors </a:t>
            </a:r>
            <a:r>
              <a:rPr lang="en-US" dirty="0" err="1"/>
              <a:t>Novocure</a:t>
            </a:r>
            <a:r>
              <a:rPr lang="en-US" dirty="0"/>
              <a:t>, Sanofi, and Eisai</a:t>
            </a:r>
          </a:p>
        </p:txBody>
      </p:sp>
      <p:sp>
        <p:nvSpPr>
          <p:cNvPr id="4" name="Slide Number Placeholder 3"/>
          <p:cNvSpPr>
            <a:spLocks noGrp="1"/>
          </p:cNvSpPr>
          <p:nvPr>
            <p:ph type="sldNum" sz="quarter" idx="5"/>
          </p:nvPr>
        </p:nvSpPr>
        <p:spPr/>
        <p:txBody>
          <a:bodyPr/>
          <a:lstStyle/>
          <a:p>
            <a:fld id="{85E35197-6DA9-744D-98ED-310B7A3B435B}" type="slidenum">
              <a:rPr lang="en-US" smtClean="0"/>
              <a:t>3</a:t>
            </a:fld>
            <a:endParaRPr lang="en-US"/>
          </a:p>
        </p:txBody>
      </p:sp>
    </p:spTree>
    <p:extLst>
      <p:ext uri="{BB962C8B-B14F-4D97-AF65-F5344CB8AC3E}">
        <p14:creationId xmlns:p14="http://schemas.microsoft.com/office/powerpoint/2010/main" val="2842617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b="1">
                <a:solidFill>
                  <a:schemeClr val="accent1"/>
                </a:solidFill>
                <a:latin typeface="Poppins" panose="00000500000000000000" pitchFamily="2" charset="0"/>
                <a:ea typeface="Source Sans Pro" panose="020B0503030403020204" pitchFamily="34" charset="0"/>
                <a:cs typeface="Poppins" panose="00000500000000000000" pitchFamily="2" charset="0"/>
              </a:rPr>
              <a:t>Leverage the ACS NNRT as the leader </a:t>
            </a:r>
            <a:r>
              <a:rPr lang="en-US" sz="1200">
                <a:latin typeface="Poppins" panose="00000500000000000000" pitchFamily="2" charset="0"/>
                <a:ea typeface="Source Sans Pro" panose="020B0503030403020204" pitchFamily="34" charset="0"/>
                <a:cs typeface="Poppins" panose="00000500000000000000" pitchFamily="2" charset="0"/>
              </a:rPr>
              <a:t>in addressing the creation of a sustainable model for oncology patient navigation to achieve health equity across the continuum of cancer care. </a:t>
            </a:r>
          </a:p>
          <a:p>
            <a:r>
              <a:rPr lang="en-US" b="1">
                <a:solidFill>
                  <a:schemeClr val="accent1"/>
                </a:solidFill>
                <a:latin typeface="Poppins" panose="00000500000000000000" pitchFamily="2" charset="0"/>
                <a:ea typeface="Source Sans Pro" panose="020B0503030403020204" pitchFamily="34" charset="0"/>
                <a:cs typeface="Poppins" panose="00000500000000000000" pitchFamily="2" charset="0"/>
              </a:rPr>
              <a:t>Provide resources and a framework</a:t>
            </a:r>
            <a:r>
              <a:rPr lang="en-US" sz="1200">
                <a:solidFill>
                  <a:schemeClr val="accent1"/>
                </a:solidFill>
                <a:latin typeface="Poppins" panose="00000500000000000000" pitchFamily="2" charset="0"/>
                <a:ea typeface="Source Sans Pro" panose="020B0503030403020204" pitchFamily="34" charset="0"/>
                <a:cs typeface="Poppins" panose="00000500000000000000" pitchFamily="2" charset="0"/>
              </a:rPr>
              <a:t> </a:t>
            </a:r>
            <a:r>
              <a:rPr lang="en-US" sz="1200">
                <a:latin typeface="Poppins" panose="00000500000000000000" pitchFamily="2" charset="0"/>
                <a:ea typeface="Source Sans Pro" panose="020B0503030403020204" pitchFamily="34" charset="0"/>
                <a:cs typeface="Poppins" panose="00000500000000000000" pitchFamily="2" charset="0"/>
              </a:rPr>
              <a:t>for accelerating the work of the ACS NNRT members and leadership to develop a blueprint to lead to the creation of a stable funding environment for patient navigation at all levels. </a:t>
            </a:r>
          </a:p>
          <a:p>
            <a:endParaRPr lang="en-US"/>
          </a:p>
        </p:txBody>
      </p:sp>
      <p:sp>
        <p:nvSpPr>
          <p:cNvPr id="4" name="Slide Number Placeholder 3"/>
          <p:cNvSpPr>
            <a:spLocks noGrp="1"/>
          </p:cNvSpPr>
          <p:nvPr>
            <p:ph type="sldNum" sz="quarter" idx="5"/>
          </p:nvPr>
        </p:nvSpPr>
        <p:spPr/>
        <p:txBody>
          <a:bodyPr/>
          <a:lstStyle/>
          <a:p>
            <a:fld id="{85E35197-6DA9-744D-98ED-310B7A3B435B}" type="slidenum">
              <a:rPr lang="en-US" smtClean="0"/>
              <a:t>5</a:t>
            </a:fld>
            <a:endParaRPr lang="en-US"/>
          </a:p>
        </p:txBody>
      </p:sp>
    </p:spTree>
    <p:extLst>
      <p:ext uri="{BB962C8B-B14F-4D97-AF65-F5344CB8AC3E}">
        <p14:creationId xmlns:p14="http://schemas.microsoft.com/office/powerpoint/2010/main" val="23208198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2012 – tallied our services and began to share with leadership</a:t>
            </a:r>
          </a:p>
          <a:p>
            <a:r>
              <a:rPr lang="en-US" dirty="0"/>
              <a:t>2013 – created a shared excel doc with more specifics and added drop downs.  IT was one shared document which would get locked as someone would use.  </a:t>
            </a:r>
          </a:p>
          <a:p>
            <a:r>
              <a:rPr lang="en-US" dirty="0"/>
              <a:t>	We created separate documents as team grew which staff would invariably change making difficult to streamline data to present to leadership. </a:t>
            </a:r>
          </a:p>
          <a:p>
            <a:r>
              <a:rPr lang="en-US" dirty="0"/>
              <a:t>2019 – Moved to creating a “List” in teams/</a:t>
            </a:r>
            <a:r>
              <a:rPr lang="en-US" dirty="0" err="1"/>
              <a:t>sharepoint</a:t>
            </a:r>
            <a:r>
              <a:rPr lang="en-US" dirty="0"/>
              <a:t>.  This allowed for multiple people to use at same time, and not be allowed to modify data that was going in.</a:t>
            </a:r>
          </a:p>
          <a:p>
            <a:r>
              <a:rPr lang="en-US" dirty="0"/>
              <a:t>	had to remind occasionally to not forget to click which then made some information hard stops.  </a:t>
            </a:r>
          </a:p>
          <a:p>
            <a:r>
              <a:rPr lang="en-US" dirty="0"/>
              <a:t>2022 – received ACS grant which helped us to establish a flowsheet in Epic – no more double documentation. </a:t>
            </a:r>
          </a:p>
          <a:p>
            <a:r>
              <a:rPr lang="en-US" dirty="0"/>
              <a:t>2024 - Currently can pull up detailed report within Epic </a:t>
            </a:r>
          </a:p>
          <a:p>
            <a:r>
              <a:rPr lang="en-US" dirty="0"/>
              <a:t>Top barriers addressed: finances, transportation and lodging</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C3A1ABD-D3DD-43BF-B10A-3800C33492B7}" type="slidenum">
              <a:rPr lang="en-US" smtClean="0"/>
              <a:t>8</a:t>
            </a:fld>
            <a:endParaRPr lang="en-US"/>
          </a:p>
        </p:txBody>
      </p:sp>
    </p:spTree>
    <p:extLst>
      <p:ext uri="{BB962C8B-B14F-4D97-AF65-F5344CB8AC3E}">
        <p14:creationId xmlns:p14="http://schemas.microsoft.com/office/powerpoint/2010/main" val="2319971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Patients can complete – see recommendations for</a:t>
            </a:r>
            <a:r>
              <a:rPr lang="en-US" b="1" dirty="0"/>
              <a:t> local </a:t>
            </a:r>
            <a:r>
              <a:rPr lang="en-US" dirty="0"/>
              <a:t>resources as well as articles.  - this a check in or </a:t>
            </a:r>
            <a:r>
              <a:rPr lang="en-US" dirty="0" err="1"/>
              <a:t>ps</a:t>
            </a:r>
            <a:r>
              <a:rPr lang="en-US" dirty="0"/>
              <a:t> screening. Can see care team. Based on algorithm will pull on relevant services by zip code, state, and national – </a:t>
            </a:r>
          </a:p>
          <a:p>
            <a:r>
              <a:rPr lang="en-US" dirty="0"/>
              <a:t>Plus pt education materials. </a:t>
            </a:r>
          </a:p>
          <a:p>
            <a:r>
              <a:rPr lang="en-US" dirty="0"/>
              <a:t>Expand access to resources with digital tools. Empowering to pt – has more control, </a:t>
            </a:r>
          </a:p>
          <a:p>
            <a:r>
              <a:rPr lang="en-US" dirty="0"/>
              <a:t>Support CLOSING THE LOOP – did they get the services they needed?  Built in functionality that pt can self report outcomes.  Most apps do not show this…</a:t>
            </a:r>
          </a:p>
          <a:p>
            <a:r>
              <a:rPr lang="en-US" dirty="0"/>
              <a:t>Variations within the app – highlight acuity specific to the need, bypass the need to restate the problems, </a:t>
            </a:r>
            <a:r>
              <a:rPr lang="en-US" b="1" dirty="0"/>
              <a:t>digital connectivity concerns (state of KY is working to address low-cost high-speed internet for all Kentuckians. – for study, if they don’t have device, we will provide a tablet.</a:t>
            </a:r>
          </a:p>
          <a:p>
            <a:r>
              <a:rPr lang="en-US" dirty="0"/>
              <a:t>Navigators will have a dashboard view – can see what distress, concerns, and PT self referrals and what other barriers remain  - can share other views. </a:t>
            </a:r>
          </a:p>
          <a:p>
            <a:r>
              <a:rPr lang="en-US" dirty="0"/>
              <a:t>Navigation dashboard – live view of caseload, pt concerns, notification problems and if previously addressed etc.  </a:t>
            </a:r>
          </a:p>
          <a:p>
            <a:r>
              <a:rPr lang="en-US" dirty="0"/>
              <a:t>	EX Shirley’s way – is over utilized.  </a:t>
            </a:r>
          </a:p>
          <a:p>
            <a:r>
              <a:rPr lang="en-US" dirty="0"/>
              <a:t>	If they try to self refer and access the resources can indicate it helpful which allows for us to better identify what was the problem with access/reliability</a:t>
            </a:r>
          </a:p>
          <a:p>
            <a:r>
              <a:rPr lang="en-US" dirty="0"/>
              <a:t>	EX:  was resource of funding, did their disease not qualify </a:t>
            </a:r>
            <a:r>
              <a:rPr lang="en-US" dirty="0" err="1"/>
              <a:t>etc</a:t>
            </a:r>
            <a:r>
              <a:rPr lang="en-US" dirty="0"/>
              <a:t> </a:t>
            </a:r>
          </a:p>
          <a:p>
            <a:endParaRPr lang="en-US" dirty="0"/>
          </a:p>
          <a:p>
            <a:r>
              <a:rPr lang="en-US" dirty="0"/>
              <a:t>At MCC, with this app we are also looking to capture more of 4-6 distress, using this app to help keep team informed of distress concerns. </a:t>
            </a:r>
          </a:p>
        </p:txBody>
      </p:sp>
      <p:sp>
        <p:nvSpPr>
          <p:cNvPr id="4" name="Slide Number Placeholder 3"/>
          <p:cNvSpPr>
            <a:spLocks noGrp="1"/>
          </p:cNvSpPr>
          <p:nvPr>
            <p:ph type="sldNum" sz="quarter" idx="5"/>
          </p:nvPr>
        </p:nvSpPr>
        <p:spPr/>
        <p:txBody>
          <a:bodyPr/>
          <a:lstStyle/>
          <a:p>
            <a:fld id="{0C3A1ABD-D3DD-43BF-B10A-3800C33492B7}" type="slidenum">
              <a:rPr lang="en-US" smtClean="0"/>
              <a:t>9</a:t>
            </a:fld>
            <a:endParaRPr lang="en-US"/>
          </a:p>
        </p:txBody>
      </p:sp>
    </p:spTree>
    <p:extLst>
      <p:ext uri="{BB962C8B-B14F-4D97-AF65-F5344CB8AC3E}">
        <p14:creationId xmlns:p14="http://schemas.microsoft.com/office/powerpoint/2010/main" val="384716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functions within the app.  </a:t>
            </a:r>
          </a:p>
          <a:p>
            <a:r>
              <a:rPr lang="en-US" dirty="0"/>
              <a:t>Patients can look up possible resources –  sample screenshots of what a pt might see if patients are looking for services/resources on their own. They can browse - </a:t>
            </a:r>
          </a:p>
          <a:p>
            <a:r>
              <a:rPr lang="en-US" dirty="0"/>
              <a:t>	base disease, location (home county) – loc services in phone or add zip code – flexibility based on comfort abd request referral from this organization.  </a:t>
            </a:r>
          </a:p>
          <a:p>
            <a:r>
              <a:rPr lang="en-US" dirty="0"/>
              <a:t>We partner with KCP – they are the boots on the ground, working/collaborating with to keep </a:t>
            </a:r>
            <a:r>
              <a:rPr lang="en-US" dirty="0" err="1"/>
              <a:t>db</a:t>
            </a:r>
            <a:r>
              <a:rPr lang="en-US" dirty="0"/>
              <a:t> current.  They know first if something changes. We have a built in process for maintaining </a:t>
            </a:r>
            <a:r>
              <a:rPr lang="en-US" dirty="0" err="1"/>
              <a:t>th</a:t>
            </a:r>
            <a:r>
              <a:rPr lang="en-US" dirty="0"/>
              <a:t> e com services </a:t>
            </a:r>
            <a:r>
              <a:rPr lang="en-US" dirty="0" err="1"/>
              <a:t>db</a:t>
            </a:r>
            <a:r>
              <a:rPr lang="en-US" dirty="0"/>
              <a:t>/  	</a:t>
            </a:r>
          </a:p>
          <a:p>
            <a:r>
              <a:rPr lang="en-US" dirty="0"/>
              <a:t>Identification of resources – list of resources from pop health, </a:t>
            </a:r>
            <a:r>
              <a:rPr lang="en-US" b="1" dirty="0"/>
              <a:t>pathfinder</a:t>
            </a:r>
            <a:r>
              <a:rPr lang="en-US" dirty="0"/>
              <a:t> resource guide </a:t>
            </a:r>
          </a:p>
          <a:p>
            <a:endParaRPr lang="en-US" dirty="0">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highlight>
                  <a:srgbClr val="FFFF00"/>
                </a:highlight>
              </a:rPr>
              <a:t>Can look, save, and send education materials as well</a:t>
            </a:r>
            <a:r>
              <a:rPr lang="en-US" b="1" dirty="0"/>
              <a:t>. </a:t>
            </a:r>
            <a:r>
              <a:rPr lang="en-US" sz="1200" dirty="0">
                <a:ea typeface="Calibri"/>
                <a:cs typeface="Calibri"/>
              </a:rPr>
              <a:t>This app also provides patient education materials that patients can browse these contents by different "concerns” </a:t>
            </a:r>
            <a:r>
              <a:rPr lang="en-US" sz="1200" b="1" dirty="0">
                <a:ea typeface="Calibri"/>
                <a:cs typeface="Calibri"/>
              </a:rPr>
              <a:t>or cancer type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a typeface="Calibri"/>
                <a:cs typeface="Calibri"/>
              </a:rPr>
              <a:t>After requesting the referral, the resource will be added to this patient's referral list. This page shows the detailed referral page for this organization. It has a bottom for patient to report if he or she receives the service from this organization.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a typeface="Calibri"/>
                <a:cs typeface="Calibri"/>
              </a:rPr>
              <a:t>Pts can also report on the referral status and </a:t>
            </a:r>
            <a:r>
              <a:rPr lang="en-US" sz="1200" b="1" dirty="0">
                <a:ea typeface="Calibri"/>
                <a:cs typeface="Calibri"/>
              </a:rPr>
              <a:t>whether their concerns were addressed so the navigator is aware</a:t>
            </a:r>
          </a:p>
          <a:p>
            <a:endParaRPr lang="en-US" dirty="0"/>
          </a:p>
          <a:p>
            <a:endParaRPr lang="en-US" dirty="0"/>
          </a:p>
          <a:p>
            <a:r>
              <a:rPr lang="en-US" dirty="0"/>
              <a:t>Future direction – logarithm of resources and pdfs of what patients want to see – outside of clinic, </a:t>
            </a:r>
            <a:r>
              <a:rPr lang="en-US" b="1" dirty="0"/>
              <a:t>photo option to verify assistance eligibility </a:t>
            </a:r>
          </a:p>
          <a:p>
            <a:endParaRPr lang="en-US" dirty="0"/>
          </a:p>
          <a:p>
            <a:r>
              <a:rPr lang="en-US" dirty="0"/>
              <a:t>Working out proxy access – so caregiver can support as well (similar to my chart) </a:t>
            </a:r>
          </a:p>
        </p:txBody>
      </p:sp>
      <p:sp>
        <p:nvSpPr>
          <p:cNvPr id="4" name="Slide Number Placeholder 3"/>
          <p:cNvSpPr>
            <a:spLocks noGrp="1"/>
          </p:cNvSpPr>
          <p:nvPr>
            <p:ph type="sldNum" sz="quarter" idx="5"/>
          </p:nvPr>
        </p:nvSpPr>
        <p:spPr/>
        <p:txBody>
          <a:bodyPr/>
          <a:lstStyle/>
          <a:p>
            <a:fld id="{0C3A1ABD-D3DD-43BF-B10A-3800C33492B7}" type="slidenum">
              <a:rPr lang="en-US" smtClean="0"/>
              <a:t>10</a:t>
            </a:fld>
            <a:endParaRPr lang="en-US"/>
          </a:p>
        </p:txBody>
      </p:sp>
    </p:spTree>
    <p:extLst>
      <p:ext uri="{BB962C8B-B14F-4D97-AF65-F5344CB8AC3E}">
        <p14:creationId xmlns:p14="http://schemas.microsoft.com/office/powerpoint/2010/main" val="3286096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focus groups – (not part of the grant)</a:t>
            </a:r>
          </a:p>
          <a:p>
            <a:r>
              <a:rPr lang="en-US" dirty="0"/>
              <a:t>Work to integrate within Epic exploring integration and interoperability with other health systems/EHRs. </a:t>
            </a:r>
          </a:p>
          <a:p>
            <a:r>
              <a:rPr lang="en-US" dirty="0"/>
              <a:t> App integrates with Epic – and then also KHIE (interoperability) so Epic can talk to other EHRs.  Want both – Epic and interoperability.   We want it all integrated,, so not double entry </a:t>
            </a:r>
            <a:r>
              <a:rPr lang="en-US" dirty="0" err="1"/>
              <a:t>etc</a:t>
            </a:r>
            <a:r>
              <a:rPr lang="en-US" dirty="0"/>
              <a:t> – seamless. </a:t>
            </a:r>
          </a:p>
          <a:p>
            <a:endParaRPr lang="en-US" dirty="0"/>
          </a:p>
          <a:p>
            <a:r>
              <a:rPr lang="en-US" dirty="0">
                <a:effectLst/>
              </a:rPr>
              <a:t>SMART on FHIR is </a:t>
            </a:r>
            <a:r>
              <a:rPr lang="en-US" dirty="0">
                <a:effectLst/>
                <a:highlight>
                  <a:srgbClr val="C7D4E8"/>
                </a:highlight>
              </a:rPr>
              <a:t>a protocol for interoperability across Electronic Health Records (EHR) systems (such as Epic and Cerner) healthcare applications, and IT environments</a:t>
            </a:r>
            <a:r>
              <a:rPr lang="en-US" dirty="0">
                <a:effectLst/>
              </a:rPr>
              <a:t>.</a:t>
            </a:r>
            <a:r>
              <a:rPr lang="en-US" dirty="0">
                <a:effectLst/>
                <a:latin typeface="-apple-system"/>
              </a:rPr>
              <a:t> </a:t>
            </a:r>
            <a:endParaRPr lang="en-US" dirty="0"/>
          </a:p>
          <a:p>
            <a:endParaRPr lang="en-US" dirty="0"/>
          </a:p>
          <a:p>
            <a:r>
              <a:rPr lang="en-US" dirty="0"/>
              <a:t>Building for the long term – </a:t>
            </a:r>
          </a:p>
          <a:p>
            <a:r>
              <a:rPr lang="en-US" b="1" dirty="0"/>
              <a:t>Internal and external resources </a:t>
            </a:r>
          </a:p>
          <a:p>
            <a:r>
              <a:rPr lang="en-US" dirty="0"/>
              <a:t>KHIE – building a common language across different EHRs. </a:t>
            </a:r>
          </a:p>
          <a:p>
            <a:r>
              <a:rPr lang="en-US" dirty="0"/>
              <a:t>API (application Programming interface)  – thought of as a contract of service between two applications. This contract defines how the two communicate with each other using requests and responses</a:t>
            </a:r>
          </a:p>
          <a:p>
            <a:endParaRPr lang="en-US" dirty="0"/>
          </a:p>
          <a:p>
            <a:r>
              <a:rPr lang="en-US" dirty="0"/>
              <a:t>Recognize the need for workforce development - Working with Population Health team regarding SDOH and working together, collaborating together to remove barriers – training for </a:t>
            </a:r>
            <a:r>
              <a:rPr lang="en-US" dirty="0" err="1"/>
              <a:t>navingation</a:t>
            </a:r>
            <a:r>
              <a:rPr lang="en-US" dirty="0"/>
              <a:t>, CHWs etc. – Non clinical </a:t>
            </a:r>
          </a:p>
        </p:txBody>
      </p:sp>
      <p:sp>
        <p:nvSpPr>
          <p:cNvPr id="4" name="Slide Number Placeholder 3"/>
          <p:cNvSpPr>
            <a:spLocks noGrp="1"/>
          </p:cNvSpPr>
          <p:nvPr>
            <p:ph type="sldNum" sz="quarter" idx="5"/>
          </p:nvPr>
        </p:nvSpPr>
        <p:spPr/>
        <p:txBody>
          <a:bodyPr/>
          <a:lstStyle/>
          <a:p>
            <a:fld id="{0C3A1ABD-D3DD-43BF-B10A-3800C33492B7}" type="slidenum">
              <a:rPr lang="en-US" smtClean="0"/>
              <a:t>11</a:t>
            </a:fld>
            <a:endParaRPr lang="en-US"/>
          </a:p>
        </p:txBody>
      </p:sp>
    </p:spTree>
    <p:extLst>
      <p:ext uri="{BB962C8B-B14F-4D97-AF65-F5344CB8AC3E}">
        <p14:creationId xmlns:p14="http://schemas.microsoft.com/office/powerpoint/2010/main" val="31481351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3A1ABD-D3DD-43BF-B10A-3800C33492B7}" type="slidenum">
              <a:rPr lang="en-US" smtClean="0"/>
              <a:t>14</a:t>
            </a:fld>
            <a:endParaRPr lang="en-US"/>
          </a:p>
        </p:txBody>
      </p:sp>
    </p:spTree>
    <p:extLst>
      <p:ext uri="{BB962C8B-B14F-4D97-AF65-F5344CB8AC3E}">
        <p14:creationId xmlns:p14="http://schemas.microsoft.com/office/powerpoint/2010/main" val="4008942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3A1ABD-D3DD-43BF-B10A-3800C33492B7}" type="slidenum">
              <a:rPr lang="en-US" smtClean="0"/>
              <a:t>19</a:t>
            </a:fld>
            <a:endParaRPr lang="en-US"/>
          </a:p>
        </p:txBody>
      </p:sp>
    </p:spTree>
    <p:extLst>
      <p:ext uri="{BB962C8B-B14F-4D97-AF65-F5344CB8AC3E}">
        <p14:creationId xmlns:p14="http://schemas.microsoft.com/office/powerpoint/2010/main" val="30999114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Blue Background with hashta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368" y="2514600"/>
            <a:ext cx="10761810" cy="1828800"/>
          </a:xfrm>
          <a:prstGeom prst="rect">
            <a:avLst/>
          </a:prstGeom>
        </p:spPr>
        <p:txBody>
          <a:bodyPr lIns="0" tIns="0" rIns="0" bIns="0" anchor="ctr" anchorCtr="0"/>
          <a:lstStyle>
            <a:lvl1pPr>
              <a:lnSpc>
                <a:spcPct val="85000"/>
              </a:lnSpc>
              <a:defRPr sz="8800"/>
            </a:lvl1pPr>
          </a:lstStyle>
          <a:p>
            <a:r>
              <a:rPr lang="en-US"/>
              <a:t>Title</a:t>
            </a:r>
          </a:p>
        </p:txBody>
      </p:sp>
      <p:sp>
        <p:nvSpPr>
          <p:cNvPr id="10" name="Slide Number Placeholder 5">
            <a:extLst>
              <a:ext uri="{FF2B5EF4-FFF2-40B4-BE49-F238E27FC236}">
                <a16:creationId xmlns:a16="http://schemas.microsoft.com/office/drawing/2014/main" id="{970B109D-99A2-9F12-D38D-E4E232F09C29}"/>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solidFill>
                  <a:schemeClr val="bg1"/>
                </a:solidFill>
                <a:latin typeface="Poppins" pitchFamily="2" charset="77"/>
              </a:defRPr>
            </a:lvl1pPr>
          </a:lstStyle>
          <a:p>
            <a:fld id="{9091AC62-753B-3240-A76B-ED140B7F97AA}" type="slidenum">
              <a:rPr lang="en-US" smtClean="0"/>
              <a:pPr/>
              <a:t>‹#›</a:t>
            </a:fld>
            <a:endParaRPr lang="en-US"/>
          </a:p>
        </p:txBody>
      </p:sp>
    </p:spTree>
    <p:extLst>
      <p:ext uri="{BB962C8B-B14F-4D97-AF65-F5344CB8AC3E}">
        <p14:creationId xmlns:p14="http://schemas.microsoft.com/office/powerpoint/2010/main" val="5144590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0F4CD2E5-A739-D431-291B-8752FFB93D6E}"/>
              </a:ext>
            </a:extLst>
          </p:cNvPr>
          <p:cNvSpPr>
            <a:spLocks noGrp="1"/>
          </p:cNvSpPr>
          <p:nvPr>
            <p:ph type="dt" sz="half" idx="2"/>
          </p:nvPr>
        </p:nvSpPr>
        <p:spPr>
          <a:xfrm>
            <a:off x="11423056" y="210312"/>
            <a:ext cx="531877" cy="245764"/>
          </a:xfrm>
          <a:prstGeom prst="rect">
            <a:avLst/>
          </a:prstGeom>
        </p:spPr>
        <p:txBody>
          <a:bodyPr wrap="square" lIns="0" tIns="0" rIns="0" bIns="0" anchor="t" anchorCtr="0">
            <a:noAutofit/>
          </a:bodyPr>
          <a:lstStyle>
            <a:lvl1pPr algn="r">
              <a:defRPr sz="800" baseline="0">
                <a:latin typeface="Poppins" pitchFamily="2" charset="77"/>
                <a:cs typeface="Poppins" pitchFamily="2" charset="77"/>
              </a:defRPr>
            </a:lvl1pPr>
          </a:lstStyle>
          <a:p>
            <a:fld id="{B07D23A7-7402-0843-A222-AAEABEA1D2C1}" type="datetime1">
              <a:rPr lang="en-US" smtClean="0"/>
              <a:t>11/19/2024</a:t>
            </a:fld>
            <a:endParaRPr lang="en-US"/>
          </a:p>
        </p:txBody>
      </p:sp>
      <p:sp>
        <p:nvSpPr>
          <p:cNvPr id="9" name="Slide Number Placeholder 5">
            <a:extLst>
              <a:ext uri="{FF2B5EF4-FFF2-40B4-BE49-F238E27FC236}">
                <a16:creationId xmlns:a16="http://schemas.microsoft.com/office/drawing/2014/main" id="{1855C746-6FEC-0142-8614-57C5A4EC2E8F}"/>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latin typeface="Poppins" pitchFamily="2" charset="77"/>
              </a:defRPr>
            </a:lvl1pPr>
          </a:lstStyle>
          <a:p>
            <a:fld id="{9091AC62-753B-3240-A76B-ED140B7F97AA}" type="slidenum">
              <a:rPr lang="en-US" smtClean="0"/>
              <a:pPr/>
              <a:t>‹#›</a:t>
            </a:fld>
            <a:endParaRPr lang="en-US"/>
          </a:p>
        </p:txBody>
      </p:sp>
      <p:pic>
        <p:nvPicPr>
          <p:cNvPr id="4" name="Picture 3">
            <a:extLst>
              <a:ext uri="{FF2B5EF4-FFF2-40B4-BE49-F238E27FC236}">
                <a16:creationId xmlns:a16="http://schemas.microsoft.com/office/drawing/2014/main" id="{43B01796-0D87-B2A7-4445-CDBF74BDADD2}"/>
              </a:ext>
            </a:extLst>
          </p:cNvPr>
          <p:cNvPicPr>
            <a:picLocks noChangeAspect="1"/>
          </p:cNvPicPr>
          <p:nvPr userDrawn="1"/>
        </p:nvPicPr>
        <p:blipFill>
          <a:blip r:embed="rId2">
            <a:extLst>
              <a:ext uri="{96DAC541-7B7A-43D3-8B79-37D633B846F1}">
                <asvg:svgBlip xmlns:asvg="http://schemas.microsoft.com/office/drawing/2016/SVG/main" r:embed="rId3"/>
              </a:ext>
            </a:extLst>
          </a:blip>
          <a:srcRect t="26" b="26"/>
          <a:stretch/>
        </p:blipFill>
        <p:spPr>
          <a:xfrm>
            <a:off x="0" y="1828800"/>
            <a:ext cx="11520758" cy="5029200"/>
          </a:xfrm>
          <a:prstGeom prst="rect">
            <a:avLst/>
          </a:prstGeom>
        </p:spPr>
      </p:pic>
      <p:pic>
        <p:nvPicPr>
          <p:cNvPr id="2" name="Picture 1">
            <a:extLst>
              <a:ext uri="{FF2B5EF4-FFF2-40B4-BE49-F238E27FC236}">
                <a16:creationId xmlns:a16="http://schemas.microsoft.com/office/drawing/2014/main" id="{3ADC59B0-6744-BEF8-7C57-DA0360F009D1}"/>
              </a:ext>
            </a:extLst>
          </p:cNvPr>
          <p:cNvPicPr>
            <a:picLocks noChangeAspect="1"/>
          </p:cNvPicPr>
          <p:nvPr userDrawn="1"/>
        </p:nvPicPr>
        <p:blipFill>
          <a:blip r:embed="rId4"/>
          <a:stretch>
            <a:fillRect/>
          </a:stretch>
        </p:blipFill>
        <p:spPr>
          <a:xfrm>
            <a:off x="7679316" y="380118"/>
            <a:ext cx="4009678" cy="1121238"/>
          </a:xfrm>
          <a:prstGeom prst="rect">
            <a:avLst/>
          </a:prstGeom>
        </p:spPr>
      </p:pic>
    </p:spTree>
    <p:extLst>
      <p:ext uri="{BB962C8B-B14F-4D97-AF65-F5344CB8AC3E}">
        <p14:creationId xmlns:p14="http://schemas.microsoft.com/office/powerpoint/2010/main" val="39394778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Blue Trapezoid with Red Bar">
    <p:spTree>
      <p:nvGrpSpPr>
        <p:cNvPr id="1" name=""/>
        <p:cNvGrpSpPr/>
        <p:nvPr/>
      </p:nvGrpSpPr>
      <p:grpSpPr>
        <a:xfrm>
          <a:off x="0" y="0"/>
          <a:ext cx="0" cy="0"/>
          <a:chOff x="0" y="0"/>
          <a:chExt cx="0" cy="0"/>
        </a:xfrm>
      </p:grpSpPr>
      <p:sp>
        <p:nvSpPr>
          <p:cNvPr id="2" name="Title 1"/>
          <p:cNvSpPr>
            <a:spLocks noGrp="1"/>
          </p:cNvSpPr>
          <p:nvPr>
            <p:ph type="title"/>
          </p:nvPr>
        </p:nvSpPr>
        <p:spPr>
          <a:xfrm>
            <a:off x="658368" y="2189579"/>
            <a:ext cx="7257288" cy="2545342"/>
          </a:xfrm>
          <a:prstGeom prst="rect">
            <a:avLst/>
          </a:prstGeom>
        </p:spPr>
        <p:txBody>
          <a:bodyPr lIns="0" tIns="0" rIns="0" bIns="0" anchor="ctr" anchorCtr="0"/>
          <a:lstStyle>
            <a:lvl1pPr>
              <a:lnSpc>
                <a:spcPct val="90000"/>
              </a:lnSpc>
              <a:defRPr sz="6600"/>
            </a:lvl1pPr>
          </a:lstStyle>
          <a:p>
            <a:r>
              <a:rPr lang="en-US"/>
              <a:t>Click to edit Master title style</a:t>
            </a:r>
          </a:p>
        </p:txBody>
      </p:sp>
      <p:sp>
        <p:nvSpPr>
          <p:cNvPr id="10" name="Slide Number Placeholder 5">
            <a:extLst>
              <a:ext uri="{FF2B5EF4-FFF2-40B4-BE49-F238E27FC236}">
                <a16:creationId xmlns:a16="http://schemas.microsoft.com/office/drawing/2014/main" id="{970B109D-99A2-9F12-D38D-E4E232F09C29}"/>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solidFill>
                  <a:schemeClr val="bg1"/>
                </a:solidFill>
                <a:latin typeface="Poppins" pitchFamily="2" charset="77"/>
              </a:defRPr>
            </a:lvl1pPr>
          </a:lstStyle>
          <a:p>
            <a:fld id="{9091AC62-753B-3240-A76B-ED140B7F97AA}" type="slidenum">
              <a:rPr lang="en-US" smtClean="0"/>
              <a:pPr/>
              <a:t>‹#›</a:t>
            </a:fld>
            <a:endParaRPr lang="en-US"/>
          </a:p>
        </p:txBody>
      </p:sp>
      <p:sp>
        <p:nvSpPr>
          <p:cNvPr id="3" name="Text Placeholder 14">
            <a:extLst>
              <a:ext uri="{FF2B5EF4-FFF2-40B4-BE49-F238E27FC236}">
                <a16:creationId xmlns:a16="http://schemas.microsoft.com/office/drawing/2014/main" id="{007E5E71-70DE-D23F-0C01-801E25E36C7B}"/>
              </a:ext>
            </a:extLst>
          </p:cNvPr>
          <p:cNvSpPr>
            <a:spLocks noGrp="1"/>
          </p:cNvSpPr>
          <p:nvPr>
            <p:ph type="body" sz="quarter" idx="14" hasCustomPrompt="1"/>
          </p:nvPr>
        </p:nvSpPr>
        <p:spPr>
          <a:xfrm>
            <a:off x="7524531" y="5418408"/>
            <a:ext cx="4346042" cy="932516"/>
          </a:xfrm>
          <a:prstGeom prst="rect">
            <a:avLst/>
          </a:prstGeom>
        </p:spPr>
        <p:txBody>
          <a:bodyPr anchor="ctr" anchorCtr="0"/>
          <a:lstStyle>
            <a:lvl1pPr algn="r">
              <a:lnSpc>
                <a:spcPct val="95000"/>
              </a:lnSpc>
              <a:defRPr sz="2800"/>
            </a:lvl1pPr>
          </a:lstStyle>
          <a:p>
            <a:pPr lvl="0"/>
            <a:r>
              <a:rPr lang="en-US"/>
              <a:t>Month Day Year</a:t>
            </a:r>
          </a:p>
        </p:txBody>
      </p:sp>
    </p:spTree>
    <p:extLst>
      <p:ext uri="{BB962C8B-B14F-4D97-AF65-F5344CB8AC3E}">
        <p14:creationId xmlns:p14="http://schemas.microsoft.com/office/powerpoint/2010/main" val="25408759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87628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9262" y="423349"/>
            <a:ext cx="10515600" cy="517946"/>
          </a:xfrm>
          <a:prstGeom prst="rect">
            <a:avLst/>
          </a:prstGeom>
        </p:spPr>
        <p:txBody>
          <a:bodyPr>
            <a:noAutofit/>
          </a:bodyPr>
          <a:lstStyle>
            <a:lvl1pPr>
              <a:defRPr sz="3200"/>
            </a:lvl1pPr>
          </a:lstStyle>
          <a:p>
            <a:r>
              <a:rPr lang="en-US"/>
              <a:t>Click to edit Master title style</a:t>
            </a:r>
          </a:p>
        </p:txBody>
      </p:sp>
      <p:sp>
        <p:nvSpPr>
          <p:cNvPr id="3" name="Content Placeholder 2"/>
          <p:cNvSpPr>
            <a:spLocks noGrp="1"/>
          </p:cNvSpPr>
          <p:nvPr>
            <p:ph idx="1"/>
          </p:nvPr>
        </p:nvSpPr>
        <p:spPr>
          <a:xfrm>
            <a:off x="449262" y="1181892"/>
            <a:ext cx="10515600" cy="5174457"/>
          </a:xfrm>
          <a:prstGeom prst="rect">
            <a:avLst/>
          </a:prstGeo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091AC62-753B-3240-A76B-ED140B7F97AA}" type="slidenum">
              <a:rPr lang="en-US" smtClean="0"/>
              <a:t>‹#›</a:t>
            </a:fld>
            <a:endParaRPr lang="en-US"/>
          </a:p>
        </p:txBody>
      </p:sp>
      <p:sp>
        <p:nvSpPr>
          <p:cNvPr id="7" name="Text Placeholder 7">
            <a:extLst>
              <a:ext uri="{FF2B5EF4-FFF2-40B4-BE49-F238E27FC236}">
                <a16:creationId xmlns:a16="http://schemas.microsoft.com/office/drawing/2014/main" id="{F77C23AB-5DEF-E2BF-8048-747F0264AF9D}"/>
              </a:ext>
            </a:extLst>
          </p:cNvPr>
          <p:cNvSpPr>
            <a:spLocks noGrp="1"/>
          </p:cNvSpPr>
          <p:nvPr>
            <p:ph type="body" sz="quarter" idx="13" hasCustomPrompt="1"/>
          </p:nvPr>
        </p:nvSpPr>
        <p:spPr>
          <a:xfrm>
            <a:off x="449262" y="113422"/>
            <a:ext cx="11293475" cy="251703"/>
          </a:xfrm>
          <a:prstGeom prst="rect">
            <a:avLst/>
          </a:prstGeom>
        </p:spPr>
        <p:txBody>
          <a:bodyPr anchor="ctr" anchorCtr="0">
            <a:normAutofit/>
          </a:bodyPr>
          <a:lstStyle>
            <a:lvl1pPr marL="0" indent="0">
              <a:buNone/>
              <a:defRPr sz="1200" b="1" cap="all" spc="300" baseline="0">
                <a:solidFill>
                  <a:srgbClr val="FF0000"/>
                </a:solidFill>
              </a:defRPr>
            </a:lvl1pPr>
          </a:lstStyle>
          <a:p>
            <a:pPr lvl="0"/>
            <a:r>
              <a:rPr lang="en-US"/>
              <a:t>SECTION TITLE</a:t>
            </a:r>
          </a:p>
        </p:txBody>
      </p:sp>
    </p:spTree>
    <p:extLst>
      <p:ext uri="{BB962C8B-B14F-4D97-AF65-F5344CB8AC3E}">
        <p14:creationId xmlns:p14="http://schemas.microsoft.com/office/powerpoint/2010/main" val="34905793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61596"/>
            <a:ext cx="2743200" cy="365125"/>
          </a:xfrm>
          <a:prstGeom prst="rect">
            <a:avLst/>
          </a:prstGeom>
        </p:spPr>
        <p:txBody>
          <a:bodyPr/>
          <a:lstStyle/>
          <a:p>
            <a:fld id="{9593ECB2-A5F5-D944-BFBF-C35EE96C21DB}" type="datetimeFigureOut">
              <a:rPr lang="en-US" smtClean="0"/>
              <a:t>11/19/2024</a:t>
            </a:fld>
            <a:endParaRPr lang="en-US"/>
          </a:p>
        </p:txBody>
      </p:sp>
      <p:sp>
        <p:nvSpPr>
          <p:cNvPr id="6" name="Footer Placeholder 5"/>
          <p:cNvSpPr>
            <a:spLocks noGrp="1"/>
          </p:cNvSpPr>
          <p:nvPr>
            <p:ph type="ftr" sz="quarter" idx="11"/>
          </p:nvPr>
        </p:nvSpPr>
        <p:spPr>
          <a:xfrm>
            <a:off x="4038600" y="6361596"/>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091AC62-753B-3240-A76B-ED140B7F97AA}" type="slidenum">
              <a:rPr lang="en-US" smtClean="0"/>
              <a:t>‹#›</a:t>
            </a:fld>
            <a:endParaRPr lang="en-US"/>
          </a:p>
        </p:txBody>
      </p:sp>
    </p:spTree>
    <p:extLst>
      <p:ext uri="{BB962C8B-B14F-4D97-AF65-F5344CB8AC3E}">
        <p14:creationId xmlns:p14="http://schemas.microsoft.com/office/powerpoint/2010/main" val="10162087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ue Trapezoid with Red Bar">
    <p:spTree>
      <p:nvGrpSpPr>
        <p:cNvPr id="1" name=""/>
        <p:cNvGrpSpPr/>
        <p:nvPr/>
      </p:nvGrpSpPr>
      <p:grpSpPr>
        <a:xfrm>
          <a:off x="0" y="0"/>
          <a:ext cx="0" cy="0"/>
          <a:chOff x="0" y="0"/>
          <a:chExt cx="0" cy="0"/>
        </a:xfrm>
      </p:grpSpPr>
      <p:sp>
        <p:nvSpPr>
          <p:cNvPr id="2" name="Title 1"/>
          <p:cNvSpPr>
            <a:spLocks noGrp="1"/>
          </p:cNvSpPr>
          <p:nvPr>
            <p:ph type="title"/>
          </p:nvPr>
        </p:nvSpPr>
        <p:spPr>
          <a:xfrm>
            <a:off x="658368" y="2189579"/>
            <a:ext cx="7257288" cy="2545342"/>
          </a:xfrm>
          <a:prstGeom prst="rect">
            <a:avLst/>
          </a:prstGeom>
        </p:spPr>
        <p:txBody>
          <a:bodyPr lIns="0" tIns="0" rIns="0" bIns="0" anchor="ctr" anchorCtr="0"/>
          <a:lstStyle>
            <a:lvl1pPr>
              <a:lnSpc>
                <a:spcPct val="90000"/>
              </a:lnSpc>
              <a:defRPr sz="6600"/>
            </a:lvl1pPr>
          </a:lstStyle>
          <a:p>
            <a:r>
              <a:rPr lang="en-US"/>
              <a:t>Click to edit Master title style</a:t>
            </a:r>
          </a:p>
        </p:txBody>
      </p:sp>
      <p:sp>
        <p:nvSpPr>
          <p:cNvPr id="10" name="Slide Number Placeholder 5">
            <a:extLst>
              <a:ext uri="{FF2B5EF4-FFF2-40B4-BE49-F238E27FC236}">
                <a16:creationId xmlns:a16="http://schemas.microsoft.com/office/drawing/2014/main" id="{970B109D-99A2-9F12-D38D-E4E232F09C29}"/>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solidFill>
                  <a:schemeClr val="bg1"/>
                </a:solidFill>
                <a:latin typeface="Poppins" pitchFamily="2" charset="77"/>
              </a:defRPr>
            </a:lvl1pPr>
          </a:lstStyle>
          <a:p>
            <a:fld id="{9091AC62-753B-3240-A76B-ED140B7F97AA}" type="slidenum">
              <a:rPr lang="en-US" smtClean="0"/>
              <a:pPr/>
              <a:t>‹#›</a:t>
            </a:fld>
            <a:endParaRPr lang="en-US" dirty="0"/>
          </a:p>
        </p:txBody>
      </p:sp>
      <p:sp>
        <p:nvSpPr>
          <p:cNvPr id="3" name="Text Placeholder 14">
            <a:extLst>
              <a:ext uri="{FF2B5EF4-FFF2-40B4-BE49-F238E27FC236}">
                <a16:creationId xmlns:a16="http://schemas.microsoft.com/office/drawing/2014/main" id="{007E5E71-70DE-D23F-0C01-801E25E36C7B}"/>
              </a:ext>
            </a:extLst>
          </p:cNvPr>
          <p:cNvSpPr>
            <a:spLocks noGrp="1"/>
          </p:cNvSpPr>
          <p:nvPr>
            <p:ph type="body" sz="quarter" idx="14" hasCustomPrompt="1"/>
          </p:nvPr>
        </p:nvSpPr>
        <p:spPr>
          <a:xfrm>
            <a:off x="7524531" y="5418408"/>
            <a:ext cx="4346042" cy="932516"/>
          </a:xfrm>
          <a:prstGeom prst="rect">
            <a:avLst/>
          </a:prstGeom>
        </p:spPr>
        <p:txBody>
          <a:bodyPr anchor="ctr" anchorCtr="0"/>
          <a:lstStyle>
            <a:lvl1pPr algn="r">
              <a:lnSpc>
                <a:spcPct val="95000"/>
              </a:lnSpc>
              <a:defRPr sz="2800"/>
            </a:lvl1pPr>
          </a:lstStyle>
          <a:p>
            <a:pPr lvl="0"/>
            <a:r>
              <a:rPr lang="en-US"/>
              <a:t>Month Day Year</a:t>
            </a:r>
          </a:p>
        </p:txBody>
      </p:sp>
    </p:spTree>
    <p:extLst>
      <p:ext uri="{BB962C8B-B14F-4D97-AF65-F5344CB8AC3E}">
        <p14:creationId xmlns:p14="http://schemas.microsoft.com/office/powerpoint/2010/main" val="41861122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0F4CD2E5-A739-D431-291B-8752FFB93D6E}"/>
              </a:ext>
            </a:extLst>
          </p:cNvPr>
          <p:cNvSpPr>
            <a:spLocks noGrp="1"/>
          </p:cNvSpPr>
          <p:nvPr>
            <p:ph type="dt" sz="half" idx="2"/>
          </p:nvPr>
        </p:nvSpPr>
        <p:spPr>
          <a:xfrm>
            <a:off x="11423056" y="210312"/>
            <a:ext cx="531877" cy="245764"/>
          </a:xfrm>
          <a:prstGeom prst="rect">
            <a:avLst/>
          </a:prstGeom>
        </p:spPr>
        <p:txBody>
          <a:bodyPr wrap="square" lIns="0" tIns="0" rIns="0" bIns="0" anchor="t" anchorCtr="0">
            <a:noAutofit/>
          </a:bodyPr>
          <a:lstStyle>
            <a:lvl1pPr algn="r">
              <a:defRPr sz="800" baseline="0">
                <a:latin typeface="Poppins" pitchFamily="2" charset="77"/>
                <a:cs typeface="Poppins" pitchFamily="2" charset="77"/>
              </a:defRPr>
            </a:lvl1pPr>
          </a:lstStyle>
          <a:p>
            <a:fld id="{B07D23A7-7402-0843-A222-AAEABEA1D2C1}" type="datetime1">
              <a:rPr lang="en-US" smtClean="0"/>
              <a:t>11/19/2024</a:t>
            </a:fld>
            <a:endParaRPr lang="en-US" dirty="0"/>
          </a:p>
        </p:txBody>
      </p:sp>
      <p:sp>
        <p:nvSpPr>
          <p:cNvPr id="9" name="Slide Number Placeholder 5">
            <a:extLst>
              <a:ext uri="{FF2B5EF4-FFF2-40B4-BE49-F238E27FC236}">
                <a16:creationId xmlns:a16="http://schemas.microsoft.com/office/drawing/2014/main" id="{1855C746-6FEC-0142-8614-57C5A4EC2E8F}"/>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latin typeface="Poppins" pitchFamily="2" charset="77"/>
              </a:defRPr>
            </a:lvl1pPr>
          </a:lstStyle>
          <a:p>
            <a:fld id="{9091AC62-753B-3240-A76B-ED140B7F97AA}" type="slidenum">
              <a:rPr lang="en-US" smtClean="0"/>
              <a:pPr/>
              <a:t>‹#›</a:t>
            </a:fld>
            <a:endParaRPr lang="en-US" dirty="0"/>
          </a:p>
        </p:txBody>
      </p:sp>
      <p:pic>
        <p:nvPicPr>
          <p:cNvPr id="4" name="Picture 3">
            <a:extLst>
              <a:ext uri="{FF2B5EF4-FFF2-40B4-BE49-F238E27FC236}">
                <a16:creationId xmlns:a16="http://schemas.microsoft.com/office/drawing/2014/main" id="{43B01796-0D87-B2A7-4445-CDBF74BDADD2}"/>
              </a:ext>
            </a:extLst>
          </p:cNvPr>
          <p:cNvPicPr>
            <a:picLocks noChangeAspect="1"/>
          </p:cNvPicPr>
          <p:nvPr userDrawn="1"/>
        </p:nvPicPr>
        <p:blipFill>
          <a:blip r:embed="rId2">
            <a:extLst>
              <a:ext uri="{96DAC541-7B7A-43D3-8B79-37D633B846F1}">
                <asvg:svgBlip xmlns:asvg="http://schemas.microsoft.com/office/drawing/2016/SVG/main" r:embed="rId3"/>
              </a:ext>
            </a:extLst>
          </a:blip>
          <a:srcRect t="26" b="26"/>
          <a:stretch/>
        </p:blipFill>
        <p:spPr>
          <a:xfrm>
            <a:off x="0" y="1828800"/>
            <a:ext cx="11520758" cy="5029200"/>
          </a:xfrm>
          <a:prstGeom prst="rect">
            <a:avLst/>
          </a:prstGeom>
        </p:spPr>
      </p:pic>
      <p:pic>
        <p:nvPicPr>
          <p:cNvPr id="2" name="Picture 1">
            <a:extLst>
              <a:ext uri="{FF2B5EF4-FFF2-40B4-BE49-F238E27FC236}">
                <a16:creationId xmlns:a16="http://schemas.microsoft.com/office/drawing/2014/main" id="{3ADC59B0-6744-BEF8-7C57-DA0360F009D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679316" y="380118"/>
            <a:ext cx="4009678" cy="1121238"/>
          </a:xfrm>
          <a:prstGeom prst="rect">
            <a:avLst/>
          </a:prstGeom>
        </p:spPr>
      </p:pic>
    </p:spTree>
    <p:extLst>
      <p:ext uri="{BB962C8B-B14F-4D97-AF65-F5344CB8AC3E}">
        <p14:creationId xmlns:p14="http://schemas.microsoft.com/office/powerpoint/2010/main" val="19597538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ain Text Content Slide">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48768C-9110-BE0E-AC35-AAEBAE882918}"/>
              </a:ext>
            </a:extLst>
          </p:cNvPr>
          <p:cNvSpPr>
            <a:spLocks noGrp="1"/>
          </p:cNvSpPr>
          <p:nvPr>
            <p:ph type="title"/>
          </p:nvPr>
        </p:nvSpPr>
        <p:spPr>
          <a:xfrm>
            <a:off x="263951" y="118237"/>
            <a:ext cx="9451178" cy="1325563"/>
          </a:xfrm>
          <a:prstGeom prst="rect">
            <a:avLst/>
          </a:prstGeom>
        </p:spPr>
        <p:txBody>
          <a:bodyPr vert="horz" lIns="91440" tIns="45720" rIns="91440" bIns="45720" rtlCol="0" anchor="b" anchorCtr="0">
            <a:normAutofit/>
          </a:bodyPr>
          <a:lstStyle>
            <a:lvl1pPr>
              <a:defRPr>
                <a:solidFill>
                  <a:srgbClr val="012169"/>
                </a:solidFill>
              </a:defRPr>
            </a:lvl1pPr>
          </a:lstStyle>
          <a:p>
            <a:r>
              <a:rPr lang="en-US" dirty="0"/>
              <a:t>Click to edit Master title style</a:t>
            </a:r>
          </a:p>
        </p:txBody>
      </p:sp>
      <p:pic>
        <p:nvPicPr>
          <p:cNvPr id="4" name="Picture 3">
            <a:extLst>
              <a:ext uri="{FF2B5EF4-FFF2-40B4-BE49-F238E27FC236}">
                <a16:creationId xmlns:a16="http://schemas.microsoft.com/office/drawing/2014/main" id="{6A89F042-B887-BE13-5075-AEFBBC9B0E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99982" y="252150"/>
            <a:ext cx="2140803" cy="598639"/>
          </a:xfrm>
          <a:prstGeom prst="rect">
            <a:avLst/>
          </a:prstGeom>
        </p:spPr>
      </p:pic>
      <p:sp>
        <p:nvSpPr>
          <p:cNvPr id="5" name="Slide Number Placeholder 5">
            <a:extLst>
              <a:ext uri="{FF2B5EF4-FFF2-40B4-BE49-F238E27FC236}">
                <a16:creationId xmlns:a16="http://schemas.microsoft.com/office/drawing/2014/main" id="{5B1CCF01-DE5E-9EBD-7135-A9D3BBE1F3B6}"/>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latin typeface="Poppins" pitchFamily="2" charset="77"/>
              </a:defRPr>
            </a:lvl1pPr>
          </a:lstStyle>
          <a:p>
            <a:fld id="{9091AC62-753B-3240-A76B-ED140B7F97AA}" type="slidenum">
              <a:rPr lang="en-US" smtClean="0"/>
              <a:pPr/>
              <a:t>‹#›</a:t>
            </a:fld>
            <a:endParaRPr lang="en-US" dirty="0"/>
          </a:p>
        </p:txBody>
      </p:sp>
      <p:sp>
        <p:nvSpPr>
          <p:cNvPr id="7" name="Content Placeholder 6">
            <a:extLst>
              <a:ext uri="{FF2B5EF4-FFF2-40B4-BE49-F238E27FC236}">
                <a16:creationId xmlns:a16="http://schemas.microsoft.com/office/drawing/2014/main" id="{83D7001B-538B-5E80-1653-1692F93827C8}"/>
              </a:ext>
            </a:extLst>
          </p:cNvPr>
          <p:cNvSpPr>
            <a:spLocks noGrp="1"/>
          </p:cNvSpPr>
          <p:nvPr>
            <p:ph sz="quarter" idx="10"/>
          </p:nvPr>
        </p:nvSpPr>
        <p:spPr>
          <a:xfrm>
            <a:off x="263525" y="1527048"/>
            <a:ext cx="11677650" cy="4862386"/>
          </a:xfrm>
        </p:spPr>
        <p:txBody>
          <a:bodyPr/>
          <a:lstStyle>
            <a:lvl1pPr marL="0" indent="0">
              <a:buNone/>
              <a:defRPr sz="2800" b="0" i="0">
                <a:latin typeface="Source Sans Pro" panose="020B0503030403020204" pitchFamily="34" charset="0"/>
                <a:ea typeface="Source Sans Pro" panose="020B0503030403020204" pitchFamily="34" charset="0"/>
              </a:defRPr>
            </a:lvl1pPr>
            <a:lvl2pPr marL="7938" indent="0">
              <a:buFont typeface="Arial" panose="020B0604020202020204" pitchFamily="34" charset="0"/>
              <a:buNone/>
              <a:tabLst/>
              <a:defRPr sz="2800" b="1" i="0">
                <a:solidFill>
                  <a:srgbClr val="45B8C5"/>
                </a:solidFill>
                <a:latin typeface="Source Sans Pro" panose="020B0503030403020204" pitchFamily="34" charset="0"/>
                <a:ea typeface="Source Sans Pro" panose="020B0503030403020204" pitchFamily="34" charset="0"/>
              </a:defRPr>
            </a:lvl2pPr>
            <a:lvl3pPr marL="233363" indent="-233363">
              <a:buClr>
                <a:srgbClr val="45B8C5"/>
              </a:buClr>
              <a:tabLst/>
              <a:defRPr sz="2800" b="0" i="0">
                <a:latin typeface="Source Sans Pro" panose="020B0503030403020204" pitchFamily="34" charset="0"/>
                <a:ea typeface="Source Sans Pro" panose="020B0503030403020204" pitchFamily="34" charset="0"/>
              </a:defRPr>
            </a:lvl3pPr>
            <a:lvl4pPr marL="457200" indent="-233363">
              <a:buClr>
                <a:srgbClr val="45B8C5"/>
              </a:buClr>
              <a:buSzPct val="80000"/>
              <a:buFont typeface="Wingdings" pitchFamily="2" charset="2"/>
              <a:buChar char="§"/>
              <a:tabLst/>
              <a:defRPr sz="2800" b="0" i="0">
                <a:latin typeface="Source Sans Pro" panose="020B0503030403020204" pitchFamily="34" charset="0"/>
                <a:ea typeface="Source Sans Pro" panose="020B0503030403020204" pitchFamily="34" charset="0"/>
              </a:defRPr>
            </a:lvl4pPr>
            <a:lvl5pPr marL="746125" indent="-288925">
              <a:buClr>
                <a:srgbClr val="45B8C5"/>
              </a:buClr>
              <a:buSzPct val="80000"/>
              <a:buFont typeface="System Font Regular"/>
              <a:buChar char="⎼"/>
              <a:tabLst/>
              <a:defRPr sz="2800" b="0" i="0">
                <a:latin typeface="Source Sans Pro" panose="020B0503030403020204" pitchFamily="34" charset="0"/>
                <a:ea typeface="Source Sans Pro" panose="020B05030304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684039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29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White 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48768C-9110-BE0E-AC35-AAEBAE882918}"/>
              </a:ext>
            </a:extLst>
          </p:cNvPr>
          <p:cNvSpPr>
            <a:spLocks noGrp="1"/>
          </p:cNvSpPr>
          <p:nvPr>
            <p:ph type="title"/>
          </p:nvPr>
        </p:nvSpPr>
        <p:spPr>
          <a:xfrm>
            <a:off x="263951" y="365125"/>
            <a:ext cx="9451178" cy="1325563"/>
          </a:xfrm>
          <a:prstGeom prst="rect">
            <a:avLst/>
          </a:prstGeom>
        </p:spPr>
        <p:txBody>
          <a:bodyPr vert="horz" lIns="91440" tIns="45720" rIns="91440" bIns="45720" rtlCol="0" anchor="b" anchorCtr="0">
            <a:normAutofit/>
          </a:bodyPr>
          <a:lstStyle>
            <a:lvl1pPr>
              <a:defRPr>
                <a:solidFill>
                  <a:srgbClr val="012169"/>
                </a:solidFill>
              </a:defRPr>
            </a:lvl1pPr>
          </a:lstStyle>
          <a:p>
            <a:r>
              <a:rPr lang="en-US" dirty="0"/>
              <a:t>Click to edit Master title style</a:t>
            </a:r>
          </a:p>
        </p:txBody>
      </p:sp>
      <p:pic>
        <p:nvPicPr>
          <p:cNvPr id="4" name="Picture 3">
            <a:extLst>
              <a:ext uri="{FF2B5EF4-FFF2-40B4-BE49-F238E27FC236}">
                <a16:creationId xmlns:a16="http://schemas.microsoft.com/office/drawing/2014/main" id="{6A89F042-B887-BE13-5075-AEFBBC9B0E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99982" y="252150"/>
            <a:ext cx="2140803" cy="598639"/>
          </a:xfrm>
          <a:prstGeom prst="rect">
            <a:avLst/>
          </a:prstGeom>
        </p:spPr>
      </p:pic>
      <p:sp>
        <p:nvSpPr>
          <p:cNvPr id="5" name="Slide Number Placeholder 5">
            <a:extLst>
              <a:ext uri="{FF2B5EF4-FFF2-40B4-BE49-F238E27FC236}">
                <a16:creationId xmlns:a16="http://schemas.microsoft.com/office/drawing/2014/main" id="{5B1CCF01-DE5E-9EBD-7135-A9D3BBE1F3B6}"/>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latin typeface="Poppins" pitchFamily="2" charset="77"/>
              </a:defRPr>
            </a:lvl1pPr>
          </a:lstStyle>
          <a:p>
            <a:fld id="{9091AC62-753B-3240-A76B-ED140B7F97AA}" type="slidenum">
              <a:rPr lang="en-US" smtClean="0"/>
              <a:pPr/>
              <a:t>‹#›</a:t>
            </a:fld>
            <a:endParaRPr lang="en-US" dirty="0"/>
          </a:p>
        </p:txBody>
      </p:sp>
    </p:spTree>
    <p:extLst>
      <p:ext uri="{BB962C8B-B14F-4D97-AF65-F5344CB8AC3E}">
        <p14:creationId xmlns:p14="http://schemas.microsoft.com/office/powerpoint/2010/main" val="4546603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296">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Teal BG">
    <p:bg>
      <p:bgPr>
        <a:solidFill>
          <a:srgbClr val="45B8C5"/>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48768C-9110-BE0E-AC35-AAEBAE882918}"/>
              </a:ext>
            </a:extLst>
          </p:cNvPr>
          <p:cNvSpPr>
            <a:spLocks noGrp="1"/>
          </p:cNvSpPr>
          <p:nvPr>
            <p:ph type="title"/>
          </p:nvPr>
        </p:nvSpPr>
        <p:spPr>
          <a:xfrm>
            <a:off x="251221" y="127381"/>
            <a:ext cx="9463908" cy="1325563"/>
          </a:xfrm>
          <a:prstGeom prst="rect">
            <a:avLst/>
          </a:prstGeom>
        </p:spPr>
        <p:txBody>
          <a:bodyPr vert="horz" lIns="91440" tIns="45720" rIns="91440" bIns="45720" rtlCol="0" anchor="b" anchorCtr="0">
            <a:normAutofit/>
          </a:bodyPr>
          <a:lstStyle>
            <a:lvl1pPr>
              <a:defRPr>
                <a:solidFill>
                  <a:schemeClr val="bg1"/>
                </a:solidFill>
              </a:defRPr>
            </a:lvl1pPr>
          </a:lstStyle>
          <a:p>
            <a:r>
              <a:rPr lang="en-US" dirty="0"/>
              <a:t>Click to edit Master title style</a:t>
            </a:r>
          </a:p>
        </p:txBody>
      </p:sp>
      <p:sp>
        <p:nvSpPr>
          <p:cNvPr id="5" name="Slide Number Placeholder 5">
            <a:extLst>
              <a:ext uri="{FF2B5EF4-FFF2-40B4-BE49-F238E27FC236}">
                <a16:creationId xmlns:a16="http://schemas.microsoft.com/office/drawing/2014/main" id="{5B1CCF01-DE5E-9EBD-7135-A9D3BBE1F3B6}"/>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latin typeface="Poppins" pitchFamily="2" charset="77"/>
              </a:defRPr>
            </a:lvl1pPr>
          </a:lstStyle>
          <a:p>
            <a:fld id="{9091AC62-753B-3240-A76B-ED140B7F97AA}" type="slidenum">
              <a:rPr lang="en-US" smtClean="0"/>
              <a:pPr/>
              <a:t>‹#›</a:t>
            </a:fld>
            <a:endParaRPr lang="en-US" dirty="0"/>
          </a:p>
        </p:txBody>
      </p:sp>
      <p:pic>
        <p:nvPicPr>
          <p:cNvPr id="6" name="Picture 5">
            <a:extLst>
              <a:ext uri="{FF2B5EF4-FFF2-40B4-BE49-F238E27FC236}">
                <a16:creationId xmlns:a16="http://schemas.microsoft.com/office/drawing/2014/main" id="{082320CB-CB62-6051-04E4-7A2673A4E76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99983" y="259652"/>
            <a:ext cx="2140796" cy="598639"/>
          </a:xfrm>
          <a:prstGeom prst="rect">
            <a:avLst/>
          </a:prstGeom>
        </p:spPr>
      </p:pic>
    </p:spTree>
    <p:extLst>
      <p:ext uri="{BB962C8B-B14F-4D97-AF65-F5344CB8AC3E}">
        <p14:creationId xmlns:p14="http://schemas.microsoft.com/office/powerpoint/2010/main" val="32497493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29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1275A1-D5A1-EDBE-1D67-8760281951FB}"/>
              </a:ext>
            </a:extLst>
          </p:cNvPr>
          <p:cNvSpPr>
            <a:spLocks noGrp="1"/>
          </p:cNvSpPr>
          <p:nvPr>
            <p:ph type="dt" sz="half" idx="10"/>
          </p:nvPr>
        </p:nvSpPr>
        <p:spPr/>
        <p:txBody>
          <a:bodyPr/>
          <a:lstStyle/>
          <a:p>
            <a:fld id="{3B3C9BBC-FAB2-4E74-BD63-A323D2A07B7C}" type="datetimeFigureOut">
              <a:rPr lang="en-US" smtClean="0"/>
              <a:t>11/19/2024</a:t>
            </a:fld>
            <a:endParaRPr lang="en-US"/>
          </a:p>
        </p:txBody>
      </p:sp>
      <p:sp>
        <p:nvSpPr>
          <p:cNvPr id="3" name="Footer Placeholder 2">
            <a:extLst>
              <a:ext uri="{FF2B5EF4-FFF2-40B4-BE49-F238E27FC236}">
                <a16:creationId xmlns:a16="http://schemas.microsoft.com/office/drawing/2014/main" id="{1CFDC55B-BD71-F33F-29C7-23CA511F1B7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7C9EDE4-1A34-702B-6A10-2B3A1C095EE1}"/>
              </a:ext>
            </a:extLst>
          </p:cNvPr>
          <p:cNvSpPr>
            <a:spLocks noGrp="1"/>
          </p:cNvSpPr>
          <p:nvPr>
            <p:ph type="sldNum" sz="quarter" idx="12"/>
          </p:nvPr>
        </p:nvSpPr>
        <p:spPr/>
        <p:txBody>
          <a:bodyPr/>
          <a:lstStyle/>
          <a:p>
            <a:fld id="{68C2960B-0FC7-4B30-A325-8B42FC89E055}" type="slidenum">
              <a:rPr lang="en-US" smtClean="0"/>
              <a:t>‹#›</a:t>
            </a:fld>
            <a:endParaRPr lang="en-US"/>
          </a:p>
        </p:txBody>
      </p:sp>
    </p:spTree>
    <p:extLst>
      <p:ext uri="{BB962C8B-B14F-4D97-AF65-F5344CB8AC3E}">
        <p14:creationId xmlns:p14="http://schemas.microsoft.com/office/powerpoint/2010/main" val="29504975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ponsor Slide BG">
    <p:bg>
      <p:bgPr>
        <a:solidFill>
          <a:srgbClr val="45B8C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82320CB-CB62-6051-04E4-7A2673A4E76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99983" y="259652"/>
            <a:ext cx="2140796" cy="598639"/>
          </a:xfrm>
          <a:prstGeom prst="rect">
            <a:avLst/>
          </a:prstGeom>
        </p:spPr>
      </p:pic>
      <p:sp>
        <p:nvSpPr>
          <p:cNvPr id="10" name="Footer Placeholder 9">
            <a:extLst>
              <a:ext uri="{FF2B5EF4-FFF2-40B4-BE49-F238E27FC236}">
                <a16:creationId xmlns:a16="http://schemas.microsoft.com/office/drawing/2014/main" id="{5C1C8393-3DE1-034C-D6B1-AFDE683C7C43}"/>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D877BB24-D30B-DE09-6F59-A963010CA0F5}"/>
              </a:ext>
            </a:extLst>
          </p:cNvPr>
          <p:cNvSpPr>
            <a:spLocks noGrp="1"/>
          </p:cNvSpPr>
          <p:nvPr>
            <p:ph type="sldNum" sz="quarter" idx="12"/>
          </p:nvPr>
        </p:nvSpPr>
        <p:spPr/>
        <p:txBody>
          <a:bodyPr/>
          <a:lstStyle/>
          <a:p>
            <a:fld id="{9091AC62-753B-3240-A76B-ED140B7F97AA}" type="slidenum">
              <a:rPr lang="en-US" smtClean="0"/>
              <a:pPr/>
              <a:t>‹#›</a:t>
            </a:fld>
            <a:endParaRPr lang="en-US" dirty="0"/>
          </a:p>
        </p:txBody>
      </p:sp>
      <p:sp>
        <p:nvSpPr>
          <p:cNvPr id="12" name="Title 11">
            <a:extLst>
              <a:ext uri="{FF2B5EF4-FFF2-40B4-BE49-F238E27FC236}">
                <a16:creationId xmlns:a16="http://schemas.microsoft.com/office/drawing/2014/main" id="{FE9E55FB-5AAC-2871-3DB7-1E8A569527D0}"/>
              </a:ext>
            </a:extLst>
          </p:cNvPr>
          <p:cNvSpPr>
            <a:spLocks noGrp="1"/>
          </p:cNvSpPr>
          <p:nvPr>
            <p:ph type="title"/>
          </p:nvPr>
        </p:nvSpPr>
        <p:spPr>
          <a:xfrm>
            <a:off x="237068" y="365125"/>
            <a:ext cx="9562916" cy="1325563"/>
          </a:xfrm>
        </p:spPr>
        <p:txBody>
          <a:bodyPr anchor="b" anchorCtr="0"/>
          <a:lstStyle>
            <a:lvl1pPr>
              <a:defRPr>
                <a:solidFill>
                  <a:schemeClr val="bg1"/>
                </a:solidFill>
              </a:defRPr>
            </a:lvl1pPr>
          </a:lstStyle>
          <a:p>
            <a:r>
              <a:rPr lang="en-US"/>
              <a:t>Click to edit Master title style</a:t>
            </a:r>
          </a:p>
        </p:txBody>
      </p:sp>
      <p:sp>
        <p:nvSpPr>
          <p:cNvPr id="15" name="Rectangle 14">
            <a:extLst>
              <a:ext uri="{FF2B5EF4-FFF2-40B4-BE49-F238E27FC236}">
                <a16:creationId xmlns:a16="http://schemas.microsoft.com/office/drawing/2014/main" id="{4E8D446C-78A9-647E-D0BA-D12D922EF81D}"/>
              </a:ext>
            </a:extLst>
          </p:cNvPr>
          <p:cNvSpPr/>
          <p:nvPr userDrawn="1"/>
        </p:nvSpPr>
        <p:spPr>
          <a:xfrm>
            <a:off x="251222" y="2079326"/>
            <a:ext cx="11601782" cy="43309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564881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29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04B27-3D82-6DE8-07B4-0C3415408B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5580891-620E-210D-DBF9-EBA07D3ECE3B}"/>
              </a:ext>
            </a:extLst>
          </p:cNvPr>
          <p:cNvSpPr>
            <a:spLocks noGrp="1"/>
          </p:cNvSpPr>
          <p:nvPr>
            <p:ph type="dt" sz="half" idx="10"/>
          </p:nvPr>
        </p:nvSpPr>
        <p:spPr/>
        <p:txBody>
          <a:bodyPr/>
          <a:lstStyle/>
          <a:p>
            <a:fld id="{7076DF3C-2673-49FE-BFB6-826C8A491E8A}" type="datetimeFigureOut">
              <a:rPr lang="en-US" smtClean="0"/>
              <a:t>11/19/2024</a:t>
            </a:fld>
            <a:endParaRPr lang="en-US" dirty="0"/>
          </a:p>
        </p:txBody>
      </p:sp>
      <p:sp>
        <p:nvSpPr>
          <p:cNvPr id="4" name="Footer Placeholder 3">
            <a:extLst>
              <a:ext uri="{FF2B5EF4-FFF2-40B4-BE49-F238E27FC236}">
                <a16:creationId xmlns:a16="http://schemas.microsoft.com/office/drawing/2014/main" id="{80A171A1-593E-3E0C-982B-AB6993A83E5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4ACE1ED-5832-B4BC-24AA-0EAED0DCAA4B}"/>
              </a:ext>
            </a:extLst>
          </p:cNvPr>
          <p:cNvSpPr>
            <a:spLocks noGrp="1"/>
          </p:cNvSpPr>
          <p:nvPr>
            <p:ph type="sldNum" sz="quarter" idx="12"/>
          </p:nvPr>
        </p:nvSpPr>
        <p:spPr/>
        <p:txBody>
          <a:bodyPr/>
          <a:lstStyle/>
          <a:p>
            <a:fld id="{8452BA11-2757-4F05-B906-D60F5FB3F927}" type="slidenum">
              <a:rPr lang="en-US" smtClean="0"/>
              <a:t>‹#›</a:t>
            </a:fld>
            <a:endParaRPr lang="en-US" dirty="0"/>
          </a:p>
        </p:txBody>
      </p:sp>
    </p:spTree>
    <p:extLst>
      <p:ext uri="{BB962C8B-B14F-4D97-AF65-F5344CB8AC3E}">
        <p14:creationId xmlns:p14="http://schemas.microsoft.com/office/powerpoint/2010/main" val="36402388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884C00-6CCD-14FA-2554-4A9EDD467BA4}"/>
              </a:ext>
            </a:extLst>
          </p:cNvPr>
          <p:cNvSpPr>
            <a:spLocks noGrp="1"/>
          </p:cNvSpPr>
          <p:nvPr>
            <p:ph type="dt" sz="half" idx="10"/>
          </p:nvPr>
        </p:nvSpPr>
        <p:spPr/>
        <p:txBody>
          <a:bodyPr/>
          <a:lstStyle/>
          <a:p>
            <a:fld id="{5B343423-BDE8-4919-AA70-ECA4A0CEE950}" type="datetimeFigureOut">
              <a:rPr lang="en-US" smtClean="0"/>
              <a:t>11/19/2024</a:t>
            </a:fld>
            <a:endParaRPr lang="en-US"/>
          </a:p>
        </p:txBody>
      </p:sp>
      <p:sp>
        <p:nvSpPr>
          <p:cNvPr id="3" name="Footer Placeholder 2">
            <a:extLst>
              <a:ext uri="{FF2B5EF4-FFF2-40B4-BE49-F238E27FC236}">
                <a16:creationId xmlns:a16="http://schemas.microsoft.com/office/drawing/2014/main" id="{1D38ABC9-9BC7-6B4A-CA55-CE2BBBD947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2BFF40A-4B2E-9AB1-B017-CCC7F8EC3370}"/>
              </a:ext>
            </a:extLst>
          </p:cNvPr>
          <p:cNvSpPr>
            <a:spLocks noGrp="1"/>
          </p:cNvSpPr>
          <p:nvPr>
            <p:ph type="sldNum" sz="quarter" idx="12"/>
          </p:nvPr>
        </p:nvSpPr>
        <p:spPr/>
        <p:txBody>
          <a:bodyPr/>
          <a:lstStyle/>
          <a:p>
            <a:fld id="{E4A2C72D-AFAF-4159-A460-2B5F3A03F9A6}" type="slidenum">
              <a:rPr lang="en-US" smtClean="0"/>
              <a:t>‹#›</a:t>
            </a:fld>
            <a:endParaRPr lang="en-US"/>
          </a:p>
        </p:txBody>
      </p:sp>
    </p:spTree>
    <p:extLst>
      <p:ext uri="{BB962C8B-B14F-4D97-AF65-F5344CB8AC3E}">
        <p14:creationId xmlns:p14="http://schemas.microsoft.com/office/powerpoint/2010/main" val="25678301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4_Image Placeholder Blue Quote">
    <p:bg>
      <p:bgPr>
        <a:solidFill>
          <a:schemeClr val="bg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57FE649-EA55-A4BF-E687-70A5DCD20EAA}"/>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45781"/>
          <a:stretch/>
        </p:blipFill>
        <p:spPr>
          <a:xfrm>
            <a:off x="0" y="0"/>
            <a:ext cx="4940389" cy="6858000"/>
          </a:xfrm>
          <a:prstGeom prst="rect">
            <a:avLst/>
          </a:prstGeom>
        </p:spPr>
      </p:pic>
      <p:sp>
        <p:nvSpPr>
          <p:cNvPr id="6" name="Picture Placeholder 5">
            <a:extLst>
              <a:ext uri="{FF2B5EF4-FFF2-40B4-BE49-F238E27FC236}">
                <a16:creationId xmlns:a16="http://schemas.microsoft.com/office/drawing/2014/main" id="{EBDEB1F9-572E-9CBF-F735-F9A05569B245}"/>
              </a:ext>
            </a:extLst>
          </p:cNvPr>
          <p:cNvSpPr>
            <a:spLocks noGrp="1"/>
          </p:cNvSpPr>
          <p:nvPr>
            <p:ph type="pic" sz="quarter" idx="11" hasCustomPrompt="1"/>
          </p:nvPr>
        </p:nvSpPr>
        <p:spPr>
          <a:xfrm>
            <a:off x="623523" y="1795640"/>
            <a:ext cx="2239963" cy="2803403"/>
          </a:xfrm>
        </p:spPr>
        <p:txBody>
          <a:bodyPr>
            <a:normAutofit/>
          </a:bodyPr>
          <a:lstStyle>
            <a:lvl1pPr>
              <a:defRPr sz="1600"/>
            </a:lvl1pPr>
          </a:lstStyle>
          <a:p>
            <a:r>
              <a:rPr lang="en-US"/>
              <a:t>Click icon to add profile picture</a:t>
            </a:r>
          </a:p>
        </p:txBody>
      </p:sp>
      <p:sp>
        <p:nvSpPr>
          <p:cNvPr id="11" name="Slide Number Placeholder 4">
            <a:extLst>
              <a:ext uri="{FF2B5EF4-FFF2-40B4-BE49-F238E27FC236}">
                <a16:creationId xmlns:a16="http://schemas.microsoft.com/office/drawing/2014/main" id="{DE270914-C170-630E-C556-680826B5BF0D}"/>
              </a:ext>
            </a:extLst>
          </p:cNvPr>
          <p:cNvSpPr txBox="1">
            <a:spLocks/>
          </p:cNvSpPr>
          <p:nvPr userDrawn="1"/>
        </p:nvSpPr>
        <p:spPr>
          <a:xfrm>
            <a:off x="11507724" y="6554428"/>
            <a:ext cx="531876" cy="12311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19" name="Slide Number Placeholder 5">
            <a:extLst>
              <a:ext uri="{FF2B5EF4-FFF2-40B4-BE49-F238E27FC236}">
                <a16:creationId xmlns:a16="http://schemas.microsoft.com/office/drawing/2014/main" id="{3024D545-31C0-7371-1573-C3B5F640F5EC}"/>
              </a:ext>
            </a:extLst>
          </p:cNvPr>
          <p:cNvSpPr>
            <a:spLocks noGrp="1"/>
          </p:cNvSpPr>
          <p:nvPr>
            <p:ph type="sldNum" sz="quarter" idx="4"/>
          </p:nvPr>
        </p:nvSpPr>
        <p:spPr>
          <a:xfrm>
            <a:off x="11493869" y="6556248"/>
            <a:ext cx="531876" cy="123111"/>
          </a:xfrm>
          <a:prstGeom prst="rect">
            <a:avLst/>
          </a:prstGeom>
        </p:spPr>
        <p:txBody>
          <a:bodyPr wrap="square" lIns="0" tIns="0" rIns="0" bIns="0">
            <a:spAutoFit/>
          </a:bodyPr>
          <a:lstStyle>
            <a:lvl1pPr algn="r">
              <a:defRPr sz="800" baseline="0">
                <a:solidFill>
                  <a:schemeClr val="bg1"/>
                </a:solidFill>
                <a:latin typeface="Poppins" pitchFamily="2" charset="77"/>
              </a:defRPr>
            </a:lvl1pPr>
          </a:lstStyle>
          <a:p>
            <a:fld id="{9091AC62-753B-3240-A76B-ED140B7F97AA}" type="slidenum">
              <a:rPr lang="en-US" smtClean="0"/>
              <a:pPr/>
              <a:t>‹#›</a:t>
            </a:fld>
            <a:endParaRPr lang="en-US"/>
          </a:p>
        </p:txBody>
      </p:sp>
      <p:sp>
        <p:nvSpPr>
          <p:cNvPr id="13" name="Text Placeholder 12">
            <a:extLst>
              <a:ext uri="{FF2B5EF4-FFF2-40B4-BE49-F238E27FC236}">
                <a16:creationId xmlns:a16="http://schemas.microsoft.com/office/drawing/2014/main" id="{B21B2DC6-003E-AF83-48A3-CA63A1502A44}"/>
              </a:ext>
            </a:extLst>
          </p:cNvPr>
          <p:cNvSpPr>
            <a:spLocks noGrp="1"/>
          </p:cNvSpPr>
          <p:nvPr>
            <p:ph type="body" sz="quarter" idx="14" hasCustomPrompt="1"/>
          </p:nvPr>
        </p:nvSpPr>
        <p:spPr>
          <a:xfrm>
            <a:off x="4693920" y="1880342"/>
            <a:ext cx="6799580" cy="3829702"/>
          </a:xfrm>
        </p:spPr>
        <p:txBody>
          <a:bodyPr anchor="ctr" anchorCtr="0"/>
          <a:lstStyle>
            <a:lvl1pPr marL="0" indent="0">
              <a:buFontTx/>
              <a:buNone/>
              <a:defRPr>
                <a:solidFill>
                  <a:srgbClr val="012169"/>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“Quote copy.”</a:t>
            </a:r>
          </a:p>
        </p:txBody>
      </p:sp>
      <p:pic>
        <p:nvPicPr>
          <p:cNvPr id="7" name="Graphic 6">
            <a:extLst>
              <a:ext uri="{FF2B5EF4-FFF2-40B4-BE49-F238E27FC236}">
                <a16:creationId xmlns:a16="http://schemas.microsoft.com/office/drawing/2014/main" id="{CF433C28-15C8-34ED-E68C-9FCC9EE3AC1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 y="4865585"/>
            <a:ext cx="4238139" cy="1038259"/>
          </a:xfrm>
          <a:prstGeom prst="rect">
            <a:avLst/>
          </a:prstGeom>
        </p:spPr>
      </p:pic>
      <p:sp>
        <p:nvSpPr>
          <p:cNvPr id="12" name="Text Placeholder 21">
            <a:extLst>
              <a:ext uri="{FF2B5EF4-FFF2-40B4-BE49-F238E27FC236}">
                <a16:creationId xmlns:a16="http://schemas.microsoft.com/office/drawing/2014/main" id="{9B11AF71-76AF-81B5-6C0A-9AE82F8C20E1}"/>
              </a:ext>
            </a:extLst>
          </p:cNvPr>
          <p:cNvSpPr>
            <a:spLocks noGrp="1"/>
          </p:cNvSpPr>
          <p:nvPr>
            <p:ph type="body" sz="quarter" idx="13" hasCustomPrompt="1"/>
          </p:nvPr>
        </p:nvSpPr>
        <p:spPr>
          <a:xfrm>
            <a:off x="609133" y="5041707"/>
            <a:ext cx="3024083" cy="668337"/>
          </a:xfrm>
        </p:spPr>
        <p:txBody>
          <a:bodyPr lIns="0" tIns="0" rIns="0" bIns="0" anchor="ctr" anchorCtr="0">
            <a:noAutofit/>
          </a:bodyPr>
          <a:lstStyle>
            <a:lvl1pPr marL="0" indent="0">
              <a:lnSpc>
                <a:spcPct val="100000"/>
              </a:lnSpc>
              <a:buNone/>
              <a:defRPr sz="1600" b="0">
                <a:solidFill>
                  <a:schemeClr val="bg1"/>
                </a:solidFill>
                <a:latin typeface="Poppins" pitchFamily="2" charset="77"/>
                <a:cs typeface="Poppins" pitchFamily="2" charset="77"/>
              </a:defRPr>
            </a:lvl1pPr>
            <a:lvl2pPr marL="457200" indent="0">
              <a:buNone/>
              <a:defRPr sz="1600">
                <a:latin typeface="Poppins" pitchFamily="2" charset="77"/>
                <a:cs typeface="Poppins" pitchFamily="2" charset="77"/>
              </a:defRPr>
            </a:lvl2pPr>
            <a:lvl3pPr marL="914400" indent="0">
              <a:buNone/>
              <a:defRPr sz="1600">
                <a:latin typeface="Poppins" pitchFamily="2" charset="77"/>
                <a:cs typeface="Poppins" pitchFamily="2" charset="77"/>
              </a:defRPr>
            </a:lvl3pPr>
            <a:lvl4pPr marL="1371600" indent="0">
              <a:buNone/>
              <a:defRPr sz="1600">
                <a:latin typeface="Poppins" pitchFamily="2" charset="77"/>
                <a:cs typeface="Poppins" pitchFamily="2" charset="77"/>
              </a:defRPr>
            </a:lvl4pPr>
            <a:lvl5pPr marL="1828800" indent="0">
              <a:buNone/>
              <a:defRPr sz="1600">
                <a:latin typeface="Poppins" pitchFamily="2" charset="77"/>
                <a:cs typeface="Poppins" pitchFamily="2" charset="77"/>
              </a:defRPr>
            </a:lvl5pPr>
          </a:lstStyle>
          <a:p>
            <a:pPr lvl="0"/>
            <a:r>
              <a:rPr lang="en-US"/>
              <a:t>Name</a:t>
            </a:r>
            <a:br>
              <a:rPr lang="en-US"/>
            </a:br>
            <a:r>
              <a:rPr lang="en-US"/>
              <a:t>Title</a:t>
            </a:r>
          </a:p>
        </p:txBody>
      </p:sp>
      <p:pic>
        <p:nvPicPr>
          <p:cNvPr id="2" name="Picture 1">
            <a:extLst>
              <a:ext uri="{FF2B5EF4-FFF2-40B4-BE49-F238E27FC236}">
                <a16:creationId xmlns:a16="http://schemas.microsoft.com/office/drawing/2014/main" id="{22E13F42-3780-75DE-241F-D2C04F1F8829}"/>
              </a:ext>
            </a:extLst>
          </p:cNvPr>
          <p:cNvPicPr>
            <a:picLocks noChangeAspect="1"/>
          </p:cNvPicPr>
          <p:nvPr userDrawn="1"/>
        </p:nvPicPr>
        <p:blipFill>
          <a:blip r:embed="rId6"/>
          <a:stretch>
            <a:fillRect/>
          </a:stretch>
        </p:blipFill>
        <p:spPr>
          <a:xfrm>
            <a:off x="7679316" y="380118"/>
            <a:ext cx="4009678" cy="1121238"/>
          </a:xfrm>
          <a:prstGeom prst="rect">
            <a:avLst/>
          </a:prstGeom>
        </p:spPr>
      </p:pic>
    </p:spTree>
    <p:extLst>
      <p:ext uri="{BB962C8B-B14F-4D97-AF65-F5344CB8AC3E}">
        <p14:creationId xmlns:p14="http://schemas.microsoft.com/office/powerpoint/2010/main" val="38211293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2CA3243-48A6-41C5-AFD9-981A4679F860}" type="datetimeFigureOut">
              <a:rPr lang="en-US" smtClean="0"/>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486D96-5D3F-45D0-90B0-DF594091088E}" type="slidenum">
              <a:rPr lang="en-US" smtClean="0"/>
              <a:t>‹#›</a:t>
            </a:fld>
            <a:endParaRPr lang="en-US"/>
          </a:p>
        </p:txBody>
      </p:sp>
    </p:spTree>
    <p:extLst>
      <p:ext uri="{BB962C8B-B14F-4D97-AF65-F5344CB8AC3E}">
        <p14:creationId xmlns:p14="http://schemas.microsoft.com/office/powerpoint/2010/main" val="11524118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Blue Trapezoid with Red Bar">
    <p:spTree>
      <p:nvGrpSpPr>
        <p:cNvPr id="1" name=""/>
        <p:cNvGrpSpPr/>
        <p:nvPr/>
      </p:nvGrpSpPr>
      <p:grpSpPr>
        <a:xfrm>
          <a:off x="0" y="0"/>
          <a:ext cx="0" cy="0"/>
          <a:chOff x="0" y="0"/>
          <a:chExt cx="0" cy="0"/>
        </a:xfrm>
      </p:grpSpPr>
      <p:sp>
        <p:nvSpPr>
          <p:cNvPr id="2" name="Title 1"/>
          <p:cNvSpPr>
            <a:spLocks noGrp="1"/>
          </p:cNvSpPr>
          <p:nvPr>
            <p:ph type="title"/>
          </p:nvPr>
        </p:nvSpPr>
        <p:spPr>
          <a:xfrm>
            <a:off x="658368" y="2189579"/>
            <a:ext cx="7257288" cy="2545342"/>
          </a:xfrm>
          <a:prstGeom prst="rect">
            <a:avLst/>
          </a:prstGeom>
        </p:spPr>
        <p:txBody>
          <a:bodyPr lIns="0" tIns="0" rIns="0" bIns="0" anchor="ctr" anchorCtr="0"/>
          <a:lstStyle>
            <a:lvl1pPr>
              <a:lnSpc>
                <a:spcPct val="90000"/>
              </a:lnSpc>
              <a:defRPr sz="6600"/>
            </a:lvl1pPr>
          </a:lstStyle>
          <a:p>
            <a:r>
              <a:rPr lang="en-US"/>
              <a:t>Click to edit Master title style</a:t>
            </a:r>
          </a:p>
        </p:txBody>
      </p:sp>
      <p:sp>
        <p:nvSpPr>
          <p:cNvPr id="10" name="Slide Number Placeholder 5">
            <a:extLst>
              <a:ext uri="{FF2B5EF4-FFF2-40B4-BE49-F238E27FC236}">
                <a16:creationId xmlns:a16="http://schemas.microsoft.com/office/drawing/2014/main" id="{970B109D-99A2-9F12-D38D-E4E232F09C29}"/>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solidFill>
                  <a:schemeClr val="bg1"/>
                </a:solidFill>
                <a:latin typeface="Poppins" pitchFamily="2" charset="77"/>
              </a:defRPr>
            </a:lvl1pPr>
          </a:lstStyle>
          <a:p>
            <a:fld id="{9091AC62-753B-3240-A76B-ED140B7F97AA}" type="slidenum">
              <a:rPr lang="en-US" smtClean="0"/>
              <a:pPr/>
              <a:t>‹#›</a:t>
            </a:fld>
            <a:endParaRPr lang="en-US"/>
          </a:p>
        </p:txBody>
      </p:sp>
      <p:sp>
        <p:nvSpPr>
          <p:cNvPr id="3" name="Text Placeholder 14">
            <a:extLst>
              <a:ext uri="{FF2B5EF4-FFF2-40B4-BE49-F238E27FC236}">
                <a16:creationId xmlns:a16="http://schemas.microsoft.com/office/drawing/2014/main" id="{007E5E71-70DE-D23F-0C01-801E25E36C7B}"/>
              </a:ext>
            </a:extLst>
          </p:cNvPr>
          <p:cNvSpPr>
            <a:spLocks noGrp="1"/>
          </p:cNvSpPr>
          <p:nvPr>
            <p:ph type="body" sz="quarter" idx="14" hasCustomPrompt="1"/>
          </p:nvPr>
        </p:nvSpPr>
        <p:spPr>
          <a:xfrm>
            <a:off x="7524531" y="5418408"/>
            <a:ext cx="4346042" cy="932516"/>
          </a:xfrm>
          <a:prstGeom prst="rect">
            <a:avLst/>
          </a:prstGeom>
        </p:spPr>
        <p:txBody>
          <a:bodyPr anchor="ctr" anchorCtr="0"/>
          <a:lstStyle>
            <a:lvl1pPr algn="r">
              <a:lnSpc>
                <a:spcPct val="95000"/>
              </a:lnSpc>
              <a:defRPr sz="2800"/>
            </a:lvl1pPr>
          </a:lstStyle>
          <a:p>
            <a:pPr lvl="0"/>
            <a:r>
              <a:rPr lang="en-US"/>
              <a:t>Month Day Year</a:t>
            </a:r>
          </a:p>
        </p:txBody>
      </p:sp>
    </p:spTree>
    <p:extLst>
      <p:ext uri="{BB962C8B-B14F-4D97-AF65-F5344CB8AC3E}">
        <p14:creationId xmlns:p14="http://schemas.microsoft.com/office/powerpoint/2010/main" val="2277943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Blue Trapezoi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67512" y="4028302"/>
            <a:ext cx="9061704" cy="2377440"/>
          </a:xfrm>
          <a:prstGeom prst="rect">
            <a:avLst/>
          </a:prstGeom>
        </p:spPr>
        <p:txBody>
          <a:bodyPr lIns="0" tIns="0" rIns="0" bIns="0" anchor="t" anchorCtr="0">
            <a:normAutofit/>
          </a:bodyPr>
          <a:lstStyle/>
          <a:p>
            <a:r>
              <a:rPr lang="en-US"/>
              <a:t>Topic</a:t>
            </a:r>
          </a:p>
        </p:txBody>
      </p:sp>
      <p:sp>
        <p:nvSpPr>
          <p:cNvPr id="3" name="Content Placeholder 2"/>
          <p:cNvSpPr>
            <a:spLocks noGrp="1"/>
          </p:cNvSpPr>
          <p:nvPr>
            <p:ph idx="1" hasCustomPrompt="1"/>
          </p:nvPr>
        </p:nvSpPr>
        <p:spPr>
          <a:xfrm>
            <a:off x="667512" y="3429000"/>
            <a:ext cx="9961085" cy="406567"/>
          </a:xfrm>
          <a:prstGeom prst="rect">
            <a:avLst/>
          </a:prstGeom>
        </p:spPr>
        <p:txBody>
          <a:bodyPr lIns="0" tIns="0" rIns="0" bIns="0" anchor="b" anchorCtr="0"/>
          <a:lstStyle>
            <a:lvl1pPr>
              <a:defRPr b="0"/>
            </a:lvl1pPr>
          </a:lstStyle>
          <a:p>
            <a:pPr lvl="0"/>
            <a:r>
              <a:rPr lang="en-US"/>
              <a:t>Subhead</a:t>
            </a:r>
          </a:p>
        </p:txBody>
      </p:sp>
      <p:sp>
        <p:nvSpPr>
          <p:cNvPr id="18" name="Slide Number Placeholder 5">
            <a:extLst>
              <a:ext uri="{FF2B5EF4-FFF2-40B4-BE49-F238E27FC236}">
                <a16:creationId xmlns:a16="http://schemas.microsoft.com/office/drawing/2014/main" id="{3C0BEFA7-FBE0-1806-1EEE-9962E131CAD9}"/>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latin typeface="Poppins" pitchFamily="2" charset="77"/>
              </a:defRPr>
            </a:lvl1pPr>
          </a:lstStyle>
          <a:p>
            <a:fld id="{9091AC62-753B-3240-A76B-ED140B7F97AA}" type="slidenum">
              <a:rPr lang="en-US" smtClean="0"/>
              <a:pPr/>
              <a:t>‹#›</a:t>
            </a:fld>
            <a:endParaRPr lang="en-US"/>
          </a:p>
        </p:txBody>
      </p:sp>
      <p:pic>
        <p:nvPicPr>
          <p:cNvPr id="4" name="Picture 3">
            <a:extLst>
              <a:ext uri="{FF2B5EF4-FFF2-40B4-BE49-F238E27FC236}">
                <a16:creationId xmlns:a16="http://schemas.microsoft.com/office/drawing/2014/main" id="{F133BE41-60D1-B6C4-F556-1BD3949FDEED}"/>
              </a:ext>
            </a:extLst>
          </p:cNvPr>
          <p:cNvPicPr>
            <a:picLocks noChangeAspect="1"/>
          </p:cNvPicPr>
          <p:nvPr userDrawn="1"/>
        </p:nvPicPr>
        <p:blipFill>
          <a:blip r:embed="rId2"/>
          <a:stretch>
            <a:fillRect/>
          </a:stretch>
        </p:blipFill>
        <p:spPr>
          <a:xfrm>
            <a:off x="7679316" y="380118"/>
            <a:ext cx="4009678" cy="1121238"/>
          </a:xfrm>
          <a:prstGeom prst="rect">
            <a:avLst/>
          </a:prstGeom>
        </p:spPr>
      </p:pic>
    </p:spTree>
    <p:extLst>
      <p:ext uri="{BB962C8B-B14F-4D97-AF65-F5344CB8AC3E}">
        <p14:creationId xmlns:p14="http://schemas.microsoft.com/office/powerpoint/2010/main" val="986789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0F4CD2E5-A739-D431-291B-8752FFB93D6E}"/>
              </a:ext>
            </a:extLst>
          </p:cNvPr>
          <p:cNvSpPr>
            <a:spLocks noGrp="1"/>
          </p:cNvSpPr>
          <p:nvPr>
            <p:ph type="dt" sz="half" idx="2"/>
          </p:nvPr>
        </p:nvSpPr>
        <p:spPr>
          <a:xfrm>
            <a:off x="11423056" y="210312"/>
            <a:ext cx="531877" cy="245764"/>
          </a:xfrm>
          <a:prstGeom prst="rect">
            <a:avLst/>
          </a:prstGeom>
        </p:spPr>
        <p:txBody>
          <a:bodyPr wrap="square" lIns="0" tIns="0" rIns="0" bIns="0" anchor="t" anchorCtr="0">
            <a:noAutofit/>
          </a:bodyPr>
          <a:lstStyle>
            <a:lvl1pPr algn="r">
              <a:defRPr sz="800" baseline="0">
                <a:latin typeface="Poppins" pitchFamily="2" charset="77"/>
                <a:cs typeface="Poppins" pitchFamily="2" charset="77"/>
              </a:defRPr>
            </a:lvl1pPr>
          </a:lstStyle>
          <a:p>
            <a:fld id="{B07D23A7-7402-0843-A222-AAEABEA1D2C1}" type="datetime1">
              <a:rPr lang="en-US" smtClean="0"/>
              <a:t>11/19/2024</a:t>
            </a:fld>
            <a:endParaRPr lang="en-US"/>
          </a:p>
        </p:txBody>
      </p:sp>
      <p:sp>
        <p:nvSpPr>
          <p:cNvPr id="9" name="Slide Number Placeholder 5">
            <a:extLst>
              <a:ext uri="{FF2B5EF4-FFF2-40B4-BE49-F238E27FC236}">
                <a16:creationId xmlns:a16="http://schemas.microsoft.com/office/drawing/2014/main" id="{1855C746-6FEC-0142-8614-57C5A4EC2E8F}"/>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latin typeface="Poppins" pitchFamily="2" charset="77"/>
              </a:defRPr>
            </a:lvl1pPr>
          </a:lstStyle>
          <a:p>
            <a:fld id="{9091AC62-753B-3240-A76B-ED140B7F97AA}" type="slidenum">
              <a:rPr lang="en-US" smtClean="0"/>
              <a:pPr/>
              <a:t>‹#›</a:t>
            </a:fld>
            <a:endParaRPr lang="en-US"/>
          </a:p>
        </p:txBody>
      </p:sp>
      <p:pic>
        <p:nvPicPr>
          <p:cNvPr id="4" name="Picture 3">
            <a:extLst>
              <a:ext uri="{FF2B5EF4-FFF2-40B4-BE49-F238E27FC236}">
                <a16:creationId xmlns:a16="http://schemas.microsoft.com/office/drawing/2014/main" id="{43B01796-0D87-B2A7-4445-CDBF74BDADD2}"/>
              </a:ext>
            </a:extLst>
          </p:cNvPr>
          <p:cNvPicPr>
            <a:picLocks noChangeAspect="1"/>
          </p:cNvPicPr>
          <p:nvPr userDrawn="1"/>
        </p:nvPicPr>
        <p:blipFill>
          <a:blip r:embed="rId2">
            <a:extLst>
              <a:ext uri="{96DAC541-7B7A-43D3-8B79-37D633B846F1}">
                <asvg:svgBlip xmlns:asvg="http://schemas.microsoft.com/office/drawing/2016/SVG/main" r:embed="rId3"/>
              </a:ext>
            </a:extLst>
          </a:blip>
          <a:srcRect t="26" b="26"/>
          <a:stretch/>
        </p:blipFill>
        <p:spPr>
          <a:xfrm>
            <a:off x="0" y="1828800"/>
            <a:ext cx="11520758" cy="5029200"/>
          </a:xfrm>
          <a:prstGeom prst="rect">
            <a:avLst/>
          </a:prstGeom>
        </p:spPr>
      </p:pic>
      <p:pic>
        <p:nvPicPr>
          <p:cNvPr id="2" name="Picture 1">
            <a:extLst>
              <a:ext uri="{FF2B5EF4-FFF2-40B4-BE49-F238E27FC236}">
                <a16:creationId xmlns:a16="http://schemas.microsoft.com/office/drawing/2014/main" id="{3ADC59B0-6744-BEF8-7C57-DA0360F009D1}"/>
              </a:ext>
            </a:extLst>
          </p:cNvPr>
          <p:cNvPicPr>
            <a:picLocks noChangeAspect="1"/>
          </p:cNvPicPr>
          <p:nvPr userDrawn="1"/>
        </p:nvPicPr>
        <p:blipFill>
          <a:blip r:embed="rId4"/>
          <a:stretch>
            <a:fillRect/>
          </a:stretch>
        </p:blipFill>
        <p:spPr>
          <a:xfrm>
            <a:off x="7679316" y="380118"/>
            <a:ext cx="4009678" cy="1121238"/>
          </a:xfrm>
          <a:prstGeom prst="rect">
            <a:avLst/>
          </a:prstGeom>
        </p:spPr>
      </p:pic>
    </p:spTree>
    <p:extLst>
      <p:ext uri="{BB962C8B-B14F-4D97-AF65-F5344CB8AC3E}">
        <p14:creationId xmlns:p14="http://schemas.microsoft.com/office/powerpoint/2010/main" val="687614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260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6ADD8-2EB0-F180-F63E-0FBC27A3B47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CA6AFC-1C16-4826-F842-4674B14AE5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9947DD-A984-D8FB-9859-9F7F9BD98958}"/>
              </a:ext>
            </a:extLst>
          </p:cNvPr>
          <p:cNvSpPr>
            <a:spLocks noGrp="1"/>
          </p:cNvSpPr>
          <p:nvPr>
            <p:ph type="dt" sz="half" idx="10"/>
          </p:nvPr>
        </p:nvSpPr>
        <p:spPr/>
        <p:txBody>
          <a:bodyPr/>
          <a:lstStyle/>
          <a:p>
            <a:fld id="{79CE603B-56D3-40C0-8C6A-71F97F6B8E96}" type="datetimeFigureOut">
              <a:rPr lang="en-US" smtClean="0"/>
              <a:t>11/19/2024</a:t>
            </a:fld>
            <a:endParaRPr lang="en-US"/>
          </a:p>
        </p:txBody>
      </p:sp>
      <p:sp>
        <p:nvSpPr>
          <p:cNvPr id="5" name="Footer Placeholder 4">
            <a:extLst>
              <a:ext uri="{FF2B5EF4-FFF2-40B4-BE49-F238E27FC236}">
                <a16:creationId xmlns:a16="http://schemas.microsoft.com/office/drawing/2014/main" id="{2E113A9E-C742-C87D-E67F-8883447A4F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1D066A-F4EE-24D1-5460-E8FBDBC7A3BC}"/>
              </a:ext>
            </a:extLst>
          </p:cNvPr>
          <p:cNvSpPr>
            <a:spLocks noGrp="1"/>
          </p:cNvSpPr>
          <p:nvPr>
            <p:ph type="sldNum" sz="quarter" idx="12"/>
          </p:nvPr>
        </p:nvSpPr>
        <p:spPr/>
        <p:txBody>
          <a:bodyPr/>
          <a:lstStyle/>
          <a:p>
            <a:fld id="{D5289AE2-6E7E-4534-8D96-642354EF5176}" type="slidenum">
              <a:rPr lang="en-US" smtClean="0"/>
              <a:t>‹#›</a:t>
            </a:fld>
            <a:endParaRPr lang="en-US"/>
          </a:p>
        </p:txBody>
      </p:sp>
    </p:spTree>
    <p:extLst>
      <p:ext uri="{BB962C8B-B14F-4D97-AF65-F5344CB8AC3E}">
        <p14:creationId xmlns:p14="http://schemas.microsoft.com/office/powerpoint/2010/main" val="485523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884C00-6CCD-14FA-2554-4A9EDD467BA4}"/>
              </a:ext>
            </a:extLst>
          </p:cNvPr>
          <p:cNvSpPr>
            <a:spLocks noGrp="1"/>
          </p:cNvSpPr>
          <p:nvPr>
            <p:ph type="dt" sz="half" idx="10"/>
          </p:nvPr>
        </p:nvSpPr>
        <p:spPr/>
        <p:txBody>
          <a:bodyPr/>
          <a:lstStyle/>
          <a:p>
            <a:fld id="{5B343423-BDE8-4919-AA70-ECA4A0CEE950}" type="datetimeFigureOut">
              <a:rPr lang="en-US" smtClean="0"/>
              <a:t>11/19/2024</a:t>
            </a:fld>
            <a:endParaRPr lang="en-US"/>
          </a:p>
        </p:txBody>
      </p:sp>
      <p:sp>
        <p:nvSpPr>
          <p:cNvPr id="3" name="Footer Placeholder 2">
            <a:extLst>
              <a:ext uri="{FF2B5EF4-FFF2-40B4-BE49-F238E27FC236}">
                <a16:creationId xmlns:a16="http://schemas.microsoft.com/office/drawing/2014/main" id="{1D38ABC9-9BC7-6B4A-CA55-CE2BBBD947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2BFF40A-4B2E-9AB1-B017-CCC7F8EC3370}"/>
              </a:ext>
            </a:extLst>
          </p:cNvPr>
          <p:cNvSpPr>
            <a:spLocks noGrp="1"/>
          </p:cNvSpPr>
          <p:nvPr>
            <p:ph type="sldNum" sz="quarter" idx="12"/>
          </p:nvPr>
        </p:nvSpPr>
        <p:spPr/>
        <p:txBody>
          <a:bodyPr/>
          <a:lstStyle/>
          <a:p>
            <a:fld id="{E4A2C72D-AFAF-4159-A460-2B5F3A03F9A6}" type="slidenum">
              <a:rPr lang="en-US" smtClean="0"/>
              <a:t>‹#›</a:t>
            </a:fld>
            <a:endParaRPr lang="en-US"/>
          </a:p>
        </p:txBody>
      </p:sp>
    </p:spTree>
    <p:extLst>
      <p:ext uri="{BB962C8B-B14F-4D97-AF65-F5344CB8AC3E}">
        <p14:creationId xmlns:p14="http://schemas.microsoft.com/office/powerpoint/2010/main" val="196604169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2.sv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image" Target="../media/image1.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theme" Target="../theme/theme2.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theme" Target="../theme/theme3.xml"/><Relationship Id="rId1" Type="http://schemas.openxmlformats.org/officeDocument/2006/relationships/slideLayout" Target="../slideLayouts/slideLayout15.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45B8C5"/>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15859F-205F-C242-911F-CC938AC200CB}" type="datetime1">
              <a:rPr lang="en-US" smtClean="0"/>
              <a:t>11/19/2024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91AC62-753B-3240-A76B-ED140B7F97AA}" type="slidenum">
              <a:rPr lang="en-US" smtClean="0"/>
              <a:t>‹#›</a:t>
            </a:fld>
            <a:endParaRPr lang="en-US"/>
          </a:p>
        </p:txBody>
      </p:sp>
    </p:spTree>
    <p:extLst>
      <p:ext uri="{BB962C8B-B14F-4D97-AF65-F5344CB8AC3E}">
        <p14:creationId xmlns:p14="http://schemas.microsoft.com/office/powerpoint/2010/main" val="2256518223"/>
      </p:ext>
    </p:extLst>
  </p:cSld>
  <p:clrMap bg1="lt1" tx1="dk1" bg2="lt2" tx2="dk2" accent1="accent1" accent2="accent2" accent3="accent3" accent4="accent4" accent5="accent5" accent6="accent6" hlink="hlink" folHlink="folHlink"/>
  <p:sldLayoutIdLst>
    <p:sldLayoutId id="2147483664" r:id="rId1"/>
    <p:sldLayoutId id="2147483678" r:id="rId2"/>
    <p:sldLayoutId id="2147483684" r:id="rId3"/>
    <p:sldLayoutId id="2147483688" r:id="rId4"/>
  </p:sldLayoutIdLst>
  <p:hf hdr="0"/>
  <p:txStyles>
    <p:titleStyle>
      <a:lvl1pPr algn="l" defTabSz="914400" rtl="0" eaLnBrk="1" latinLnBrk="0" hangingPunct="1">
        <a:lnSpc>
          <a:spcPct val="90000"/>
        </a:lnSpc>
        <a:spcBef>
          <a:spcPct val="0"/>
        </a:spcBef>
        <a:buNone/>
        <a:defRPr sz="8000" b="1" kern="1200">
          <a:solidFill>
            <a:schemeClr val="bg1"/>
          </a:solidFill>
          <a:latin typeface="Poppins" pitchFamily="2" charset="77"/>
          <a:ea typeface="+mj-ea"/>
          <a:cs typeface="Poppins" pitchFamily="2" charset="77"/>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tx1"/>
          </a:solidFill>
          <a:latin typeface="Source Sans Pro" panose="020B0503030403020204"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Source Sans Pro" panose="020B0503030403020204"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ource Sans Pro" panose="020B0503030403020204"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81FD3FA-CC17-DA76-51A6-81D8556C29FD}"/>
              </a:ext>
            </a:extLst>
          </p:cNvPr>
          <p:cNvPicPr>
            <a:picLocks noChangeAspect="1"/>
          </p:cNvPicPr>
          <p:nvPr userDrawn="1"/>
        </p:nvPicPr>
        <p:blipFill>
          <a:blip r:embed="rId12">
            <a:extLst>
              <a:ext uri="{96DAC541-7B7A-43D3-8B79-37D633B846F1}">
                <asvg:svgBlip xmlns:asvg="http://schemas.microsoft.com/office/drawing/2016/SVG/main" r:embed="rId13"/>
              </a:ext>
            </a:extLst>
          </a:blip>
          <a:srcRect t="26" b="26"/>
          <a:stretch/>
        </p:blipFill>
        <p:spPr>
          <a:xfrm>
            <a:off x="0" y="1828800"/>
            <a:ext cx="11520758" cy="5029200"/>
          </a:xfrm>
          <a:prstGeom prst="rect">
            <a:avLst/>
          </a:prstGeom>
        </p:spPr>
      </p:pic>
    </p:spTree>
    <p:extLst>
      <p:ext uri="{BB962C8B-B14F-4D97-AF65-F5344CB8AC3E}">
        <p14:creationId xmlns:p14="http://schemas.microsoft.com/office/powerpoint/2010/main" val="2243943752"/>
      </p:ext>
    </p:extLst>
  </p:cSld>
  <p:clrMap bg1="lt1" tx1="dk1" bg2="lt2" tx2="dk2" accent1="accent1" accent2="accent2" accent3="accent3" accent4="accent4" accent5="accent5" accent6="accent6" hlink="hlink" folHlink="folHlink"/>
  <p:sldLayoutIdLst>
    <p:sldLayoutId id="2147483683" r:id="rId1"/>
    <p:sldLayoutId id="2147483689" r:id="rId2"/>
    <p:sldLayoutId id="2147483690" r:id="rId3"/>
    <p:sldLayoutId id="2147483691" r:id="rId4"/>
    <p:sldLayoutId id="2147483692" r:id="rId5"/>
    <p:sldLayoutId id="2147483680" r:id="rId6"/>
    <p:sldLayoutId id="2147483681" r:id="rId7"/>
    <p:sldLayoutId id="2147483693" r:id="rId8"/>
    <p:sldLayoutId id="2147483707" r:id="rId9"/>
    <p:sldLayoutId id="2147483708" r:id="rId10"/>
  </p:sldLayoutIdLst>
  <p:hf hdr="0"/>
  <p:txStyles>
    <p:titleStyle>
      <a:lvl1pPr algn="l" defTabSz="914400" rtl="0" eaLnBrk="1" latinLnBrk="0" hangingPunct="1">
        <a:lnSpc>
          <a:spcPct val="90000"/>
        </a:lnSpc>
        <a:spcBef>
          <a:spcPct val="0"/>
        </a:spcBef>
        <a:buNone/>
        <a:defRPr sz="8000" b="1" kern="1200">
          <a:solidFill>
            <a:schemeClr val="bg1"/>
          </a:solidFill>
          <a:latin typeface="Poppins" pitchFamily="2" charset="77"/>
          <a:ea typeface="+mj-ea"/>
          <a:cs typeface="Poppins" pitchFamily="2" charset="77"/>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tx1"/>
          </a:solidFill>
          <a:latin typeface="Source Sans Pro" panose="020B0503030403020204"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Source Sans Pro" panose="020B0503030403020204"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ource Sans Pro" panose="020B0503030403020204"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15859F-205F-C242-911F-CC938AC200CB}" type="datetime1">
              <a:rPr lang="en-US" smtClean="0"/>
              <a:t>11/19/2024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91AC62-753B-3240-A76B-ED140B7F97AA}" type="slidenum">
              <a:rPr lang="en-US" smtClean="0"/>
              <a:t>‹#›</a:t>
            </a:fld>
            <a:endParaRPr lang="en-US" dirty="0"/>
          </a:p>
        </p:txBody>
      </p:sp>
      <p:sp>
        <p:nvSpPr>
          <p:cNvPr id="3" name="Rectangle 2">
            <a:extLst>
              <a:ext uri="{FF2B5EF4-FFF2-40B4-BE49-F238E27FC236}">
                <a16:creationId xmlns:a16="http://schemas.microsoft.com/office/drawing/2014/main" id="{92E5E3A3-6002-961E-CB68-A8504C562332}"/>
              </a:ext>
            </a:extLst>
          </p:cNvPr>
          <p:cNvSpPr/>
          <p:nvPr userDrawn="1"/>
        </p:nvSpPr>
        <p:spPr>
          <a:xfrm>
            <a:off x="0" y="0"/>
            <a:ext cx="12191999" cy="6901760"/>
          </a:xfrm>
          <a:prstGeom prst="rect">
            <a:avLst/>
          </a:prstGeom>
          <a:solidFill>
            <a:srgbClr val="45B8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062A1D9C-B515-9781-AB3E-7FCBB99C11F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63741"/>
          <a:stretch/>
        </p:blipFill>
        <p:spPr>
          <a:xfrm>
            <a:off x="7728112" y="0"/>
            <a:ext cx="4463887" cy="6924911"/>
          </a:xfrm>
          <a:prstGeom prst="rect">
            <a:avLst/>
          </a:prstGeom>
        </p:spPr>
      </p:pic>
      <p:pic>
        <p:nvPicPr>
          <p:cNvPr id="11" name="Graphic 10">
            <a:extLst>
              <a:ext uri="{FF2B5EF4-FFF2-40B4-BE49-F238E27FC236}">
                <a16:creationId xmlns:a16="http://schemas.microsoft.com/office/drawing/2014/main" id="{E345A685-E758-9192-57F0-CD3D4B9E612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44810" y="5414643"/>
            <a:ext cx="5247189" cy="955892"/>
          </a:xfrm>
          <a:prstGeom prst="rect">
            <a:avLst/>
          </a:prstGeom>
        </p:spPr>
      </p:pic>
      <p:pic>
        <p:nvPicPr>
          <p:cNvPr id="9" name="Picture 8">
            <a:extLst>
              <a:ext uri="{FF2B5EF4-FFF2-40B4-BE49-F238E27FC236}">
                <a16:creationId xmlns:a16="http://schemas.microsoft.com/office/drawing/2014/main" id="{C62049F0-8A47-6B2E-3C6C-733864709CD0}"/>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611563" y="2463371"/>
            <a:ext cx="1996887" cy="2474513"/>
          </a:xfrm>
          <a:prstGeom prst="rect">
            <a:avLst/>
          </a:prstGeom>
        </p:spPr>
      </p:pic>
    </p:spTree>
    <p:extLst>
      <p:ext uri="{BB962C8B-B14F-4D97-AF65-F5344CB8AC3E}">
        <p14:creationId xmlns:p14="http://schemas.microsoft.com/office/powerpoint/2010/main" val="2776928086"/>
      </p:ext>
    </p:extLst>
  </p:cSld>
  <p:clrMap bg1="lt1" tx1="dk1" bg2="lt2" tx2="dk2" accent1="accent1" accent2="accent2" accent3="accent3" accent4="accent4" accent5="accent5" accent6="accent6" hlink="hlink" folHlink="folHlink"/>
  <p:sldLayoutIdLst>
    <p:sldLayoutId id="2147483697" r:id="rId1"/>
  </p:sldLayoutIdLst>
  <p:hf hdr="0"/>
  <p:txStyles>
    <p:titleStyle>
      <a:lvl1pPr algn="l" defTabSz="914400" rtl="0" eaLnBrk="1" latinLnBrk="0" hangingPunct="1">
        <a:lnSpc>
          <a:spcPct val="90000"/>
        </a:lnSpc>
        <a:spcBef>
          <a:spcPct val="0"/>
        </a:spcBef>
        <a:buNone/>
        <a:defRPr sz="8000" b="1" kern="1200">
          <a:solidFill>
            <a:schemeClr val="bg1"/>
          </a:solidFill>
          <a:latin typeface="Poppins" pitchFamily="2" charset="77"/>
          <a:ea typeface="+mj-ea"/>
          <a:cs typeface="Poppins" pitchFamily="2" charset="77"/>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tx1"/>
          </a:solidFill>
          <a:latin typeface="Source Sans Pro" panose="020B0503030403020204"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Source Sans Pro" panose="020B0503030403020204"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ource Sans Pro" panose="020B0503030403020204"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C8292FB-6584-D197-9782-D62EE45BED21}"/>
              </a:ext>
            </a:extLst>
          </p:cNvPr>
          <p:cNvSpPr>
            <a:spLocks noGrp="1"/>
          </p:cNvSpPr>
          <p:nvPr>
            <p:ph type="dt" sz="half" idx="2"/>
          </p:nvPr>
        </p:nvSpPr>
        <p:spPr>
          <a:xfrm>
            <a:off x="11423056" y="210312"/>
            <a:ext cx="531877" cy="245764"/>
          </a:xfrm>
          <a:prstGeom prst="rect">
            <a:avLst/>
          </a:prstGeom>
        </p:spPr>
        <p:txBody>
          <a:bodyPr wrap="square" lIns="0" tIns="0" rIns="0" bIns="0" anchor="t" anchorCtr="0">
            <a:noAutofit/>
          </a:bodyPr>
          <a:lstStyle>
            <a:lvl1pPr algn="r">
              <a:defRPr sz="800" baseline="0">
                <a:latin typeface="Poppins" pitchFamily="2" charset="77"/>
                <a:cs typeface="Poppins" pitchFamily="2" charset="77"/>
              </a:defRPr>
            </a:lvl1pPr>
          </a:lstStyle>
          <a:p>
            <a:fld id="{B07D23A7-7402-0843-A222-AAEABEA1D2C1}" type="datetime1">
              <a:rPr lang="en-US" smtClean="0"/>
              <a:t>11/19/2024</a:t>
            </a:fld>
            <a:endParaRPr lang="en-US" dirty="0"/>
          </a:p>
        </p:txBody>
      </p:sp>
      <p:sp>
        <p:nvSpPr>
          <p:cNvPr id="8" name="Footer Placeholder 4">
            <a:extLst>
              <a:ext uri="{FF2B5EF4-FFF2-40B4-BE49-F238E27FC236}">
                <a16:creationId xmlns:a16="http://schemas.microsoft.com/office/drawing/2014/main" id="{ECF04CBB-966F-C440-61EC-C02783C33E94}"/>
              </a:ext>
            </a:extLst>
          </p:cNvPr>
          <p:cNvSpPr>
            <a:spLocks noGrp="1"/>
          </p:cNvSpPr>
          <p:nvPr>
            <p:ph type="ftr" sz="quarter" idx="3"/>
          </p:nvPr>
        </p:nvSpPr>
        <p:spPr>
          <a:xfrm>
            <a:off x="4038600" y="6554428"/>
            <a:ext cx="4114800" cy="123111"/>
          </a:xfrm>
          <a:prstGeom prst="rect">
            <a:avLst/>
          </a:prstGeom>
        </p:spPr>
        <p:txBody>
          <a:bodyPr lIns="0" tIns="0" rIns="0" bIns="0">
            <a:spAutoFit/>
          </a:bodyPr>
          <a:lstStyle>
            <a:lvl1pPr algn="ctr">
              <a:defRPr sz="800" baseline="0">
                <a:latin typeface="Poppins" pitchFamily="2" charset="77"/>
              </a:defRPr>
            </a:lvl1pPr>
          </a:lstStyle>
          <a:p>
            <a:endParaRPr lang="en-US" dirty="0"/>
          </a:p>
        </p:txBody>
      </p:sp>
      <p:sp>
        <p:nvSpPr>
          <p:cNvPr id="9" name="Slide Number Placeholder 5">
            <a:extLst>
              <a:ext uri="{FF2B5EF4-FFF2-40B4-BE49-F238E27FC236}">
                <a16:creationId xmlns:a16="http://schemas.microsoft.com/office/drawing/2014/main" id="{90D7B1CF-5A5C-29AB-2626-F41210031FA1}"/>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latin typeface="Poppins" pitchFamily="2" charset="77"/>
              </a:defRPr>
            </a:lvl1pPr>
          </a:lstStyle>
          <a:p>
            <a:fld id="{9091AC62-753B-3240-A76B-ED140B7F97AA}" type="slidenum">
              <a:rPr lang="en-US" smtClean="0"/>
              <a:pPr/>
              <a:t>‹#›</a:t>
            </a:fld>
            <a:endParaRPr lang="en-US" dirty="0"/>
          </a:p>
        </p:txBody>
      </p:sp>
    </p:spTree>
    <p:extLst>
      <p:ext uri="{BB962C8B-B14F-4D97-AF65-F5344CB8AC3E}">
        <p14:creationId xmlns:p14="http://schemas.microsoft.com/office/powerpoint/2010/main" val="858114660"/>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Lst>
  <p:txStyles>
    <p:titleStyle>
      <a:lvl1pPr algn="l" defTabSz="914400" rtl="0" eaLnBrk="1" latinLnBrk="0" hangingPunct="1">
        <a:lnSpc>
          <a:spcPct val="90000"/>
        </a:lnSpc>
        <a:spcBef>
          <a:spcPct val="0"/>
        </a:spcBef>
        <a:buNone/>
        <a:defRPr sz="4400" b="1" kern="1200">
          <a:solidFill>
            <a:schemeClr val="tx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Source Sans Pro" panose="020B05030304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https://www.zoom.com/en/trust/terms/" TargetMode="External"/><Relationship Id="rId7" Type="http://schemas.openxmlformats.org/officeDocument/2006/relationships/image" Target="../media/image20.sv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svg"/></Relationships>
</file>

<file path=ppt/slides/_rels/slide2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69.png"/></Relationships>
</file>

<file path=ppt/slides/_rels/slide2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5.xml"/><Relationship Id="rId4" Type="http://schemas.openxmlformats.org/officeDocument/2006/relationships/image" Target="../media/image68.png"/></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68.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75.png"/><Relationship Id="rId5" Type="http://schemas.openxmlformats.org/officeDocument/2006/relationships/image" Target="../media/image74.jpeg"/><Relationship Id="rId4" Type="http://schemas.openxmlformats.org/officeDocument/2006/relationships/image" Target="../media/image73.jpeg"/></Relationships>
</file>

<file path=ppt/slides/_rels/slide2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68.png"/><Relationship Id="rId5" Type="http://schemas.openxmlformats.org/officeDocument/2006/relationships/image" Target="../media/image78.png"/><Relationship Id="rId4" Type="http://schemas.openxmlformats.org/officeDocument/2006/relationships/image" Target="../media/image77.png"/></Relationships>
</file>

<file path=ppt/slides/_rels/slide2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68.png"/><Relationship Id="rId4" Type="http://schemas.openxmlformats.org/officeDocument/2006/relationships/image" Target="../media/image80.png"/></Relationships>
</file>

<file path=ppt/slides/_rels/slide2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hyperlink" Target="mailto:ACSCARES@cancer.org" TargetMode="External"/><Relationship Id="rId4" Type="http://schemas.openxmlformats.org/officeDocument/2006/relationships/image" Target="../media/image82.png"/></Relationships>
</file>

<file path=ppt/slides/_rels/slide2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26.jpg"/><Relationship Id="rId5" Type="http://schemas.openxmlformats.org/officeDocument/2006/relationships/image" Target="../media/image25.jfif"/><Relationship Id="rId4" Type="http://schemas.openxmlformats.org/officeDocument/2006/relationships/image" Target="../media/image24.png"/></Relationships>
</file>

<file path=ppt/slides/_rels/slide3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https://navigationroundtable.org/news-events/events/" TargetMode="External"/><Relationship Id="rId1" Type="http://schemas.openxmlformats.org/officeDocument/2006/relationships/slideLayout" Target="../slideLayouts/slideLayout23.xml"/><Relationship Id="rId4" Type="http://schemas.openxmlformats.org/officeDocument/2006/relationships/image" Target="../media/image86.png"/></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26.jpg"/><Relationship Id="rId5" Type="http://schemas.openxmlformats.org/officeDocument/2006/relationships/image" Target="../media/image25.jfif"/><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6.xml"/><Relationship Id="rId1" Type="http://schemas.openxmlformats.org/officeDocument/2006/relationships/slideLayout" Target="../slideLayouts/slideLayout16.xml"/><Relationship Id="rId5" Type="http://schemas.openxmlformats.org/officeDocument/2006/relationships/hyperlink" Target="https://navigationroundtable.org/" TargetMode="External"/><Relationship Id="rId4" Type="http://schemas.openxmlformats.org/officeDocument/2006/relationships/image" Target="../media/image88.png"/></Relationships>
</file>

<file path=ppt/slides/_rels/slide3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navigationroundtable.org/" TargetMode="External"/><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31.sv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5" Type="http://schemas.openxmlformats.org/officeDocument/2006/relationships/image" Target="../media/image36.jp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DAC3014-681F-9207-ADE7-6BD289755235}"/>
              </a:ext>
            </a:extLst>
          </p:cNvPr>
          <p:cNvSpPr/>
          <p:nvPr/>
        </p:nvSpPr>
        <p:spPr>
          <a:xfrm>
            <a:off x="10887" y="-7642"/>
            <a:ext cx="12192000" cy="6858000"/>
          </a:xfrm>
          <a:prstGeom prst="rect">
            <a:avLst/>
          </a:prstGeom>
          <a:solidFill>
            <a:srgbClr val="45B8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7">
            <a:extLst>
              <a:ext uri="{FF2B5EF4-FFF2-40B4-BE49-F238E27FC236}">
                <a16:creationId xmlns:a16="http://schemas.microsoft.com/office/drawing/2014/main" id="{553D1A0F-F8A4-4437-13CA-0CAB368EC499}"/>
              </a:ext>
            </a:extLst>
          </p:cNvPr>
          <p:cNvSpPr/>
          <p:nvPr/>
        </p:nvSpPr>
        <p:spPr>
          <a:xfrm>
            <a:off x="316183" y="179903"/>
            <a:ext cx="7944763" cy="5911382"/>
          </a:xfrm>
          <a:custGeom>
            <a:avLst/>
            <a:gdLst>
              <a:gd name="connsiteX0" fmla="*/ 0 w 5700156"/>
              <a:gd name="connsiteY0" fmla="*/ 0 h 5911382"/>
              <a:gd name="connsiteX1" fmla="*/ 5700156 w 5700156"/>
              <a:gd name="connsiteY1" fmla="*/ 0 h 5911382"/>
              <a:gd name="connsiteX2" fmla="*/ 5700156 w 5700156"/>
              <a:gd name="connsiteY2" fmla="*/ 5911382 h 5911382"/>
              <a:gd name="connsiteX3" fmla="*/ 0 w 5700156"/>
              <a:gd name="connsiteY3" fmla="*/ 5911382 h 5911382"/>
              <a:gd name="connsiteX4" fmla="*/ 0 w 5700156"/>
              <a:gd name="connsiteY4" fmla="*/ 0 h 5911382"/>
              <a:gd name="connsiteX0" fmla="*/ 0 w 7825840"/>
              <a:gd name="connsiteY0" fmla="*/ 0 h 5911382"/>
              <a:gd name="connsiteX1" fmla="*/ 7825840 w 7825840"/>
              <a:gd name="connsiteY1" fmla="*/ 0 h 5911382"/>
              <a:gd name="connsiteX2" fmla="*/ 5700156 w 7825840"/>
              <a:gd name="connsiteY2" fmla="*/ 5911382 h 5911382"/>
              <a:gd name="connsiteX3" fmla="*/ 0 w 7825840"/>
              <a:gd name="connsiteY3" fmla="*/ 5911382 h 5911382"/>
              <a:gd name="connsiteX4" fmla="*/ 0 w 7825840"/>
              <a:gd name="connsiteY4" fmla="*/ 0 h 5911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5840" h="5911382">
                <a:moveTo>
                  <a:pt x="0" y="0"/>
                </a:moveTo>
                <a:lnTo>
                  <a:pt x="7825840" y="0"/>
                </a:lnTo>
                <a:lnTo>
                  <a:pt x="5700156" y="5911382"/>
                </a:lnTo>
                <a:lnTo>
                  <a:pt x="0" y="5911382"/>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50185F2D-3C4D-CBCA-4B01-EC37995B92F7}"/>
              </a:ext>
            </a:extLst>
          </p:cNvPr>
          <p:cNvSpPr>
            <a:spLocks noGrp="1"/>
          </p:cNvSpPr>
          <p:nvPr>
            <p:ph type="ctrTitle" idx="4294967295"/>
          </p:nvPr>
        </p:nvSpPr>
        <p:spPr>
          <a:xfrm>
            <a:off x="798425" y="1927679"/>
            <a:ext cx="6292344" cy="1345713"/>
          </a:xfrm>
          <a:prstGeom prst="rect">
            <a:avLst/>
          </a:prstGeom>
        </p:spPr>
        <p:txBody>
          <a:bodyPr lIns="0" tIns="0" rIns="0" bIns="0">
            <a:noAutofit/>
          </a:bodyPr>
          <a:lstStyle/>
          <a:p>
            <a:pPr algn="l">
              <a:lnSpc>
                <a:spcPts val="5080"/>
              </a:lnSpc>
            </a:pPr>
            <a:r>
              <a:rPr lang="en-US" sz="2800" b="1" dirty="0">
                <a:solidFill>
                  <a:srgbClr val="012169"/>
                </a:solidFill>
                <a:latin typeface="Poppins" pitchFamily="2" charset="77"/>
                <a:cs typeface="Poppins" pitchFamily="2" charset="77"/>
              </a:rPr>
              <a:t>Leveraging Technology to Benefit Patient Navigation Capitol</a:t>
            </a:r>
          </a:p>
        </p:txBody>
      </p:sp>
      <p:sp>
        <p:nvSpPr>
          <p:cNvPr id="12" name="Rectangle 17">
            <a:extLst>
              <a:ext uri="{FF2B5EF4-FFF2-40B4-BE49-F238E27FC236}">
                <a16:creationId xmlns:a16="http://schemas.microsoft.com/office/drawing/2014/main" id="{80FBD0C9-F51E-630E-029B-F561AD63D0B4}"/>
              </a:ext>
            </a:extLst>
          </p:cNvPr>
          <p:cNvSpPr/>
          <p:nvPr/>
        </p:nvSpPr>
        <p:spPr>
          <a:xfrm>
            <a:off x="6196507" y="4995073"/>
            <a:ext cx="894262" cy="675497"/>
          </a:xfrm>
          <a:custGeom>
            <a:avLst/>
            <a:gdLst>
              <a:gd name="connsiteX0" fmla="*/ 0 w 5700156"/>
              <a:gd name="connsiteY0" fmla="*/ 0 h 5911382"/>
              <a:gd name="connsiteX1" fmla="*/ 5700156 w 5700156"/>
              <a:gd name="connsiteY1" fmla="*/ 0 h 5911382"/>
              <a:gd name="connsiteX2" fmla="*/ 5700156 w 5700156"/>
              <a:gd name="connsiteY2" fmla="*/ 5911382 h 5911382"/>
              <a:gd name="connsiteX3" fmla="*/ 0 w 5700156"/>
              <a:gd name="connsiteY3" fmla="*/ 5911382 h 5911382"/>
              <a:gd name="connsiteX4" fmla="*/ 0 w 5700156"/>
              <a:gd name="connsiteY4" fmla="*/ 0 h 5911382"/>
              <a:gd name="connsiteX0" fmla="*/ 0 w 7825840"/>
              <a:gd name="connsiteY0" fmla="*/ 0 h 5911382"/>
              <a:gd name="connsiteX1" fmla="*/ 7825840 w 7825840"/>
              <a:gd name="connsiteY1" fmla="*/ 0 h 5911382"/>
              <a:gd name="connsiteX2" fmla="*/ 5700156 w 7825840"/>
              <a:gd name="connsiteY2" fmla="*/ 5911382 h 5911382"/>
              <a:gd name="connsiteX3" fmla="*/ 0 w 7825840"/>
              <a:gd name="connsiteY3" fmla="*/ 5911382 h 5911382"/>
              <a:gd name="connsiteX4" fmla="*/ 0 w 7825840"/>
              <a:gd name="connsiteY4" fmla="*/ 0 h 5911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5840" h="5911382">
                <a:moveTo>
                  <a:pt x="0" y="0"/>
                </a:moveTo>
                <a:lnTo>
                  <a:pt x="7825840" y="0"/>
                </a:lnTo>
                <a:lnTo>
                  <a:pt x="5700156" y="5911382"/>
                </a:lnTo>
                <a:lnTo>
                  <a:pt x="0" y="5911382"/>
                </a:lnTo>
                <a:lnTo>
                  <a:pt x="0" y="0"/>
                </a:lnTo>
                <a:close/>
              </a:path>
            </a:pathLst>
          </a:cu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22D3DD-399D-0E58-BA63-57C13B76FC73}"/>
              </a:ext>
            </a:extLst>
          </p:cNvPr>
          <p:cNvSpPr/>
          <p:nvPr/>
        </p:nvSpPr>
        <p:spPr>
          <a:xfrm>
            <a:off x="-865" y="4853601"/>
            <a:ext cx="6701651" cy="675495"/>
          </a:xfrm>
          <a:prstGeom prst="rect">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F1F205-EA0E-6910-38AE-50B9A44B41E0}"/>
              </a:ext>
            </a:extLst>
          </p:cNvPr>
          <p:cNvSpPr txBox="1"/>
          <p:nvPr/>
        </p:nvSpPr>
        <p:spPr>
          <a:xfrm>
            <a:off x="753796" y="5045835"/>
            <a:ext cx="3580612" cy="369332"/>
          </a:xfrm>
          <a:prstGeom prst="rect">
            <a:avLst/>
          </a:prstGeom>
          <a:noFill/>
        </p:spPr>
        <p:txBody>
          <a:bodyPr wrap="square">
            <a:spAutoFit/>
          </a:bodyPr>
          <a:lstStyle/>
          <a:p>
            <a:r>
              <a:rPr lang="en-US" b="1" dirty="0">
                <a:solidFill>
                  <a:schemeClr val="bg1"/>
                </a:solidFill>
                <a:latin typeface="Poppins" pitchFamily="2" charset="77"/>
                <a:cs typeface="Poppins" pitchFamily="2" charset="77"/>
              </a:rPr>
              <a:t>November 19, 2024</a:t>
            </a:r>
          </a:p>
        </p:txBody>
      </p:sp>
      <p:pic>
        <p:nvPicPr>
          <p:cNvPr id="8" name="Picture 7">
            <a:extLst>
              <a:ext uri="{FF2B5EF4-FFF2-40B4-BE49-F238E27FC236}">
                <a16:creationId xmlns:a16="http://schemas.microsoft.com/office/drawing/2014/main" id="{143256EB-8D56-12F3-7A7B-B32D1421F88E}"/>
              </a:ext>
            </a:extLst>
          </p:cNvPr>
          <p:cNvPicPr>
            <a:picLocks noChangeAspect="1"/>
          </p:cNvPicPr>
          <p:nvPr/>
        </p:nvPicPr>
        <p:blipFill>
          <a:blip r:embed="rId2"/>
          <a:stretch>
            <a:fillRect/>
          </a:stretch>
        </p:blipFill>
        <p:spPr>
          <a:xfrm>
            <a:off x="8987366" y="291652"/>
            <a:ext cx="2406209" cy="2981741"/>
          </a:xfrm>
          <a:prstGeom prst="rect">
            <a:avLst/>
          </a:prstGeom>
        </p:spPr>
      </p:pic>
      <p:pic>
        <p:nvPicPr>
          <p:cNvPr id="7" name="Picture 6">
            <a:extLst>
              <a:ext uri="{FF2B5EF4-FFF2-40B4-BE49-F238E27FC236}">
                <a16:creationId xmlns:a16="http://schemas.microsoft.com/office/drawing/2014/main" id="{5639DD5F-FCFE-C5F4-3859-BF5A420CFD41}"/>
              </a:ext>
            </a:extLst>
          </p:cNvPr>
          <p:cNvPicPr>
            <a:picLocks noChangeAspect="1"/>
          </p:cNvPicPr>
          <p:nvPr/>
        </p:nvPicPr>
        <p:blipFill>
          <a:blip r:embed="rId3"/>
          <a:stretch>
            <a:fillRect/>
          </a:stretch>
        </p:blipFill>
        <p:spPr>
          <a:xfrm>
            <a:off x="424456" y="6262698"/>
            <a:ext cx="11077392" cy="579170"/>
          </a:xfrm>
          <a:prstGeom prst="rect">
            <a:avLst/>
          </a:prstGeom>
        </p:spPr>
      </p:pic>
    </p:spTree>
    <p:extLst>
      <p:ext uri="{BB962C8B-B14F-4D97-AF65-F5344CB8AC3E}">
        <p14:creationId xmlns:p14="http://schemas.microsoft.com/office/powerpoint/2010/main" val="10576873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1F3482C-8E6D-4884-3A4C-21F9B1F8462D}"/>
              </a:ext>
            </a:extLst>
          </p:cNvPr>
          <p:cNvSpPr txBox="1"/>
          <p:nvPr/>
        </p:nvSpPr>
        <p:spPr>
          <a:xfrm>
            <a:off x="196441" y="269376"/>
            <a:ext cx="8626518" cy="677108"/>
          </a:xfrm>
          <a:prstGeom prst="rect">
            <a:avLst/>
          </a:prstGeom>
          <a:noFill/>
        </p:spPr>
        <p:txBody>
          <a:bodyPr wrap="square" rtlCol="0">
            <a:spAutoFit/>
          </a:bodyPr>
          <a:lstStyle/>
          <a:p>
            <a:r>
              <a:rPr lang="en-US" b="1" dirty="0">
                <a:solidFill>
                  <a:schemeClr val="bg2">
                    <a:lumMod val="25000"/>
                  </a:schemeClr>
                </a:solidFill>
                <a:effectLst/>
                <a:latin typeface="Helvetica Neue" panose="02000503000000020004" pitchFamily="2" charset="0"/>
              </a:rPr>
              <a:t>Quick Start Guide | </a:t>
            </a:r>
          </a:p>
          <a:p>
            <a:r>
              <a:rPr lang="en-US" sz="2000" b="1" dirty="0">
                <a:effectLst/>
                <a:latin typeface="Helvetica Neue" panose="02000503000000020004" pitchFamily="2" charset="0"/>
              </a:rPr>
              <a:t>SAMPLE SCREENSHOTS OF OTHER C4 APP FUNCTIONS</a:t>
            </a:r>
            <a:endParaRPr lang="en-US" b="1" dirty="0">
              <a:effectLst/>
              <a:latin typeface="Helvetica Neue" panose="02000503000000020004" pitchFamily="2" charset="0"/>
            </a:endParaRPr>
          </a:p>
        </p:txBody>
      </p:sp>
      <p:grpSp>
        <p:nvGrpSpPr>
          <p:cNvPr id="8" name="Group 7">
            <a:extLst>
              <a:ext uri="{FF2B5EF4-FFF2-40B4-BE49-F238E27FC236}">
                <a16:creationId xmlns:a16="http://schemas.microsoft.com/office/drawing/2014/main" id="{692AF744-E313-43F9-B203-1E1FCB731451}"/>
              </a:ext>
            </a:extLst>
          </p:cNvPr>
          <p:cNvGrpSpPr/>
          <p:nvPr/>
        </p:nvGrpSpPr>
        <p:grpSpPr>
          <a:xfrm>
            <a:off x="272048" y="1260471"/>
            <a:ext cx="11647904" cy="4896677"/>
            <a:chOff x="279794" y="1357166"/>
            <a:chExt cx="11647904" cy="4896677"/>
          </a:xfrm>
        </p:grpSpPr>
        <p:sp>
          <p:nvSpPr>
            <p:cNvPr id="7" name="TextBox 6">
              <a:extLst>
                <a:ext uri="{FF2B5EF4-FFF2-40B4-BE49-F238E27FC236}">
                  <a16:creationId xmlns:a16="http://schemas.microsoft.com/office/drawing/2014/main" id="{9A5543D7-064E-3DA9-D864-10280A4D9213}"/>
                </a:ext>
              </a:extLst>
            </p:cNvPr>
            <p:cNvSpPr txBox="1"/>
            <p:nvPr/>
          </p:nvSpPr>
          <p:spPr>
            <a:xfrm>
              <a:off x="1566221" y="1579190"/>
              <a:ext cx="2300129" cy="646331"/>
            </a:xfrm>
            <a:prstGeom prst="rect">
              <a:avLst/>
            </a:prstGeom>
            <a:noFill/>
          </p:spPr>
          <p:txBody>
            <a:bodyPr wrap="square">
              <a:spAutoFit/>
            </a:bodyPr>
            <a:lstStyle/>
            <a:p>
              <a:pPr algn="ctr"/>
              <a:r>
                <a:rPr lang="en-US" b="1" dirty="0">
                  <a:solidFill>
                    <a:srgbClr val="3B5FCC"/>
                  </a:solidFill>
                  <a:latin typeface="Helvetica Neue" panose="02000503000000020004" pitchFamily="2" charset="0"/>
                  <a:ea typeface="Helvetica Neue" panose="02000503000000020004" pitchFamily="2" charset="0"/>
                  <a:cs typeface="Helvetica Neue" panose="02000503000000020004" pitchFamily="2" charset="0"/>
                </a:rPr>
                <a:t>Explore nearby service options</a:t>
              </a:r>
            </a:p>
          </p:txBody>
        </p:sp>
        <p:sp>
          <p:nvSpPr>
            <p:cNvPr id="10" name="TextBox 9">
              <a:extLst>
                <a:ext uri="{FF2B5EF4-FFF2-40B4-BE49-F238E27FC236}">
                  <a16:creationId xmlns:a16="http://schemas.microsoft.com/office/drawing/2014/main" id="{73D79738-CE97-FB7B-6C93-6D11682455F4}"/>
                </a:ext>
              </a:extLst>
            </p:cNvPr>
            <p:cNvSpPr txBox="1"/>
            <p:nvPr/>
          </p:nvSpPr>
          <p:spPr>
            <a:xfrm>
              <a:off x="4800598" y="1613431"/>
              <a:ext cx="3133119" cy="646331"/>
            </a:xfrm>
            <a:prstGeom prst="rect">
              <a:avLst/>
            </a:prstGeom>
            <a:noFill/>
          </p:spPr>
          <p:txBody>
            <a:bodyPr wrap="square">
              <a:spAutoFit/>
            </a:bodyPr>
            <a:lstStyle/>
            <a:p>
              <a:pPr algn="ctr"/>
              <a:r>
                <a:rPr lang="en-US" b="1" dirty="0">
                  <a:solidFill>
                    <a:srgbClr val="3B5FCC"/>
                  </a:solidFill>
                  <a:latin typeface="Helvetica" pitchFamily="2" charset="0"/>
                </a:rPr>
                <a:t>    Refer yourself to a resource</a:t>
              </a:r>
              <a:endParaRPr lang="en-US" b="1" dirty="0">
                <a:solidFill>
                  <a:srgbClr val="3B5FCC"/>
                </a:solidFill>
                <a:effectLst/>
                <a:latin typeface="Helvetica" pitchFamily="2" charset="0"/>
              </a:endParaRPr>
            </a:p>
          </p:txBody>
        </p:sp>
        <p:sp>
          <p:nvSpPr>
            <p:cNvPr id="15" name="TextBox 14">
              <a:extLst>
                <a:ext uri="{FF2B5EF4-FFF2-40B4-BE49-F238E27FC236}">
                  <a16:creationId xmlns:a16="http://schemas.microsoft.com/office/drawing/2014/main" id="{2E98C301-AA8A-F504-4945-296DC211A2B8}"/>
                </a:ext>
              </a:extLst>
            </p:cNvPr>
            <p:cNvSpPr txBox="1"/>
            <p:nvPr/>
          </p:nvSpPr>
          <p:spPr>
            <a:xfrm>
              <a:off x="9114148" y="1634714"/>
              <a:ext cx="2367566" cy="646331"/>
            </a:xfrm>
            <a:prstGeom prst="rect">
              <a:avLst/>
            </a:prstGeom>
            <a:noFill/>
          </p:spPr>
          <p:txBody>
            <a:bodyPr wrap="square">
              <a:spAutoFit/>
            </a:bodyPr>
            <a:lstStyle/>
            <a:p>
              <a:pPr algn="ctr"/>
              <a:r>
                <a:rPr lang="en-US" b="1" dirty="0">
                  <a:solidFill>
                    <a:srgbClr val="3B5FCC"/>
                  </a:solidFill>
                  <a:effectLst/>
                  <a:latin typeface="Helvetica" pitchFamily="2" charset="0"/>
                </a:rPr>
                <a:t>Browse education materials</a:t>
              </a:r>
            </a:p>
          </p:txBody>
        </p:sp>
        <p:grpSp>
          <p:nvGrpSpPr>
            <p:cNvPr id="30" name="Group 29">
              <a:extLst>
                <a:ext uri="{FF2B5EF4-FFF2-40B4-BE49-F238E27FC236}">
                  <a16:creationId xmlns:a16="http://schemas.microsoft.com/office/drawing/2014/main" id="{F5810629-2DF4-A4D6-9EA6-70E3CDC24BEA}"/>
                </a:ext>
              </a:extLst>
            </p:cNvPr>
            <p:cNvGrpSpPr/>
            <p:nvPr/>
          </p:nvGrpSpPr>
          <p:grpSpPr>
            <a:xfrm>
              <a:off x="326807" y="2372100"/>
              <a:ext cx="3670142" cy="3694269"/>
              <a:chOff x="294150" y="1735560"/>
              <a:chExt cx="3670142" cy="3694269"/>
            </a:xfrm>
          </p:grpSpPr>
          <p:pic>
            <p:nvPicPr>
              <p:cNvPr id="2" name="Picture 1">
                <a:extLst>
                  <a:ext uri="{FF2B5EF4-FFF2-40B4-BE49-F238E27FC236}">
                    <a16:creationId xmlns:a16="http://schemas.microsoft.com/office/drawing/2014/main" id="{3F41842D-AD88-AEF5-60B5-044C261A6D8F}"/>
                  </a:ext>
                </a:extLst>
              </p:cNvPr>
              <p:cNvPicPr>
                <a:picLocks noChangeAspect="1"/>
              </p:cNvPicPr>
              <p:nvPr/>
            </p:nvPicPr>
            <p:blipFill>
              <a:blip r:embed="rId3"/>
              <a:stretch>
                <a:fillRect/>
              </a:stretch>
            </p:blipFill>
            <p:spPr>
              <a:xfrm>
                <a:off x="294150" y="1741166"/>
                <a:ext cx="1801258" cy="3688663"/>
              </a:xfrm>
              <a:prstGeom prst="rect">
                <a:avLst/>
              </a:prstGeom>
            </p:spPr>
          </p:pic>
          <p:pic>
            <p:nvPicPr>
              <p:cNvPr id="19" name="Picture 18">
                <a:extLst>
                  <a:ext uri="{FF2B5EF4-FFF2-40B4-BE49-F238E27FC236}">
                    <a16:creationId xmlns:a16="http://schemas.microsoft.com/office/drawing/2014/main" id="{E892E703-76FB-A284-2158-9833A3F60FFF}"/>
                  </a:ext>
                </a:extLst>
              </p:cNvPr>
              <p:cNvPicPr>
                <a:picLocks noChangeAspect="1"/>
              </p:cNvPicPr>
              <p:nvPr/>
            </p:nvPicPr>
            <p:blipFill>
              <a:blip r:embed="rId4"/>
              <a:stretch>
                <a:fillRect/>
              </a:stretch>
            </p:blipFill>
            <p:spPr>
              <a:xfrm>
                <a:off x="2163034" y="1735560"/>
                <a:ext cx="1801258" cy="3688664"/>
              </a:xfrm>
              <a:prstGeom prst="rect">
                <a:avLst/>
              </a:prstGeom>
            </p:spPr>
          </p:pic>
        </p:grpSp>
        <p:grpSp>
          <p:nvGrpSpPr>
            <p:cNvPr id="31" name="Group 30">
              <a:extLst>
                <a:ext uri="{FF2B5EF4-FFF2-40B4-BE49-F238E27FC236}">
                  <a16:creationId xmlns:a16="http://schemas.microsoft.com/office/drawing/2014/main" id="{70B5A701-30A4-9319-939E-9D5E1A1601D9}"/>
                </a:ext>
              </a:extLst>
            </p:cNvPr>
            <p:cNvGrpSpPr/>
            <p:nvPr/>
          </p:nvGrpSpPr>
          <p:grpSpPr>
            <a:xfrm>
              <a:off x="4276186" y="2367338"/>
              <a:ext cx="3659835" cy="3699032"/>
              <a:chOff x="4184154" y="1730798"/>
              <a:chExt cx="3659835" cy="3699032"/>
            </a:xfrm>
          </p:grpSpPr>
          <p:pic>
            <p:nvPicPr>
              <p:cNvPr id="25" name="Picture 24">
                <a:extLst>
                  <a:ext uri="{FF2B5EF4-FFF2-40B4-BE49-F238E27FC236}">
                    <a16:creationId xmlns:a16="http://schemas.microsoft.com/office/drawing/2014/main" id="{348DF2D2-A806-F62D-FD46-428E89AC4FE2}"/>
                  </a:ext>
                </a:extLst>
              </p:cNvPr>
              <p:cNvPicPr>
                <a:picLocks noChangeAspect="1"/>
              </p:cNvPicPr>
              <p:nvPr/>
            </p:nvPicPr>
            <p:blipFill>
              <a:blip r:embed="rId5"/>
              <a:stretch>
                <a:fillRect/>
              </a:stretch>
            </p:blipFill>
            <p:spPr>
              <a:xfrm>
                <a:off x="4184154" y="1730798"/>
                <a:ext cx="1801258" cy="3688664"/>
              </a:xfrm>
              <a:prstGeom prst="rect">
                <a:avLst/>
              </a:prstGeom>
            </p:spPr>
          </p:pic>
          <p:pic>
            <p:nvPicPr>
              <p:cNvPr id="27" name="Picture 26">
                <a:extLst>
                  <a:ext uri="{FF2B5EF4-FFF2-40B4-BE49-F238E27FC236}">
                    <a16:creationId xmlns:a16="http://schemas.microsoft.com/office/drawing/2014/main" id="{35D83B65-D3BC-06D0-19E0-EE0992E66D5C}"/>
                  </a:ext>
                </a:extLst>
              </p:cNvPr>
              <p:cNvPicPr>
                <a:picLocks noChangeAspect="1"/>
              </p:cNvPicPr>
              <p:nvPr/>
            </p:nvPicPr>
            <p:blipFill>
              <a:blip r:embed="rId6"/>
              <a:stretch>
                <a:fillRect/>
              </a:stretch>
            </p:blipFill>
            <p:spPr>
              <a:xfrm>
                <a:off x="6042731" y="1741166"/>
                <a:ext cx="1801258" cy="3688664"/>
              </a:xfrm>
              <a:prstGeom prst="rect">
                <a:avLst/>
              </a:prstGeom>
            </p:spPr>
          </p:pic>
        </p:grpSp>
        <p:grpSp>
          <p:nvGrpSpPr>
            <p:cNvPr id="32" name="Group 31">
              <a:extLst>
                <a:ext uri="{FF2B5EF4-FFF2-40B4-BE49-F238E27FC236}">
                  <a16:creationId xmlns:a16="http://schemas.microsoft.com/office/drawing/2014/main" id="{A9AF3A37-1732-7557-A9B0-37346AAEFEA1}"/>
                </a:ext>
              </a:extLst>
            </p:cNvPr>
            <p:cNvGrpSpPr/>
            <p:nvPr/>
          </p:nvGrpSpPr>
          <p:grpSpPr>
            <a:xfrm>
              <a:off x="8210544" y="2367230"/>
              <a:ext cx="3667999" cy="3699137"/>
              <a:chOff x="7904757" y="1730690"/>
              <a:chExt cx="3667999" cy="3699137"/>
            </a:xfrm>
          </p:grpSpPr>
          <p:pic>
            <p:nvPicPr>
              <p:cNvPr id="28" name="Picture 27">
                <a:extLst>
                  <a:ext uri="{FF2B5EF4-FFF2-40B4-BE49-F238E27FC236}">
                    <a16:creationId xmlns:a16="http://schemas.microsoft.com/office/drawing/2014/main" id="{83DB2A4F-8B38-29A1-26D6-42903B389118}"/>
                  </a:ext>
                </a:extLst>
              </p:cNvPr>
              <p:cNvPicPr>
                <a:picLocks noChangeAspect="1"/>
              </p:cNvPicPr>
              <p:nvPr/>
            </p:nvPicPr>
            <p:blipFill>
              <a:blip r:embed="rId7"/>
              <a:stretch>
                <a:fillRect/>
              </a:stretch>
            </p:blipFill>
            <p:spPr>
              <a:xfrm>
                <a:off x="7904757" y="1741163"/>
                <a:ext cx="1801258" cy="3688664"/>
              </a:xfrm>
              <a:prstGeom prst="rect">
                <a:avLst/>
              </a:prstGeom>
            </p:spPr>
          </p:pic>
          <p:pic>
            <p:nvPicPr>
              <p:cNvPr id="29" name="Picture 28">
                <a:extLst>
                  <a:ext uri="{FF2B5EF4-FFF2-40B4-BE49-F238E27FC236}">
                    <a16:creationId xmlns:a16="http://schemas.microsoft.com/office/drawing/2014/main" id="{C75924FE-77F9-29DD-73A2-7DFC9C59CACA}"/>
                  </a:ext>
                </a:extLst>
              </p:cNvPr>
              <p:cNvPicPr>
                <a:picLocks noChangeAspect="1"/>
              </p:cNvPicPr>
              <p:nvPr/>
            </p:nvPicPr>
            <p:blipFill>
              <a:blip r:embed="rId8"/>
              <a:stretch>
                <a:fillRect/>
              </a:stretch>
            </p:blipFill>
            <p:spPr>
              <a:xfrm>
                <a:off x="9771498" y="1730690"/>
                <a:ext cx="1801258" cy="3688664"/>
              </a:xfrm>
              <a:prstGeom prst="rect">
                <a:avLst/>
              </a:prstGeom>
            </p:spPr>
          </p:pic>
        </p:grpSp>
        <p:sp>
          <p:nvSpPr>
            <p:cNvPr id="6" name="Rectangle 5">
              <a:extLst>
                <a:ext uri="{FF2B5EF4-FFF2-40B4-BE49-F238E27FC236}">
                  <a16:creationId xmlns:a16="http://schemas.microsoft.com/office/drawing/2014/main" id="{1B120218-4CAF-4803-AAE7-F0D737B8DBAB}"/>
                </a:ext>
              </a:extLst>
            </p:cNvPr>
            <p:cNvSpPr/>
            <p:nvPr/>
          </p:nvSpPr>
          <p:spPr>
            <a:xfrm>
              <a:off x="279794" y="1357166"/>
              <a:ext cx="3805301" cy="489667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A46FEAD-3356-4652-9F16-75826E81B5E3}"/>
                </a:ext>
              </a:extLst>
            </p:cNvPr>
            <p:cNvSpPr/>
            <p:nvPr/>
          </p:nvSpPr>
          <p:spPr>
            <a:xfrm>
              <a:off x="4193349" y="1357166"/>
              <a:ext cx="3805301" cy="489667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40FECD3-1E8C-43B5-AAD3-C5FBB1B4B435}"/>
                </a:ext>
              </a:extLst>
            </p:cNvPr>
            <p:cNvSpPr/>
            <p:nvPr/>
          </p:nvSpPr>
          <p:spPr>
            <a:xfrm>
              <a:off x="8122397" y="1357274"/>
              <a:ext cx="3805301" cy="489656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1" name="Picture 20">
            <a:extLst>
              <a:ext uri="{FF2B5EF4-FFF2-40B4-BE49-F238E27FC236}">
                <a16:creationId xmlns:a16="http://schemas.microsoft.com/office/drawing/2014/main" id="{FBBBDC52-9E05-416D-8D4A-6BFABE3D34ED}"/>
              </a:ext>
            </a:extLst>
          </p:cNvPr>
          <p:cNvPicPr>
            <a:picLocks noChangeAspect="1"/>
          </p:cNvPicPr>
          <p:nvPr/>
        </p:nvPicPr>
        <p:blipFill rotWithShape="1">
          <a:blip r:embed="rId9">
            <a:extLst>
              <a:ext uri="{28A0092B-C50C-407E-A947-70E740481C1C}">
                <a14:useLocalDpi xmlns:a14="http://schemas.microsoft.com/office/drawing/2010/main" val="0"/>
              </a:ext>
            </a:extLst>
          </a:blip>
          <a:srcRect l="15505" t="14331" r="15305" b="13517"/>
          <a:stretch/>
        </p:blipFill>
        <p:spPr>
          <a:xfrm>
            <a:off x="4472520" y="1426097"/>
            <a:ext cx="693168" cy="722843"/>
          </a:xfrm>
          <a:prstGeom prst="rect">
            <a:avLst/>
          </a:prstGeom>
        </p:spPr>
      </p:pic>
      <p:pic>
        <p:nvPicPr>
          <p:cNvPr id="22" name="Picture 21">
            <a:extLst>
              <a:ext uri="{FF2B5EF4-FFF2-40B4-BE49-F238E27FC236}">
                <a16:creationId xmlns:a16="http://schemas.microsoft.com/office/drawing/2014/main" id="{62426ADF-2D62-46C3-BB35-D17EDECFD264}"/>
              </a:ext>
            </a:extLst>
          </p:cNvPr>
          <p:cNvPicPr>
            <a:picLocks noChangeAspect="1"/>
          </p:cNvPicPr>
          <p:nvPr/>
        </p:nvPicPr>
        <p:blipFill rotWithShape="1">
          <a:blip r:embed="rId10">
            <a:extLst>
              <a:ext uri="{28A0092B-C50C-407E-A947-70E740481C1C}">
                <a14:useLocalDpi xmlns:a14="http://schemas.microsoft.com/office/drawing/2010/main" val="0"/>
              </a:ext>
            </a:extLst>
          </a:blip>
          <a:srcRect l="15125" t="18373" r="17436" b="9023"/>
          <a:stretch/>
        </p:blipFill>
        <p:spPr>
          <a:xfrm>
            <a:off x="8452405" y="1441360"/>
            <a:ext cx="741109" cy="797867"/>
          </a:xfrm>
          <a:prstGeom prst="rect">
            <a:avLst/>
          </a:prstGeom>
        </p:spPr>
      </p:pic>
      <p:pic>
        <p:nvPicPr>
          <p:cNvPr id="23" name="Picture 22">
            <a:extLst>
              <a:ext uri="{FF2B5EF4-FFF2-40B4-BE49-F238E27FC236}">
                <a16:creationId xmlns:a16="http://schemas.microsoft.com/office/drawing/2014/main" id="{96400B89-0260-431C-AE3D-9A7A403AE753}"/>
              </a:ext>
            </a:extLst>
          </p:cNvPr>
          <p:cNvPicPr>
            <a:picLocks noChangeAspect="1"/>
          </p:cNvPicPr>
          <p:nvPr/>
        </p:nvPicPr>
        <p:blipFill rotWithShape="1">
          <a:blip r:embed="rId11">
            <a:extLst>
              <a:ext uri="{28A0092B-C50C-407E-A947-70E740481C1C}">
                <a14:useLocalDpi xmlns:a14="http://schemas.microsoft.com/office/drawing/2010/main" val="0"/>
              </a:ext>
            </a:extLst>
          </a:blip>
          <a:srcRect t="17515" b="18240"/>
          <a:stretch/>
        </p:blipFill>
        <p:spPr>
          <a:xfrm>
            <a:off x="489703" y="1351073"/>
            <a:ext cx="1241924" cy="797867"/>
          </a:xfrm>
          <a:prstGeom prst="rect">
            <a:avLst/>
          </a:prstGeom>
        </p:spPr>
      </p:pic>
    </p:spTree>
    <p:extLst>
      <p:ext uri="{BB962C8B-B14F-4D97-AF65-F5344CB8AC3E}">
        <p14:creationId xmlns:p14="http://schemas.microsoft.com/office/powerpoint/2010/main" val="1897030614"/>
      </p:ext>
    </p:extLst>
  </p:cSld>
  <p:clrMapOvr>
    <a:masterClrMapping/>
  </p:clrMapOvr>
  <mc:AlternateContent xmlns:mc="http://schemas.openxmlformats.org/markup-compatibility/2006" xmlns:p14="http://schemas.microsoft.com/office/powerpoint/2010/main">
    <mc:Choice Requires="p14">
      <p:transition spd="slow" p14:dur="2000" advTm="33751"/>
    </mc:Choice>
    <mc:Fallback xmlns="">
      <p:transition spd="slow" advTm="33751"/>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26711-1FD9-623C-6FD3-2459597B9851}"/>
              </a:ext>
            </a:extLst>
          </p:cNvPr>
          <p:cNvSpPr>
            <a:spLocks noGrp="1"/>
          </p:cNvSpPr>
          <p:nvPr>
            <p:ph type="title"/>
          </p:nvPr>
        </p:nvSpPr>
        <p:spPr>
          <a:xfrm>
            <a:off x="471340" y="801277"/>
            <a:ext cx="3007150" cy="762107"/>
          </a:xfrm>
        </p:spPr>
        <p:txBody>
          <a:bodyPr lIns="0" tIns="0" rIns="0" bIns="0" anchor="ctr">
            <a:noAutofit/>
          </a:bodyPr>
          <a:lstStyle/>
          <a:p>
            <a:pPr algn="ctr">
              <a:lnSpc>
                <a:spcPts val="9020"/>
              </a:lnSpc>
            </a:pPr>
            <a:br>
              <a:rPr lang="en-US" dirty="0"/>
            </a:br>
            <a:endParaRPr lang="en-US" sz="8800" b="1" dirty="0">
              <a:solidFill>
                <a:schemeClr val="bg1"/>
              </a:solidFill>
              <a:latin typeface="Poppins" pitchFamily="2" charset="77"/>
              <a:cs typeface="Poppins" pitchFamily="2" charset="77"/>
            </a:endParaRPr>
          </a:p>
        </p:txBody>
      </p:sp>
      <p:pic>
        <p:nvPicPr>
          <p:cNvPr id="7" name="Picture 6">
            <a:extLst>
              <a:ext uri="{FF2B5EF4-FFF2-40B4-BE49-F238E27FC236}">
                <a16:creationId xmlns:a16="http://schemas.microsoft.com/office/drawing/2014/main" id="{A05862FF-40BA-72F4-69C3-DF8A262F632C}"/>
              </a:ext>
            </a:extLst>
          </p:cNvPr>
          <p:cNvPicPr>
            <a:picLocks noChangeAspect="1"/>
          </p:cNvPicPr>
          <p:nvPr/>
        </p:nvPicPr>
        <p:blipFill>
          <a:blip r:embed="rId3"/>
          <a:stretch>
            <a:fillRect/>
          </a:stretch>
        </p:blipFill>
        <p:spPr>
          <a:xfrm>
            <a:off x="9567710" y="376191"/>
            <a:ext cx="2152950" cy="657317"/>
          </a:xfrm>
          <a:prstGeom prst="rect">
            <a:avLst/>
          </a:prstGeom>
        </p:spPr>
      </p:pic>
      <p:pic>
        <p:nvPicPr>
          <p:cNvPr id="4" name="Picture 3">
            <a:extLst>
              <a:ext uri="{FF2B5EF4-FFF2-40B4-BE49-F238E27FC236}">
                <a16:creationId xmlns:a16="http://schemas.microsoft.com/office/drawing/2014/main" id="{19AE6043-A5F3-CB72-F44D-69BF75EEF6FF}"/>
              </a:ext>
            </a:extLst>
          </p:cNvPr>
          <p:cNvPicPr>
            <a:picLocks noChangeAspect="1"/>
          </p:cNvPicPr>
          <p:nvPr/>
        </p:nvPicPr>
        <p:blipFill>
          <a:blip r:embed="rId4"/>
          <a:stretch>
            <a:fillRect/>
          </a:stretch>
        </p:blipFill>
        <p:spPr>
          <a:xfrm>
            <a:off x="359790" y="1359557"/>
            <a:ext cx="11472420" cy="5265074"/>
          </a:xfrm>
          <a:prstGeom prst="rect">
            <a:avLst/>
          </a:prstGeom>
        </p:spPr>
      </p:pic>
      <p:sp>
        <p:nvSpPr>
          <p:cNvPr id="11" name="TextBox 10">
            <a:extLst>
              <a:ext uri="{FF2B5EF4-FFF2-40B4-BE49-F238E27FC236}">
                <a16:creationId xmlns:a16="http://schemas.microsoft.com/office/drawing/2014/main" id="{5F2C469E-9752-AEE7-ED57-38F0E2D88081}"/>
              </a:ext>
            </a:extLst>
          </p:cNvPr>
          <p:cNvSpPr txBox="1"/>
          <p:nvPr/>
        </p:nvSpPr>
        <p:spPr>
          <a:xfrm>
            <a:off x="359790" y="320128"/>
            <a:ext cx="4898297"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4400" dirty="0">
                <a:latin typeface="Calibri" panose="020F0502020204030204"/>
              </a:rPr>
              <a:t>Sustainability</a:t>
            </a:r>
            <a:endParaRPr kumimoji="0" lang="en-US" sz="4400" b="0" i="0" u="none" strike="noStrike" kern="1200" cap="none" spc="0" normalizeH="0" baseline="0" noProof="0" dirty="0">
              <a:ln>
                <a:noFill/>
              </a:ln>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0EF6F4B8-1014-6719-0C1E-5C13404B302E}"/>
              </a:ext>
            </a:extLst>
          </p:cNvPr>
          <p:cNvPicPr>
            <a:picLocks noChangeAspect="1"/>
          </p:cNvPicPr>
          <p:nvPr/>
        </p:nvPicPr>
        <p:blipFill>
          <a:blip r:embed="rId4"/>
          <a:stretch>
            <a:fillRect/>
          </a:stretch>
        </p:blipFill>
        <p:spPr>
          <a:xfrm>
            <a:off x="301242" y="1412465"/>
            <a:ext cx="11472420" cy="5265074"/>
          </a:xfrm>
          <a:prstGeom prst="rect">
            <a:avLst/>
          </a:prstGeom>
        </p:spPr>
      </p:pic>
      <p:sp>
        <p:nvSpPr>
          <p:cNvPr id="12" name="TextBox 11">
            <a:extLst>
              <a:ext uri="{FF2B5EF4-FFF2-40B4-BE49-F238E27FC236}">
                <a16:creationId xmlns:a16="http://schemas.microsoft.com/office/drawing/2014/main" id="{5DDC5673-3003-D5DF-3555-8E557FA85119}"/>
              </a:ext>
            </a:extLst>
          </p:cNvPr>
          <p:cNvSpPr txBox="1"/>
          <p:nvPr/>
        </p:nvSpPr>
        <p:spPr>
          <a:xfrm>
            <a:off x="290581" y="1514657"/>
            <a:ext cx="11191907" cy="4832092"/>
          </a:xfrm>
          <a:prstGeom prst="rect">
            <a:avLst/>
          </a:prstGeom>
          <a:noFill/>
        </p:spPr>
        <p:txBody>
          <a:bodyPr wrap="square">
            <a:spAutoFit/>
          </a:bodyPr>
          <a:lstStyle/>
          <a:p>
            <a:pPr algn="l" rtl="0" fontAlgn="base">
              <a:buFont typeface="Arial" panose="020B0604020202020204" pitchFamily="34" charset="0"/>
              <a:buChar char="•"/>
            </a:pPr>
            <a:r>
              <a:rPr lang="en-US" sz="2800" b="0" i="0" u="none" strike="noStrike" dirty="0">
                <a:solidFill>
                  <a:srgbClr val="00B0F0"/>
                </a:solidFill>
                <a:effectLst/>
                <a:highlight>
                  <a:srgbClr val="F5F5F5"/>
                </a:highlight>
                <a:latin typeface="Poppins" panose="00000500000000000000" pitchFamily="2" charset="0"/>
                <a:cs typeface="Poppins" panose="00000500000000000000" pitchFamily="2" charset="0"/>
              </a:rPr>
              <a:t>Designing for sustainability from the beginning</a:t>
            </a:r>
            <a:r>
              <a:rPr lang="en-US" sz="2800" b="0" i="0" dirty="0">
                <a:solidFill>
                  <a:srgbClr val="00B0F0"/>
                </a:solidFill>
                <a:effectLst/>
                <a:highlight>
                  <a:srgbClr val="F5F5F5"/>
                </a:highlight>
                <a:latin typeface="Poppins" panose="00000500000000000000" pitchFamily="2" charset="0"/>
                <a:cs typeface="Poppins" panose="00000500000000000000" pitchFamily="2" charset="0"/>
              </a:rPr>
              <a:t>​</a:t>
            </a:r>
          </a:p>
          <a:p>
            <a:pPr algn="l" rtl="0" fontAlgn="base"/>
            <a:endParaRPr lang="en-US" sz="2800" b="0" i="0" dirty="0">
              <a:solidFill>
                <a:srgbClr val="000000"/>
              </a:solidFill>
              <a:effectLst/>
              <a:highlight>
                <a:srgbClr val="F5F5F5"/>
              </a:highlight>
              <a:latin typeface="Arial" panose="020B0604020202020204" pitchFamily="34" charset="0"/>
            </a:endParaRPr>
          </a:p>
          <a:p>
            <a:pPr fontAlgn="base">
              <a:buFont typeface="Arial" panose="020B0604020202020204" pitchFamily="34" charset="0"/>
              <a:buChar char="•"/>
            </a:pPr>
            <a:r>
              <a:rPr lang="en-US" sz="2800" b="1" i="0" u="none" strike="noStrike" dirty="0">
                <a:solidFill>
                  <a:schemeClr val="accent4"/>
                </a:solidFill>
                <a:effectLst/>
                <a:highlight>
                  <a:srgbClr val="F5F5F5"/>
                </a:highlight>
                <a:latin typeface="Poppins" panose="00000500000000000000" pitchFamily="2" charset="0"/>
                <a:cs typeface="Poppins" panose="00000500000000000000" pitchFamily="2" charset="0"/>
              </a:rPr>
              <a:t>EHR integration and interoperability</a:t>
            </a:r>
            <a:endParaRPr lang="en-US" sz="2800" b="0" i="0" dirty="0">
              <a:solidFill>
                <a:srgbClr val="000000"/>
              </a:solidFill>
              <a:effectLst/>
              <a:highlight>
                <a:srgbClr val="F5F5F5"/>
              </a:highlight>
              <a:latin typeface="Arial" panose="020B0604020202020204" pitchFamily="34" charset="0"/>
            </a:endParaRPr>
          </a:p>
          <a:p>
            <a:pPr lvl="1" fontAlgn="base">
              <a:buFont typeface="Arial" panose="020B0604020202020204" pitchFamily="34" charset="0"/>
              <a:buChar char="•"/>
            </a:pPr>
            <a:r>
              <a:rPr lang="en-US" sz="2400" b="0" i="0" u="none" strike="noStrike" dirty="0">
                <a:solidFill>
                  <a:srgbClr val="00B0F0"/>
                </a:solidFill>
                <a:effectLst/>
                <a:highlight>
                  <a:srgbClr val="F5F5F5"/>
                </a:highlight>
                <a:latin typeface="Poppins" panose="00000500000000000000" pitchFamily="2" charset="0"/>
                <a:cs typeface="Poppins" panose="00000500000000000000" pitchFamily="2" charset="0"/>
              </a:rPr>
              <a:t>Assessing feasibility</a:t>
            </a:r>
            <a:r>
              <a:rPr lang="en-US" sz="2400" b="0" i="0" dirty="0">
                <a:solidFill>
                  <a:srgbClr val="00B0F0"/>
                </a:solidFill>
                <a:effectLst/>
                <a:highlight>
                  <a:srgbClr val="F5F5F5"/>
                </a:highlight>
                <a:latin typeface="Poppins" panose="00000500000000000000" pitchFamily="2" charset="0"/>
                <a:cs typeface="Poppins" panose="00000500000000000000" pitchFamily="2" charset="0"/>
              </a:rPr>
              <a:t>​</a:t>
            </a:r>
          </a:p>
          <a:p>
            <a:pPr lvl="1" fontAlgn="base">
              <a:buFont typeface="Arial" panose="020B0604020202020204" pitchFamily="34" charset="0"/>
              <a:buChar char="•"/>
            </a:pPr>
            <a:r>
              <a:rPr lang="en-US" sz="2400" b="0" i="0" u="none" strike="noStrike" dirty="0">
                <a:solidFill>
                  <a:srgbClr val="00B0F0"/>
                </a:solidFill>
                <a:effectLst/>
                <a:highlight>
                  <a:srgbClr val="F5F5F5"/>
                </a:highlight>
                <a:latin typeface="Poppins" panose="00000500000000000000" pitchFamily="2" charset="0"/>
                <a:cs typeface="Poppins" panose="00000500000000000000" pitchFamily="2" charset="0"/>
              </a:rPr>
              <a:t>Where we are now</a:t>
            </a:r>
            <a:r>
              <a:rPr lang="en-US" sz="2400" b="0" i="0" dirty="0">
                <a:solidFill>
                  <a:srgbClr val="00B0F0"/>
                </a:solidFill>
                <a:effectLst/>
                <a:highlight>
                  <a:srgbClr val="F5F5F5"/>
                </a:highlight>
                <a:latin typeface="Poppins" panose="00000500000000000000" pitchFamily="2" charset="0"/>
                <a:cs typeface="Poppins" panose="00000500000000000000" pitchFamily="2" charset="0"/>
              </a:rPr>
              <a:t>​</a:t>
            </a:r>
          </a:p>
          <a:p>
            <a:pPr lvl="2" fontAlgn="base">
              <a:buFont typeface="Arial" panose="020B0604020202020204" pitchFamily="34" charset="0"/>
              <a:buChar char="•"/>
            </a:pPr>
            <a:r>
              <a:rPr lang="en-US" b="1" dirty="0">
                <a:solidFill>
                  <a:schemeClr val="accent6"/>
                </a:solidFill>
                <a:highlight>
                  <a:srgbClr val="F5F5F5"/>
                </a:highlight>
                <a:latin typeface="Poppins" panose="00000500000000000000" pitchFamily="2" charset="0"/>
                <a:cs typeface="Poppins" panose="00000500000000000000" pitchFamily="2" charset="0"/>
              </a:rPr>
              <a:t>Identifying internal and external resources </a:t>
            </a:r>
            <a:endParaRPr lang="en-US" b="1" i="0" dirty="0">
              <a:solidFill>
                <a:schemeClr val="accent6"/>
              </a:solidFill>
              <a:effectLst/>
              <a:highlight>
                <a:srgbClr val="F5F5F5"/>
              </a:highlight>
              <a:latin typeface="Poppins" panose="00000500000000000000" pitchFamily="2" charset="0"/>
              <a:cs typeface="Poppins" panose="00000500000000000000" pitchFamily="2" charset="0"/>
            </a:endParaRPr>
          </a:p>
          <a:p>
            <a:pPr lvl="2" fontAlgn="base"/>
            <a:endParaRPr lang="en-US" b="1" i="0" dirty="0">
              <a:solidFill>
                <a:schemeClr val="accent6"/>
              </a:solidFill>
              <a:effectLst/>
              <a:highlight>
                <a:srgbClr val="F5F5F5"/>
              </a:highlight>
              <a:latin typeface="Poppins" panose="00000500000000000000" pitchFamily="2" charset="0"/>
              <a:cs typeface="Poppins" panose="00000500000000000000" pitchFamily="2" charset="0"/>
            </a:endParaRPr>
          </a:p>
          <a:p>
            <a:pPr lvl="2" fontAlgn="base">
              <a:buFont typeface="Arial" panose="020B0604020202020204" pitchFamily="34" charset="0"/>
              <a:buChar char="•"/>
            </a:pPr>
            <a:r>
              <a:rPr lang="en-US" b="1" i="0" u="none" strike="noStrike" dirty="0">
                <a:solidFill>
                  <a:schemeClr val="accent6"/>
                </a:solidFill>
                <a:effectLst/>
                <a:highlight>
                  <a:srgbClr val="F5F5F5"/>
                </a:highlight>
                <a:latin typeface="Poppins" panose="00000500000000000000" pitchFamily="2" charset="0"/>
                <a:cs typeface="Poppins" panose="00000500000000000000" pitchFamily="2" charset="0"/>
              </a:rPr>
              <a:t>Preparing to map data to common language (SMART on FHIR)</a:t>
            </a:r>
            <a:endParaRPr lang="en-US" b="1" i="0" dirty="0">
              <a:solidFill>
                <a:schemeClr val="accent6"/>
              </a:solidFill>
              <a:effectLst/>
              <a:highlight>
                <a:srgbClr val="F5F5F5"/>
              </a:highlight>
              <a:latin typeface="Poppins" panose="00000500000000000000" pitchFamily="2" charset="0"/>
              <a:cs typeface="Poppins" panose="00000500000000000000" pitchFamily="2" charset="0"/>
            </a:endParaRPr>
          </a:p>
          <a:p>
            <a:pPr lvl="2" fontAlgn="base"/>
            <a:r>
              <a:rPr lang="en-US" b="1" i="0" dirty="0">
                <a:solidFill>
                  <a:schemeClr val="accent6"/>
                </a:solidFill>
                <a:effectLst/>
                <a:highlight>
                  <a:srgbClr val="F5F5F5"/>
                </a:highlight>
                <a:latin typeface="Poppins" panose="00000500000000000000" pitchFamily="2" charset="0"/>
                <a:cs typeface="Poppins" panose="00000500000000000000" pitchFamily="2" charset="0"/>
              </a:rPr>
              <a:t>	</a:t>
            </a:r>
          </a:p>
          <a:p>
            <a:pPr lvl="1" fontAlgn="base">
              <a:buFont typeface="Arial" panose="020B0604020202020204" pitchFamily="34" charset="0"/>
              <a:buChar char="•"/>
            </a:pPr>
            <a:r>
              <a:rPr lang="en-US" sz="2400" b="0" i="0" u="none" strike="noStrike" dirty="0">
                <a:solidFill>
                  <a:srgbClr val="00B0F0"/>
                </a:solidFill>
                <a:effectLst/>
                <a:highlight>
                  <a:srgbClr val="F5F5F5"/>
                </a:highlight>
                <a:latin typeface="Poppins" panose="00000500000000000000" pitchFamily="2" charset="0"/>
                <a:cs typeface="Poppins" panose="00000500000000000000" pitchFamily="2" charset="0"/>
              </a:rPr>
              <a:t>Coordination/collaboration with UKHC enterprise</a:t>
            </a:r>
            <a:r>
              <a:rPr lang="en-US" sz="2400" b="0" i="0" dirty="0">
                <a:solidFill>
                  <a:srgbClr val="00B0F0"/>
                </a:solidFill>
                <a:effectLst/>
                <a:highlight>
                  <a:srgbClr val="F5F5F5"/>
                </a:highlight>
                <a:latin typeface="Poppins" panose="00000500000000000000" pitchFamily="2" charset="0"/>
                <a:cs typeface="Poppins" panose="00000500000000000000" pitchFamily="2" charset="0"/>
              </a:rPr>
              <a:t>​</a:t>
            </a:r>
          </a:p>
          <a:p>
            <a:pPr algn="l" rtl="0" fontAlgn="base"/>
            <a:endParaRPr lang="en-US" sz="2400" b="0" i="0" dirty="0">
              <a:solidFill>
                <a:srgbClr val="00B0F0"/>
              </a:solidFill>
              <a:effectLst/>
              <a:highlight>
                <a:srgbClr val="F5F5F5"/>
              </a:highlight>
              <a:latin typeface="Poppins" panose="00000500000000000000" pitchFamily="2" charset="0"/>
              <a:cs typeface="Poppins" panose="00000500000000000000" pitchFamily="2" charset="0"/>
            </a:endParaRPr>
          </a:p>
          <a:p>
            <a:pPr algn="l" rtl="0" fontAlgn="base">
              <a:buFont typeface="Arial" panose="020B0604020202020204" pitchFamily="34" charset="0"/>
              <a:buChar char="•"/>
            </a:pPr>
            <a:r>
              <a:rPr lang="en-US" sz="2800" b="1" dirty="0">
                <a:solidFill>
                  <a:schemeClr val="accent4"/>
                </a:solidFill>
                <a:highlight>
                  <a:srgbClr val="F5F5F5"/>
                </a:highlight>
                <a:latin typeface="Poppins" panose="00000500000000000000" pitchFamily="2" charset="0"/>
                <a:cs typeface="Poppins" panose="00000500000000000000" pitchFamily="2" charset="0"/>
              </a:rPr>
              <a:t>W</a:t>
            </a:r>
            <a:r>
              <a:rPr lang="en-US" sz="2800" b="1" i="0" u="none" strike="noStrike" dirty="0">
                <a:solidFill>
                  <a:schemeClr val="accent4"/>
                </a:solidFill>
                <a:effectLst/>
                <a:highlight>
                  <a:srgbClr val="F5F5F5"/>
                </a:highlight>
                <a:latin typeface="Poppins" panose="00000500000000000000" pitchFamily="2" charset="0"/>
                <a:cs typeface="Poppins" panose="00000500000000000000" pitchFamily="2" charset="0"/>
              </a:rPr>
              <a:t>orkforce development: Collaboration on experiential learning course to address SDOH screening and referral</a:t>
            </a:r>
            <a:endParaRPr lang="en-US" sz="2800" b="1" i="0" dirty="0">
              <a:solidFill>
                <a:schemeClr val="accent4"/>
              </a:solidFill>
              <a:effectLst/>
              <a:highlight>
                <a:srgbClr val="F5F5F5"/>
              </a:highlight>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4198141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69E1EF-4D34-3861-8972-8CE6BA3EE283}"/>
              </a:ext>
            </a:extLst>
          </p:cNvPr>
          <p:cNvPicPr>
            <a:picLocks noChangeAspect="1"/>
          </p:cNvPicPr>
          <p:nvPr/>
        </p:nvPicPr>
        <p:blipFill>
          <a:blip r:embed="rId2"/>
          <a:stretch>
            <a:fillRect/>
          </a:stretch>
        </p:blipFill>
        <p:spPr>
          <a:xfrm>
            <a:off x="126601" y="1858317"/>
            <a:ext cx="10437257" cy="3718882"/>
          </a:xfrm>
          <a:prstGeom prst="rect">
            <a:avLst/>
          </a:prstGeom>
        </p:spPr>
      </p:pic>
      <p:pic>
        <p:nvPicPr>
          <p:cNvPr id="4" name="Picture 3">
            <a:extLst>
              <a:ext uri="{FF2B5EF4-FFF2-40B4-BE49-F238E27FC236}">
                <a16:creationId xmlns:a16="http://schemas.microsoft.com/office/drawing/2014/main" id="{8A75F577-6085-9D39-E65E-A00383E8513D}"/>
              </a:ext>
            </a:extLst>
          </p:cNvPr>
          <p:cNvPicPr>
            <a:picLocks noChangeAspect="1"/>
          </p:cNvPicPr>
          <p:nvPr/>
        </p:nvPicPr>
        <p:blipFill>
          <a:blip r:embed="rId3"/>
          <a:stretch>
            <a:fillRect/>
          </a:stretch>
        </p:blipFill>
        <p:spPr>
          <a:xfrm>
            <a:off x="3512514" y="5577199"/>
            <a:ext cx="2953162" cy="1057423"/>
          </a:xfrm>
          <a:prstGeom prst="rect">
            <a:avLst/>
          </a:prstGeom>
        </p:spPr>
      </p:pic>
    </p:spTree>
    <p:extLst>
      <p:ext uri="{BB962C8B-B14F-4D97-AF65-F5344CB8AC3E}">
        <p14:creationId xmlns:p14="http://schemas.microsoft.com/office/powerpoint/2010/main" val="989457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CE68E26-9799-5576-4FD3-A20BBFB550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1F0918A-7920-A1BF-7352-8878CE80BB76}"/>
              </a:ext>
            </a:extLst>
          </p:cNvPr>
          <p:cNvSpPr>
            <a:spLocks noGrp="1"/>
          </p:cNvSpPr>
          <p:nvPr>
            <p:ph type="sldNum" sz="quarter" idx="12"/>
          </p:nvPr>
        </p:nvSpPr>
        <p:spPr/>
        <p:txBody>
          <a:bodyPr/>
          <a:lstStyle/>
          <a:p>
            <a:fld id="{68C2960B-0FC7-4B30-A325-8B42FC89E055}" type="slidenum">
              <a:rPr lang="en-US" smtClean="0"/>
              <a:t>13</a:t>
            </a:fld>
            <a:endParaRPr lang="en-US"/>
          </a:p>
        </p:txBody>
      </p:sp>
      <p:sp>
        <p:nvSpPr>
          <p:cNvPr id="6" name="Title 3">
            <a:extLst>
              <a:ext uri="{FF2B5EF4-FFF2-40B4-BE49-F238E27FC236}">
                <a16:creationId xmlns:a16="http://schemas.microsoft.com/office/drawing/2014/main" id="{1BA5E439-3143-A3D8-A20F-94072583E4C0}"/>
              </a:ext>
            </a:extLst>
          </p:cNvPr>
          <p:cNvSpPr txBox="1">
            <a:spLocks/>
          </p:cNvSpPr>
          <p:nvPr/>
        </p:nvSpPr>
        <p:spPr>
          <a:xfrm>
            <a:off x="466725" y="720554"/>
            <a:ext cx="11258550" cy="723900"/>
          </a:xfrm>
          <a:prstGeom prst="rect">
            <a:avLst/>
          </a:prstGeom>
        </p:spPr>
        <p:txBody>
          <a:bodyPr>
            <a:normAutofit fontScale="30000" lnSpcReduction="20000"/>
          </a:bodyPr>
          <a:lstStyle>
            <a:lvl1pPr algn="l" defTabSz="914400" rtl="0" eaLnBrk="1" latinLnBrk="0" hangingPunct="1">
              <a:lnSpc>
                <a:spcPct val="90000"/>
              </a:lnSpc>
              <a:spcBef>
                <a:spcPct val="0"/>
              </a:spcBef>
              <a:buNone/>
              <a:defRPr sz="8000" b="1" kern="1200">
                <a:solidFill>
                  <a:schemeClr val="bg1"/>
                </a:solidFill>
                <a:latin typeface="Poppins" pitchFamily="2" charset="77"/>
                <a:ea typeface="+mj-ea"/>
                <a:cs typeface="Poppins" pitchFamily="2" charset="77"/>
              </a:defRPr>
            </a:lvl1pPr>
          </a:lstStyle>
          <a:p>
            <a:pPr algn="ctr"/>
            <a:r>
              <a:rPr lang="en-US" sz="9300" dirty="0"/>
              <a:t>Addressing Common Challenges</a:t>
            </a:r>
            <a:br>
              <a:rPr lang="en-US" sz="2400" dirty="0"/>
            </a:br>
            <a:endParaRPr lang="en-US" dirty="0"/>
          </a:p>
        </p:txBody>
      </p:sp>
      <p:pic>
        <p:nvPicPr>
          <p:cNvPr id="7" name="Picture 6">
            <a:extLst>
              <a:ext uri="{FF2B5EF4-FFF2-40B4-BE49-F238E27FC236}">
                <a16:creationId xmlns:a16="http://schemas.microsoft.com/office/drawing/2014/main" id="{20C84870-18BD-6EA8-BB9B-25752DAB3EC5}"/>
              </a:ext>
            </a:extLst>
          </p:cNvPr>
          <p:cNvPicPr>
            <a:picLocks noChangeAspect="1"/>
          </p:cNvPicPr>
          <p:nvPr/>
        </p:nvPicPr>
        <p:blipFill>
          <a:blip r:embed="rId2"/>
          <a:stretch>
            <a:fillRect/>
          </a:stretch>
        </p:blipFill>
        <p:spPr>
          <a:xfrm>
            <a:off x="852985" y="1465918"/>
            <a:ext cx="10486029" cy="3926164"/>
          </a:xfrm>
          <a:prstGeom prst="rect">
            <a:avLst/>
          </a:prstGeom>
        </p:spPr>
      </p:pic>
      <p:pic>
        <p:nvPicPr>
          <p:cNvPr id="8" name="Picture 7">
            <a:extLst>
              <a:ext uri="{FF2B5EF4-FFF2-40B4-BE49-F238E27FC236}">
                <a16:creationId xmlns:a16="http://schemas.microsoft.com/office/drawing/2014/main" id="{6A6CAF5A-0C79-2388-6D1D-D645FC5C901D}"/>
              </a:ext>
            </a:extLst>
          </p:cNvPr>
          <p:cNvPicPr>
            <a:picLocks noChangeAspect="1"/>
          </p:cNvPicPr>
          <p:nvPr/>
        </p:nvPicPr>
        <p:blipFill>
          <a:blip r:embed="rId3"/>
          <a:stretch>
            <a:fillRect/>
          </a:stretch>
        </p:blipFill>
        <p:spPr>
          <a:xfrm>
            <a:off x="9769840" y="6027691"/>
            <a:ext cx="2152950" cy="657317"/>
          </a:xfrm>
          <a:prstGeom prst="rect">
            <a:avLst/>
          </a:prstGeom>
        </p:spPr>
      </p:pic>
      <p:pic>
        <p:nvPicPr>
          <p:cNvPr id="9" name="Picture 8">
            <a:extLst>
              <a:ext uri="{FF2B5EF4-FFF2-40B4-BE49-F238E27FC236}">
                <a16:creationId xmlns:a16="http://schemas.microsoft.com/office/drawing/2014/main" id="{B28173A9-620E-4EC8-D23A-0106C72CD764}"/>
              </a:ext>
            </a:extLst>
          </p:cNvPr>
          <p:cNvPicPr>
            <a:picLocks noChangeAspect="1"/>
          </p:cNvPicPr>
          <p:nvPr/>
        </p:nvPicPr>
        <p:blipFill>
          <a:blip r:embed="rId4"/>
          <a:stretch>
            <a:fillRect/>
          </a:stretch>
        </p:blipFill>
        <p:spPr>
          <a:xfrm>
            <a:off x="466725" y="5802631"/>
            <a:ext cx="2152950" cy="767959"/>
          </a:xfrm>
          <a:prstGeom prst="rect">
            <a:avLst/>
          </a:prstGeom>
        </p:spPr>
      </p:pic>
    </p:spTree>
    <p:extLst>
      <p:ext uri="{BB962C8B-B14F-4D97-AF65-F5344CB8AC3E}">
        <p14:creationId xmlns:p14="http://schemas.microsoft.com/office/powerpoint/2010/main" val="5660331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3C24E3-A7B8-0FC1-22ED-E1A088D4D2F0}"/>
              </a:ext>
            </a:extLst>
          </p:cNvPr>
          <p:cNvSpPr>
            <a:spLocks noGrp="1"/>
          </p:cNvSpPr>
          <p:nvPr>
            <p:ph type="dt" sz="half" idx="10"/>
          </p:nvPr>
        </p:nvSpPr>
        <p:spPr/>
        <p:txBody>
          <a:bodyPr/>
          <a:lstStyle/>
          <a:p>
            <a:fld id="{335AD840-C5B2-48A0-9D2B-EF4FF5D3D10D}" type="datetime1">
              <a:rPr lang="en-US" smtClean="0"/>
              <a:t>11/19/2024</a:t>
            </a:fld>
            <a:endParaRPr lang="en-US"/>
          </a:p>
        </p:txBody>
      </p:sp>
      <p:pic>
        <p:nvPicPr>
          <p:cNvPr id="6" name="Picture 5">
            <a:extLst>
              <a:ext uri="{FF2B5EF4-FFF2-40B4-BE49-F238E27FC236}">
                <a16:creationId xmlns:a16="http://schemas.microsoft.com/office/drawing/2014/main" id="{E007AE53-43BE-4D3C-C8EB-06BF1DDF6B68}"/>
              </a:ext>
            </a:extLst>
          </p:cNvPr>
          <p:cNvPicPr>
            <a:picLocks noChangeAspect="1"/>
          </p:cNvPicPr>
          <p:nvPr/>
        </p:nvPicPr>
        <p:blipFill>
          <a:blip r:embed="rId3"/>
          <a:stretch>
            <a:fillRect/>
          </a:stretch>
        </p:blipFill>
        <p:spPr>
          <a:xfrm>
            <a:off x="1820600" y="136525"/>
            <a:ext cx="11534632" cy="1079086"/>
          </a:xfrm>
          <a:prstGeom prst="rect">
            <a:avLst/>
          </a:prstGeom>
        </p:spPr>
      </p:pic>
      <p:pic>
        <p:nvPicPr>
          <p:cNvPr id="7" name="Picture 6">
            <a:extLst>
              <a:ext uri="{FF2B5EF4-FFF2-40B4-BE49-F238E27FC236}">
                <a16:creationId xmlns:a16="http://schemas.microsoft.com/office/drawing/2014/main" id="{D6EB592E-7DA3-0915-BAD1-DCF80BF76066}"/>
              </a:ext>
            </a:extLst>
          </p:cNvPr>
          <p:cNvPicPr>
            <a:picLocks noChangeAspect="1"/>
          </p:cNvPicPr>
          <p:nvPr/>
        </p:nvPicPr>
        <p:blipFill>
          <a:blip r:embed="rId4"/>
          <a:stretch>
            <a:fillRect/>
          </a:stretch>
        </p:blipFill>
        <p:spPr>
          <a:xfrm>
            <a:off x="644894" y="1128379"/>
            <a:ext cx="4363332" cy="5479682"/>
          </a:xfrm>
          <a:prstGeom prst="rect">
            <a:avLst/>
          </a:prstGeom>
        </p:spPr>
      </p:pic>
      <p:sp>
        <p:nvSpPr>
          <p:cNvPr id="8" name="TextBox 7">
            <a:extLst>
              <a:ext uri="{FF2B5EF4-FFF2-40B4-BE49-F238E27FC236}">
                <a16:creationId xmlns:a16="http://schemas.microsoft.com/office/drawing/2014/main" id="{8D3DF1CE-100C-87B3-D14C-6D1441AC4DC9}"/>
              </a:ext>
            </a:extLst>
          </p:cNvPr>
          <p:cNvSpPr txBox="1"/>
          <p:nvPr/>
        </p:nvSpPr>
        <p:spPr>
          <a:xfrm>
            <a:off x="5990122" y="1128379"/>
            <a:ext cx="5646821" cy="5878532"/>
          </a:xfrm>
          <a:prstGeom prst="rect">
            <a:avLst/>
          </a:prstGeom>
          <a:noFill/>
        </p:spPr>
        <p:txBody>
          <a:bodyPr wrap="square" rtlCol="0">
            <a:spAutoFit/>
          </a:bodyPr>
          <a:lstStyle/>
          <a:p>
            <a:r>
              <a:rPr lang="en-US" sz="1600" b="1" dirty="0">
                <a:solidFill>
                  <a:schemeClr val="accent1"/>
                </a:solidFill>
                <a:latin typeface="Poppins" panose="00000500000000000000" pitchFamily="2" charset="0"/>
                <a:cs typeface="Poppins" panose="00000500000000000000" pitchFamily="2" charset="0"/>
              </a:rPr>
              <a:t>Who: </a:t>
            </a:r>
            <a:r>
              <a:rPr lang="en-US" sz="1600" dirty="0">
                <a:solidFill>
                  <a:schemeClr val="tx1">
                    <a:lumMod val="95000"/>
                    <a:lumOff val="5000"/>
                  </a:schemeClr>
                </a:solidFill>
                <a:latin typeface="Poppins" panose="00000500000000000000" pitchFamily="2" charset="0"/>
                <a:cs typeface="Poppins" panose="00000500000000000000" pitchFamily="2" charset="0"/>
              </a:rPr>
              <a:t>Central N</a:t>
            </a:r>
            <a:r>
              <a:rPr lang="en-US" sz="1600" dirty="0">
                <a:latin typeface="Poppins" panose="00000500000000000000" pitchFamily="2" charset="0"/>
                <a:cs typeface="Poppins" panose="00000500000000000000" pitchFamily="2" charset="0"/>
              </a:rPr>
              <a:t>avigation Team member</a:t>
            </a:r>
          </a:p>
          <a:p>
            <a:endParaRPr lang="en-US" sz="1600" dirty="0">
              <a:latin typeface="Poppins" panose="00000500000000000000" pitchFamily="2" charset="0"/>
              <a:cs typeface="Poppins" panose="00000500000000000000" pitchFamily="2" charset="0"/>
            </a:endParaRPr>
          </a:p>
          <a:p>
            <a:r>
              <a:rPr lang="en-US" sz="1600" b="1" dirty="0">
                <a:solidFill>
                  <a:schemeClr val="accent1"/>
                </a:solidFill>
                <a:latin typeface="Poppins" panose="00000500000000000000" pitchFamily="2" charset="0"/>
                <a:cs typeface="Poppins" panose="00000500000000000000" pitchFamily="2" charset="0"/>
              </a:rPr>
              <a:t>What: </a:t>
            </a:r>
            <a:r>
              <a:rPr lang="en-US" sz="1600" dirty="0">
                <a:solidFill>
                  <a:schemeClr val="tx1">
                    <a:lumMod val="75000"/>
                    <a:lumOff val="25000"/>
                  </a:schemeClr>
                </a:solidFill>
                <a:latin typeface="Poppins" panose="00000500000000000000" pitchFamily="2" charset="0"/>
                <a:cs typeface="Poppins" panose="00000500000000000000" pitchFamily="2" charset="0"/>
              </a:rPr>
              <a:t>SDOH</a:t>
            </a:r>
            <a:r>
              <a:rPr lang="en-US" sz="1600" b="1" dirty="0">
                <a:solidFill>
                  <a:schemeClr val="tx1">
                    <a:lumMod val="75000"/>
                    <a:lumOff val="25000"/>
                  </a:schemeClr>
                </a:solidFill>
                <a:latin typeface="Poppins" panose="00000500000000000000" pitchFamily="2" charset="0"/>
                <a:cs typeface="Poppins" panose="00000500000000000000" pitchFamily="2" charset="0"/>
              </a:rPr>
              <a:t> r</a:t>
            </a:r>
            <a:r>
              <a:rPr lang="en-US" sz="1600" dirty="0">
                <a:latin typeface="Poppins" panose="00000500000000000000" pitchFamily="2" charset="0"/>
                <a:cs typeface="Poppins" panose="00000500000000000000" pitchFamily="2" charset="0"/>
              </a:rPr>
              <a:t>isk stratification for navigation outreach cadence; located in EHR on Oncology Snapshot</a:t>
            </a:r>
          </a:p>
          <a:p>
            <a:endParaRPr lang="en-US" sz="1600" dirty="0">
              <a:latin typeface="Poppins" panose="00000500000000000000" pitchFamily="2" charset="0"/>
              <a:cs typeface="Poppins" panose="00000500000000000000" pitchFamily="2" charset="0"/>
            </a:endParaRPr>
          </a:p>
          <a:p>
            <a:r>
              <a:rPr lang="en-US" sz="1600" b="1" dirty="0">
                <a:solidFill>
                  <a:schemeClr val="accent1"/>
                </a:solidFill>
                <a:latin typeface="Poppins" panose="00000500000000000000" pitchFamily="2" charset="0"/>
                <a:cs typeface="Poppins" panose="00000500000000000000" pitchFamily="2" charset="0"/>
              </a:rPr>
              <a:t>Where:</a:t>
            </a:r>
            <a:r>
              <a:rPr lang="en-US" sz="1600" dirty="0">
                <a:solidFill>
                  <a:schemeClr val="accent1"/>
                </a:solidFill>
                <a:latin typeface="Poppins" panose="00000500000000000000" pitchFamily="2" charset="0"/>
                <a:cs typeface="Poppins" panose="00000500000000000000" pitchFamily="2" charset="0"/>
              </a:rPr>
              <a:t>  </a:t>
            </a:r>
            <a:r>
              <a:rPr lang="en-US" sz="1600" dirty="0">
                <a:latin typeface="Poppins" panose="00000500000000000000" pitchFamily="2" charset="0"/>
                <a:cs typeface="Poppins" panose="00000500000000000000" pitchFamily="2" charset="0"/>
              </a:rPr>
              <a:t>Patient in the comfort of own home, away from stressors of first clinic visit </a:t>
            </a:r>
          </a:p>
          <a:p>
            <a:endParaRPr lang="en-US" sz="1600" dirty="0">
              <a:latin typeface="Poppins" panose="00000500000000000000" pitchFamily="2" charset="0"/>
              <a:cs typeface="Poppins" panose="00000500000000000000" pitchFamily="2" charset="0"/>
            </a:endParaRPr>
          </a:p>
          <a:p>
            <a:r>
              <a:rPr lang="en-US" sz="1600" b="1" dirty="0">
                <a:solidFill>
                  <a:schemeClr val="accent1"/>
                </a:solidFill>
                <a:latin typeface="Poppins" panose="00000500000000000000" pitchFamily="2" charset="0"/>
                <a:cs typeface="Poppins" panose="00000500000000000000" pitchFamily="2" charset="0"/>
              </a:rPr>
              <a:t>When: </a:t>
            </a:r>
            <a:r>
              <a:rPr lang="en-US" sz="1600" dirty="0">
                <a:latin typeface="Poppins" panose="00000500000000000000" pitchFamily="2" charset="0"/>
                <a:cs typeface="Poppins" panose="00000500000000000000" pitchFamily="2" charset="0"/>
              </a:rPr>
              <a:t>Assessed during a pre-consult outreach call and periodically thereafter based on plan of care</a:t>
            </a:r>
          </a:p>
          <a:p>
            <a:endParaRPr lang="en-US" sz="1600" dirty="0">
              <a:latin typeface="Poppins" panose="00000500000000000000" pitchFamily="2" charset="0"/>
              <a:cs typeface="Poppins" panose="00000500000000000000" pitchFamily="2" charset="0"/>
            </a:endParaRPr>
          </a:p>
          <a:p>
            <a:r>
              <a:rPr lang="en-US" sz="1600" b="1" dirty="0">
                <a:solidFill>
                  <a:schemeClr val="accent1"/>
                </a:solidFill>
                <a:latin typeface="Poppins" panose="00000500000000000000" pitchFamily="2" charset="0"/>
                <a:cs typeface="Poppins" panose="00000500000000000000" pitchFamily="2" charset="0"/>
              </a:rPr>
              <a:t>Why:  </a:t>
            </a:r>
            <a:r>
              <a:rPr lang="en-US" sz="1600" b="1" dirty="0">
                <a:latin typeface="Poppins" panose="00000500000000000000" pitchFamily="2" charset="0"/>
                <a:cs typeface="Poppins" panose="00000500000000000000" pitchFamily="2" charset="0"/>
              </a:rPr>
              <a:t>Immediate needs mitigated </a:t>
            </a:r>
            <a:r>
              <a:rPr lang="en-US" sz="1600" dirty="0">
                <a:latin typeface="Poppins" panose="00000500000000000000" pitchFamily="2" charset="0"/>
                <a:cs typeface="Poppins" panose="00000500000000000000" pitchFamily="2" charset="0"/>
              </a:rPr>
              <a:t>(i.e., transportation to consult appointment), </a:t>
            </a:r>
            <a:r>
              <a:rPr lang="en-US" sz="1600" b="1" dirty="0">
                <a:latin typeface="Poppins" panose="00000500000000000000" pitchFamily="2" charset="0"/>
                <a:cs typeface="Poppins" panose="00000500000000000000" pitchFamily="2" charset="0"/>
              </a:rPr>
              <a:t>appropriate early interventions initiated</a:t>
            </a:r>
            <a:r>
              <a:rPr lang="en-US" sz="1600" dirty="0">
                <a:latin typeface="Poppins" panose="00000500000000000000" pitchFamily="2" charset="0"/>
                <a:cs typeface="Poppins" panose="00000500000000000000" pitchFamily="2" charset="0"/>
              </a:rPr>
              <a:t> (i.e., early social work referral, financial assistance application), </a:t>
            </a:r>
            <a:r>
              <a:rPr lang="en-US" sz="1600" b="1" dirty="0">
                <a:latin typeface="Poppins" panose="00000500000000000000" pitchFamily="2" charset="0"/>
                <a:cs typeface="Poppins" panose="00000500000000000000" pitchFamily="2" charset="0"/>
              </a:rPr>
              <a:t>ongoing support planned </a:t>
            </a:r>
            <a:r>
              <a:rPr lang="en-US" sz="1600" dirty="0">
                <a:latin typeface="Poppins" panose="00000500000000000000" pitchFamily="2" charset="0"/>
                <a:cs typeface="Poppins" panose="00000500000000000000" pitchFamily="2" charset="0"/>
              </a:rPr>
              <a:t>(weekly check in calls to assess for treatment support needs, unreported symptoms, emotional support, </a:t>
            </a:r>
            <a:r>
              <a:rPr lang="en-US" sz="1600" dirty="0" err="1">
                <a:latin typeface="Poppins" panose="00000500000000000000" pitchFamily="2" charset="0"/>
                <a:cs typeface="Poppins" panose="00000500000000000000" pitchFamily="2" charset="0"/>
              </a:rPr>
              <a:t>etc</a:t>
            </a:r>
            <a:r>
              <a:rPr lang="en-US" sz="1600" dirty="0">
                <a:latin typeface="Poppins" panose="00000500000000000000" pitchFamily="2" charset="0"/>
                <a:cs typeface="Poppins" panose="00000500000000000000" pitchFamily="2" charset="0"/>
              </a:rPr>
              <a:t>), all leading to </a:t>
            </a:r>
            <a:r>
              <a:rPr lang="en-US" sz="1600" b="1" dirty="0">
                <a:latin typeface="Poppins" panose="00000500000000000000" pitchFamily="2" charset="0"/>
                <a:cs typeface="Poppins" panose="00000500000000000000" pitchFamily="2" charset="0"/>
              </a:rPr>
              <a:t>better access and ability to continue treatment</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7088402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26711-1FD9-623C-6FD3-2459597B9851}"/>
              </a:ext>
            </a:extLst>
          </p:cNvPr>
          <p:cNvSpPr>
            <a:spLocks noGrp="1"/>
          </p:cNvSpPr>
          <p:nvPr>
            <p:ph type="title"/>
          </p:nvPr>
        </p:nvSpPr>
        <p:spPr>
          <a:xfrm>
            <a:off x="471340" y="801277"/>
            <a:ext cx="3007150" cy="762107"/>
          </a:xfrm>
        </p:spPr>
        <p:txBody>
          <a:bodyPr lIns="0" tIns="0" rIns="0" bIns="0" anchor="ctr">
            <a:noAutofit/>
          </a:bodyPr>
          <a:lstStyle/>
          <a:p>
            <a:pPr algn="ctr">
              <a:lnSpc>
                <a:spcPts val="9020"/>
              </a:lnSpc>
            </a:pPr>
            <a:br>
              <a:rPr lang="en-US" dirty="0"/>
            </a:br>
            <a:endParaRPr lang="en-US" sz="8800" b="1" dirty="0">
              <a:solidFill>
                <a:schemeClr val="bg1"/>
              </a:solidFill>
              <a:latin typeface="Poppins" pitchFamily="2" charset="77"/>
              <a:cs typeface="Poppins" pitchFamily="2" charset="77"/>
            </a:endParaRPr>
          </a:p>
        </p:txBody>
      </p:sp>
      <p:pic>
        <p:nvPicPr>
          <p:cNvPr id="7" name="Picture 6">
            <a:extLst>
              <a:ext uri="{FF2B5EF4-FFF2-40B4-BE49-F238E27FC236}">
                <a16:creationId xmlns:a16="http://schemas.microsoft.com/office/drawing/2014/main" id="{A05862FF-40BA-72F4-69C3-DF8A262F632C}"/>
              </a:ext>
            </a:extLst>
          </p:cNvPr>
          <p:cNvPicPr>
            <a:picLocks noChangeAspect="1"/>
          </p:cNvPicPr>
          <p:nvPr/>
        </p:nvPicPr>
        <p:blipFill>
          <a:blip r:embed="rId2"/>
          <a:stretch>
            <a:fillRect/>
          </a:stretch>
        </p:blipFill>
        <p:spPr>
          <a:xfrm>
            <a:off x="9567710" y="376191"/>
            <a:ext cx="2152950" cy="657317"/>
          </a:xfrm>
          <a:prstGeom prst="rect">
            <a:avLst/>
          </a:prstGeom>
        </p:spPr>
      </p:pic>
      <p:pic>
        <p:nvPicPr>
          <p:cNvPr id="4" name="Picture 3">
            <a:extLst>
              <a:ext uri="{FF2B5EF4-FFF2-40B4-BE49-F238E27FC236}">
                <a16:creationId xmlns:a16="http://schemas.microsoft.com/office/drawing/2014/main" id="{19AE6043-A5F3-CB72-F44D-69BF75EEF6FF}"/>
              </a:ext>
            </a:extLst>
          </p:cNvPr>
          <p:cNvPicPr>
            <a:picLocks noChangeAspect="1"/>
          </p:cNvPicPr>
          <p:nvPr/>
        </p:nvPicPr>
        <p:blipFill>
          <a:blip r:embed="rId3"/>
          <a:stretch>
            <a:fillRect/>
          </a:stretch>
        </p:blipFill>
        <p:spPr>
          <a:xfrm>
            <a:off x="380584" y="1376738"/>
            <a:ext cx="11472420" cy="5265074"/>
          </a:xfrm>
          <a:prstGeom prst="rect">
            <a:avLst/>
          </a:prstGeom>
        </p:spPr>
      </p:pic>
      <p:sp>
        <p:nvSpPr>
          <p:cNvPr id="12" name="Title 2">
            <a:extLst>
              <a:ext uri="{FF2B5EF4-FFF2-40B4-BE49-F238E27FC236}">
                <a16:creationId xmlns:a16="http://schemas.microsoft.com/office/drawing/2014/main" id="{E441FE24-0544-81DE-6C46-BE99C1F04367}"/>
              </a:ext>
            </a:extLst>
          </p:cNvPr>
          <p:cNvSpPr txBox="1">
            <a:spLocks/>
          </p:cNvSpPr>
          <p:nvPr/>
        </p:nvSpPr>
        <p:spPr>
          <a:xfrm>
            <a:off x="1178994" y="342899"/>
            <a:ext cx="11258550" cy="723900"/>
          </a:xfrm>
          <a:prstGeom prst="rect">
            <a:avLst/>
          </a:prstGeom>
        </p:spPr>
        <p:txBody>
          <a:bodyPr lIns="0" tIns="0" rIns="0" bIns="0" anchor="ctr" anchorCtr="0"/>
          <a:lstStyle>
            <a:lvl1pPr algn="l" defTabSz="914400" rtl="0" eaLnBrk="1" latinLnBrk="0" hangingPunct="1">
              <a:lnSpc>
                <a:spcPct val="85000"/>
              </a:lnSpc>
              <a:spcBef>
                <a:spcPct val="0"/>
              </a:spcBef>
              <a:buNone/>
              <a:defRPr sz="8800" b="1" kern="1200">
                <a:solidFill>
                  <a:schemeClr val="bg1"/>
                </a:solidFill>
                <a:latin typeface="Poppins" pitchFamily="2" charset="77"/>
                <a:ea typeface="+mj-ea"/>
                <a:cs typeface="Poppins" pitchFamily="2" charset="77"/>
              </a:defRPr>
            </a:lvl1pPr>
          </a:lstStyle>
          <a:p>
            <a:r>
              <a:rPr lang="en-US" sz="4000">
                <a:latin typeface="Poppins" panose="00000500000000000000" pitchFamily="2" charset="0"/>
                <a:cs typeface="Poppins" panose="00000500000000000000" pitchFamily="2" charset="0"/>
              </a:rPr>
              <a:t>Time-to-Treatment Report</a:t>
            </a:r>
            <a:endParaRPr lang="en-US" sz="4000" dirty="0">
              <a:latin typeface="Poppins" panose="00000500000000000000" pitchFamily="2" charset="0"/>
              <a:cs typeface="Poppins" panose="00000500000000000000" pitchFamily="2" charset="0"/>
            </a:endParaRPr>
          </a:p>
        </p:txBody>
      </p:sp>
      <p:sp>
        <p:nvSpPr>
          <p:cNvPr id="14" name="Content Placeholder 1">
            <a:extLst>
              <a:ext uri="{FF2B5EF4-FFF2-40B4-BE49-F238E27FC236}">
                <a16:creationId xmlns:a16="http://schemas.microsoft.com/office/drawing/2014/main" id="{DFF3E034-DC2F-FFCB-5A13-9173235752B5}"/>
              </a:ext>
            </a:extLst>
          </p:cNvPr>
          <p:cNvSpPr txBox="1">
            <a:spLocks/>
          </p:cNvSpPr>
          <p:nvPr/>
        </p:nvSpPr>
        <p:spPr>
          <a:xfrm>
            <a:off x="471340" y="1608969"/>
            <a:ext cx="11561152" cy="201343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tx1"/>
                </a:solidFill>
                <a:latin typeface="Source Sans Pro" panose="020B0503030403020204"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Source Sans Pro" panose="020B0503030403020204"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ource Sans Pro" panose="020B0503030403020204"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a:buClr>
                <a:schemeClr val="accent2"/>
              </a:buClr>
            </a:pPr>
            <a:r>
              <a:rPr lang="en-US" dirty="0">
                <a:latin typeface="Poppins" panose="00000500000000000000" pitchFamily="2" charset="0"/>
                <a:cs typeface="Poppins" panose="00000500000000000000" pitchFamily="2" charset="0"/>
              </a:rPr>
              <a:t>What: </a:t>
            </a:r>
            <a:r>
              <a:rPr lang="en-US" b="0" dirty="0">
                <a:latin typeface="Poppins" panose="00000500000000000000" pitchFamily="2" charset="0"/>
                <a:cs typeface="Poppins" panose="00000500000000000000" pitchFamily="2" charset="0"/>
              </a:rPr>
              <a:t>Population health </a:t>
            </a:r>
            <a:r>
              <a:rPr lang="en-US" sz="2200" b="0" dirty="0">
                <a:solidFill>
                  <a:schemeClr val="tx2"/>
                </a:solidFill>
                <a:latin typeface="Poppins" panose="00000500000000000000" pitchFamily="2" charset="0"/>
                <a:cs typeface="Poppins" panose="00000500000000000000" pitchFamily="2" charset="0"/>
              </a:rPr>
              <a:t>report that navigators and others use to identify patients who at risk of a harmful delay in treatment initiation </a:t>
            </a:r>
          </a:p>
          <a:p>
            <a:pPr marL="0" lvl="1">
              <a:buClr>
                <a:schemeClr val="accent2"/>
              </a:buClr>
            </a:pPr>
            <a:r>
              <a:rPr lang="en-US" dirty="0">
                <a:latin typeface="Poppins" panose="00000500000000000000" pitchFamily="2" charset="0"/>
                <a:cs typeface="Poppins" panose="00000500000000000000" pitchFamily="2" charset="0"/>
              </a:rPr>
              <a:t>Time-to-Treatment Report</a:t>
            </a:r>
          </a:p>
          <a:p>
            <a:pPr marL="228600" lvl="2"/>
            <a:r>
              <a:rPr lang="en-US" dirty="0">
                <a:latin typeface="Poppins" panose="00000500000000000000" pitchFamily="2" charset="0"/>
                <a:cs typeface="Poppins" panose="00000500000000000000" pitchFamily="2" charset="0"/>
              </a:rPr>
              <a:t>Identifies first encounter with cancer diagnosis and counts each day that passes without indication of treatment </a:t>
            </a:r>
          </a:p>
          <a:p>
            <a:pPr marL="285750" indent="-285750">
              <a:buFont typeface="Wingdings" panose="05000000000000000000" pitchFamily="2" charset="2"/>
              <a:buChar char="§"/>
            </a:pPr>
            <a:endParaRPr lang="en-US" sz="2000" dirty="0"/>
          </a:p>
        </p:txBody>
      </p:sp>
      <p:grpSp>
        <p:nvGrpSpPr>
          <p:cNvPr id="16" name="Group 15">
            <a:extLst>
              <a:ext uri="{FF2B5EF4-FFF2-40B4-BE49-F238E27FC236}">
                <a16:creationId xmlns:a16="http://schemas.microsoft.com/office/drawing/2014/main" id="{1060E70A-3CB4-21F6-40FF-ECC7695AF8A9}"/>
              </a:ext>
            </a:extLst>
          </p:cNvPr>
          <p:cNvGrpSpPr/>
          <p:nvPr/>
        </p:nvGrpSpPr>
        <p:grpSpPr>
          <a:xfrm>
            <a:off x="471340" y="3503769"/>
            <a:ext cx="6975789" cy="3004113"/>
            <a:chOff x="3657600" y="2859320"/>
            <a:chExt cx="7201420" cy="3220502"/>
          </a:xfrm>
        </p:grpSpPr>
        <p:pic>
          <p:nvPicPr>
            <p:cNvPr id="17" name="Picture 16">
              <a:extLst>
                <a:ext uri="{FF2B5EF4-FFF2-40B4-BE49-F238E27FC236}">
                  <a16:creationId xmlns:a16="http://schemas.microsoft.com/office/drawing/2014/main" id="{B748F29C-7F69-1256-9EE2-0517B51A2482}"/>
                </a:ext>
              </a:extLst>
            </p:cNvPr>
            <p:cNvPicPr>
              <a:picLocks noChangeAspect="1"/>
            </p:cNvPicPr>
            <p:nvPr/>
          </p:nvPicPr>
          <p:blipFill>
            <a:blip r:embed="rId4"/>
            <a:stretch>
              <a:fillRect/>
            </a:stretch>
          </p:blipFill>
          <p:spPr>
            <a:xfrm>
              <a:off x="3657600" y="2859320"/>
              <a:ext cx="7201420" cy="2570418"/>
            </a:xfrm>
            <a:prstGeom prst="rect">
              <a:avLst/>
            </a:prstGeom>
          </p:spPr>
        </p:pic>
        <p:pic>
          <p:nvPicPr>
            <p:cNvPr id="18" name="Picture 17">
              <a:extLst>
                <a:ext uri="{FF2B5EF4-FFF2-40B4-BE49-F238E27FC236}">
                  <a16:creationId xmlns:a16="http://schemas.microsoft.com/office/drawing/2014/main" id="{2EADEB24-8F0A-7FE1-2DDB-F14A1F5A134B}"/>
                </a:ext>
              </a:extLst>
            </p:cNvPr>
            <p:cNvPicPr>
              <a:picLocks noChangeAspect="1"/>
            </p:cNvPicPr>
            <p:nvPr/>
          </p:nvPicPr>
          <p:blipFill>
            <a:blip r:embed="rId5"/>
            <a:stretch>
              <a:fillRect/>
            </a:stretch>
          </p:blipFill>
          <p:spPr>
            <a:xfrm>
              <a:off x="3657600" y="5400031"/>
              <a:ext cx="7201420" cy="679791"/>
            </a:xfrm>
            <a:prstGeom prst="rect">
              <a:avLst/>
            </a:prstGeom>
          </p:spPr>
        </p:pic>
      </p:grpSp>
      <p:sp>
        <p:nvSpPr>
          <p:cNvPr id="21" name="TextBox 20">
            <a:extLst>
              <a:ext uri="{FF2B5EF4-FFF2-40B4-BE49-F238E27FC236}">
                <a16:creationId xmlns:a16="http://schemas.microsoft.com/office/drawing/2014/main" id="{E5EB4815-3C2C-836F-6B79-D63596888E40}"/>
              </a:ext>
            </a:extLst>
          </p:cNvPr>
          <p:cNvSpPr txBox="1"/>
          <p:nvPr/>
        </p:nvSpPr>
        <p:spPr>
          <a:xfrm>
            <a:off x="8100399" y="3225492"/>
            <a:ext cx="3099335" cy="3416320"/>
          </a:xfrm>
          <a:prstGeom prst="rect">
            <a:avLst/>
          </a:prstGeom>
          <a:noFill/>
        </p:spPr>
        <p:txBody>
          <a:bodyPr wrap="square" rtlCol="0">
            <a:spAutoFit/>
          </a:bodyPr>
          <a:lstStyle/>
          <a:p>
            <a:r>
              <a:rPr lang="en-US" dirty="0">
                <a:latin typeface="Poppins" panose="00000500000000000000" pitchFamily="2" charset="0"/>
                <a:cs typeface="Poppins" panose="00000500000000000000" pitchFamily="2" charset="0"/>
              </a:rPr>
              <a:t>Key Features </a:t>
            </a:r>
          </a:p>
          <a:p>
            <a:pPr marL="285750" indent="-285750">
              <a:buFont typeface="Arial" panose="020B0604020202020204" pitchFamily="34" charset="0"/>
              <a:buChar char="•"/>
            </a:pPr>
            <a:endParaRPr lang="en-US" dirty="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dirty="0">
                <a:latin typeface="Poppins" panose="00000500000000000000" pitchFamily="2" charset="0"/>
                <a:cs typeface="Poppins" panose="00000500000000000000" pitchFamily="2" charset="0"/>
              </a:rPr>
              <a:t>Users can filter reports</a:t>
            </a:r>
          </a:p>
          <a:p>
            <a:pPr marL="285750" indent="-285750">
              <a:buFont typeface="Arial" panose="020B0604020202020204" pitchFamily="34" charset="0"/>
              <a:buChar char="•"/>
            </a:pPr>
            <a:endParaRPr lang="en-US" dirty="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dirty="0">
                <a:latin typeface="Poppins" panose="00000500000000000000" pitchFamily="2" charset="0"/>
                <a:cs typeface="Poppins" panose="00000500000000000000" pitchFamily="2" charset="0"/>
              </a:rPr>
              <a:t>Color-codes reflect days since presentations</a:t>
            </a:r>
          </a:p>
          <a:p>
            <a:pPr marL="285750" indent="-285750">
              <a:buFont typeface="Arial" panose="020B0604020202020204" pitchFamily="34" charset="0"/>
              <a:buChar char="•"/>
            </a:pPr>
            <a:endParaRPr lang="en-US" dirty="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dirty="0">
                <a:latin typeface="Poppins" panose="00000500000000000000" pitchFamily="2" charset="0"/>
                <a:cs typeface="Poppins" panose="00000500000000000000" pitchFamily="2" charset="0"/>
              </a:rPr>
              <a:t>Users can remove patients form the report</a:t>
            </a:r>
          </a:p>
          <a:p>
            <a:endParaRPr lang="en-US" dirty="0"/>
          </a:p>
        </p:txBody>
      </p:sp>
    </p:spTree>
    <p:extLst>
      <p:ext uri="{BB962C8B-B14F-4D97-AF65-F5344CB8AC3E}">
        <p14:creationId xmlns:p14="http://schemas.microsoft.com/office/powerpoint/2010/main" val="21852362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EF228BC-B84C-7DC6-D7C4-B1AB5C64DA9C}"/>
              </a:ext>
            </a:extLst>
          </p:cNvPr>
          <p:cNvSpPr>
            <a:spLocks noGrp="1"/>
          </p:cNvSpPr>
          <p:nvPr>
            <p:ph type="sldNum" sz="quarter" idx="12"/>
          </p:nvPr>
        </p:nvSpPr>
        <p:spPr/>
        <p:txBody>
          <a:bodyPr/>
          <a:lstStyle/>
          <a:p>
            <a:fld id="{68C2960B-0FC7-4B30-A325-8B42FC89E055}" type="slidenum">
              <a:rPr lang="en-US" smtClean="0"/>
              <a:t>16</a:t>
            </a:fld>
            <a:endParaRPr lang="en-US"/>
          </a:p>
        </p:txBody>
      </p:sp>
      <p:sp>
        <p:nvSpPr>
          <p:cNvPr id="5" name="Title 3">
            <a:extLst>
              <a:ext uri="{FF2B5EF4-FFF2-40B4-BE49-F238E27FC236}">
                <a16:creationId xmlns:a16="http://schemas.microsoft.com/office/drawing/2014/main" id="{D090E543-364E-1F74-1F2E-6C2FE7E2CE31}"/>
              </a:ext>
            </a:extLst>
          </p:cNvPr>
          <p:cNvSpPr txBox="1">
            <a:spLocks/>
          </p:cNvSpPr>
          <p:nvPr/>
        </p:nvSpPr>
        <p:spPr>
          <a:xfrm>
            <a:off x="838200" y="365125"/>
            <a:ext cx="10515600" cy="1325563"/>
          </a:xfrm>
          <a:prstGeom prst="rect">
            <a:avLst/>
          </a:prstGeom>
        </p:spPr>
        <p:txBody>
          <a:bodyPr>
            <a:normAutofit/>
          </a:bodyPr>
          <a:lstStyle>
            <a:lvl1pPr algn="l" defTabSz="914400" rtl="0" eaLnBrk="1" latinLnBrk="0" hangingPunct="1">
              <a:lnSpc>
                <a:spcPct val="90000"/>
              </a:lnSpc>
              <a:spcBef>
                <a:spcPct val="0"/>
              </a:spcBef>
              <a:buNone/>
              <a:defRPr sz="8000" b="1" kern="1200">
                <a:solidFill>
                  <a:schemeClr val="bg1"/>
                </a:solidFill>
                <a:latin typeface="Poppins" pitchFamily="2" charset="77"/>
                <a:ea typeface="+mj-ea"/>
                <a:cs typeface="Poppins" pitchFamily="2" charset="77"/>
              </a:defRPr>
            </a:lvl1pPr>
          </a:lstStyle>
          <a:p>
            <a:r>
              <a:rPr lang="en-US" sz="3600" dirty="0">
                <a:latin typeface="Poppins" panose="00000500000000000000" pitchFamily="2" charset="0"/>
                <a:cs typeface="Poppins" panose="00000500000000000000" pitchFamily="2" charset="0"/>
              </a:rPr>
              <a:t>Clinical Risk: Remote Symptom Monitoring</a:t>
            </a:r>
          </a:p>
        </p:txBody>
      </p:sp>
      <p:grpSp>
        <p:nvGrpSpPr>
          <p:cNvPr id="6" name="Group 5">
            <a:extLst>
              <a:ext uri="{FF2B5EF4-FFF2-40B4-BE49-F238E27FC236}">
                <a16:creationId xmlns:a16="http://schemas.microsoft.com/office/drawing/2014/main" id="{14733EC9-3547-BEAF-2E5D-E7486372CDBA}"/>
              </a:ext>
            </a:extLst>
          </p:cNvPr>
          <p:cNvGrpSpPr/>
          <p:nvPr/>
        </p:nvGrpSpPr>
        <p:grpSpPr>
          <a:xfrm>
            <a:off x="936674" y="1190826"/>
            <a:ext cx="3092301" cy="2701207"/>
            <a:chOff x="1311639" y="1663405"/>
            <a:chExt cx="3092301" cy="2701207"/>
          </a:xfrm>
        </p:grpSpPr>
        <p:pic>
          <p:nvPicPr>
            <p:cNvPr id="7" name="Picture 6">
              <a:extLst>
                <a:ext uri="{FF2B5EF4-FFF2-40B4-BE49-F238E27FC236}">
                  <a16:creationId xmlns:a16="http://schemas.microsoft.com/office/drawing/2014/main" id="{8D875B9B-4EA8-6E24-BC8C-DA1556FB282F}"/>
                </a:ext>
              </a:extLst>
            </p:cNvPr>
            <p:cNvPicPr>
              <a:picLocks noChangeAspect="1"/>
            </p:cNvPicPr>
            <p:nvPr/>
          </p:nvPicPr>
          <p:blipFill>
            <a:blip r:embed="rId2"/>
            <a:stretch>
              <a:fillRect/>
            </a:stretch>
          </p:blipFill>
          <p:spPr>
            <a:xfrm>
              <a:off x="1311639" y="1663405"/>
              <a:ext cx="3092301" cy="2701207"/>
            </a:xfrm>
            <a:prstGeom prst="rect">
              <a:avLst/>
            </a:prstGeom>
          </p:spPr>
        </p:pic>
        <p:sp>
          <p:nvSpPr>
            <p:cNvPr id="8" name="Oval 7">
              <a:extLst>
                <a:ext uri="{FF2B5EF4-FFF2-40B4-BE49-F238E27FC236}">
                  <a16:creationId xmlns:a16="http://schemas.microsoft.com/office/drawing/2014/main" id="{EBE7A81E-D805-032A-5830-7C57FB7E04C8}"/>
                </a:ext>
              </a:extLst>
            </p:cNvPr>
            <p:cNvSpPr/>
            <p:nvPr/>
          </p:nvSpPr>
          <p:spPr bwMode="auto">
            <a:xfrm>
              <a:off x="1987655" y="1782157"/>
              <a:ext cx="1740270" cy="848657"/>
            </a:xfrm>
            <a:prstGeom prst="ellipse">
              <a:avLst/>
            </a:prstGeom>
            <a:noFill/>
            <a:ln w="57150">
              <a:solidFill>
                <a:schemeClr val="accent4"/>
              </a:solidFill>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ＭＳ Ｐゴシック" panose="020B0600070205080204" pitchFamily="34" charset="-128"/>
                <a:cs typeface="+mn-cs"/>
              </a:endParaRPr>
            </a:p>
          </p:txBody>
        </p:sp>
      </p:grpSp>
      <p:sp>
        <p:nvSpPr>
          <p:cNvPr id="9" name="TextBox 8">
            <a:extLst>
              <a:ext uri="{FF2B5EF4-FFF2-40B4-BE49-F238E27FC236}">
                <a16:creationId xmlns:a16="http://schemas.microsoft.com/office/drawing/2014/main" id="{A71F5E8D-E805-296C-EEAB-55CB2FADB2E8}"/>
              </a:ext>
            </a:extLst>
          </p:cNvPr>
          <p:cNvSpPr txBox="1"/>
          <p:nvPr/>
        </p:nvSpPr>
        <p:spPr>
          <a:xfrm>
            <a:off x="6232554" y="1245155"/>
            <a:ext cx="5671038" cy="5293757"/>
          </a:xfrm>
          <a:prstGeom prst="rect">
            <a:avLst/>
          </a:prstGeom>
          <a:noFill/>
        </p:spPr>
        <p:txBody>
          <a:bodyPr wrap="square" rtlCol="0">
            <a:spAutoFit/>
          </a:bodyPr>
          <a:lstStyle/>
          <a:p>
            <a:r>
              <a:rPr lang="en-US" b="1" dirty="0">
                <a:solidFill>
                  <a:schemeClr val="accent1"/>
                </a:solidFill>
                <a:latin typeface="Poppins" panose="00000500000000000000" pitchFamily="2" charset="0"/>
                <a:cs typeface="Poppins" panose="00000500000000000000" pitchFamily="2" charset="0"/>
              </a:rPr>
              <a:t>Who: </a:t>
            </a:r>
            <a:r>
              <a:rPr lang="en-US" b="1" dirty="0">
                <a:solidFill>
                  <a:schemeClr val="tx1">
                    <a:lumMod val="95000"/>
                    <a:lumOff val="5000"/>
                  </a:schemeClr>
                </a:solidFill>
                <a:latin typeface="Poppins" panose="00000500000000000000" pitchFamily="2" charset="0"/>
                <a:cs typeface="Poppins" panose="00000500000000000000" pitchFamily="2" charset="0"/>
              </a:rPr>
              <a:t>Nurse-Driven Integrated ePRO Model</a:t>
            </a:r>
          </a:p>
          <a:p>
            <a:pPr algn="ctr"/>
            <a:r>
              <a:rPr lang="en-US" sz="1600" dirty="0">
                <a:solidFill>
                  <a:schemeClr val="tx1">
                    <a:lumMod val="95000"/>
                    <a:lumOff val="5000"/>
                  </a:schemeClr>
                </a:solidFill>
                <a:latin typeface="Poppins" panose="00000500000000000000" pitchFamily="2" charset="0"/>
                <a:cs typeface="Poppins" panose="00000500000000000000" pitchFamily="2" charset="0"/>
              </a:rPr>
              <a:t>Central N</a:t>
            </a:r>
            <a:r>
              <a:rPr lang="en-US" sz="1600" dirty="0">
                <a:latin typeface="Poppins" panose="00000500000000000000" pitchFamily="2" charset="0"/>
                <a:cs typeface="Poppins" panose="00000500000000000000" pitchFamily="2" charset="0"/>
              </a:rPr>
              <a:t>avigators, Clinical Navigators &amp; Triage Nurses</a:t>
            </a:r>
          </a:p>
          <a:p>
            <a:endParaRPr lang="en-US" dirty="0">
              <a:latin typeface="Poppins" panose="00000500000000000000" pitchFamily="2" charset="0"/>
              <a:cs typeface="Poppins" panose="00000500000000000000" pitchFamily="2" charset="0"/>
            </a:endParaRPr>
          </a:p>
          <a:p>
            <a:r>
              <a:rPr lang="en-US" b="1" dirty="0">
                <a:solidFill>
                  <a:schemeClr val="accent1"/>
                </a:solidFill>
                <a:latin typeface="Poppins" panose="00000500000000000000" pitchFamily="2" charset="0"/>
                <a:cs typeface="Poppins" panose="00000500000000000000" pitchFamily="2" charset="0"/>
              </a:rPr>
              <a:t>What: </a:t>
            </a:r>
            <a:r>
              <a:rPr lang="en-US" dirty="0">
                <a:latin typeface="Poppins" panose="00000500000000000000" pitchFamily="2" charset="0"/>
                <a:cs typeface="Poppins" panose="00000500000000000000" pitchFamily="2" charset="0"/>
              </a:rPr>
              <a:t>Risk of unplanned hospital stay and/or ED visit (</a:t>
            </a:r>
            <a:r>
              <a:rPr lang="en-US" b="1" dirty="0">
                <a:latin typeface="Poppins" panose="00000500000000000000" pitchFamily="2" charset="0"/>
                <a:cs typeface="Poppins" panose="00000500000000000000" pitchFamily="2" charset="0"/>
              </a:rPr>
              <a:t>acute care event) </a:t>
            </a:r>
            <a:r>
              <a:rPr lang="en-US" dirty="0">
                <a:latin typeface="Poppins" panose="00000500000000000000" pitchFamily="2" charset="0"/>
                <a:cs typeface="Poppins" panose="00000500000000000000" pitchFamily="2" charset="0"/>
              </a:rPr>
              <a:t>during systemic treatment</a:t>
            </a:r>
          </a:p>
          <a:p>
            <a:endParaRPr lang="en-US" dirty="0">
              <a:latin typeface="Poppins" panose="00000500000000000000" pitchFamily="2" charset="0"/>
              <a:cs typeface="Poppins" panose="00000500000000000000" pitchFamily="2" charset="0"/>
            </a:endParaRPr>
          </a:p>
          <a:p>
            <a:r>
              <a:rPr lang="en-US" b="1" dirty="0">
                <a:solidFill>
                  <a:schemeClr val="accent1"/>
                </a:solidFill>
                <a:latin typeface="Poppins" panose="00000500000000000000" pitchFamily="2" charset="0"/>
                <a:cs typeface="Poppins" panose="00000500000000000000" pitchFamily="2" charset="0"/>
              </a:rPr>
              <a:t>When:</a:t>
            </a:r>
            <a:r>
              <a:rPr lang="en-US" dirty="0">
                <a:solidFill>
                  <a:schemeClr val="accent1"/>
                </a:solidFill>
                <a:latin typeface="Poppins" panose="00000500000000000000" pitchFamily="2" charset="0"/>
                <a:cs typeface="Poppins" panose="00000500000000000000" pitchFamily="2" charset="0"/>
              </a:rPr>
              <a:t>  </a:t>
            </a:r>
            <a:r>
              <a:rPr lang="en-US" b="1" dirty="0">
                <a:solidFill>
                  <a:schemeClr val="tx1">
                    <a:lumMod val="95000"/>
                    <a:lumOff val="5000"/>
                  </a:schemeClr>
                </a:solidFill>
                <a:latin typeface="Poppins" panose="00000500000000000000" pitchFamily="2" charset="0"/>
                <a:cs typeface="Poppins" panose="00000500000000000000" pitchFamily="2" charset="0"/>
              </a:rPr>
              <a:t>Automated prognostic score </a:t>
            </a:r>
            <a:r>
              <a:rPr lang="en-US" dirty="0">
                <a:solidFill>
                  <a:schemeClr val="tx1">
                    <a:lumMod val="95000"/>
                    <a:lumOff val="5000"/>
                  </a:schemeClr>
                </a:solidFill>
                <a:latin typeface="Poppins" panose="00000500000000000000" pitchFamily="2" charset="0"/>
                <a:cs typeface="Poppins" panose="00000500000000000000" pitchFamily="2" charset="0"/>
              </a:rPr>
              <a:t>calculation based on treatment planned; those in top 10</a:t>
            </a:r>
            <a:r>
              <a:rPr lang="en-US" baseline="30000" dirty="0">
                <a:solidFill>
                  <a:schemeClr val="tx1">
                    <a:lumMod val="95000"/>
                    <a:lumOff val="5000"/>
                  </a:schemeClr>
                </a:solidFill>
                <a:latin typeface="Poppins" panose="00000500000000000000" pitchFamily="2" charset="0"/>
                <a:cs typeface="Poppins" panose="00000500000000000000" pitchFamily="2" charset="0"/>
              </a:rPr>
              <a:t>th</a:t>
            </a:r>
            <a:r>
              <a:rPr lang="en-US" dirty="0">
                <a:solidFill>
                  <a:schemeClr val="tx1">
                    <a:lumMod val="95000"/>
                    <a:lumOff val="5000"/>
                  </a:schemeClr>
                </a:solidFill>
                <a:latin typeface="Poppins" panose="00000500000000000000" pitchFamily="2" charset="0"/>
                <a:cs typeface="Poppins" panose="00000500000000000000" pitchFamily="2" charset="0"/>
              </a:rPr>
              <a:t> percentile of risk </a:t>
            </a:r>
            <a:r>
              <a:rPr lang="en-US" b="1" dirty="0">
                <a:solidFill>
                  <a:schemeClr val="tx1">
                    <a:lumMod val="95000"/>
                    <a:lumOff val="5000"/>
                  </a:schemeClr>
                </a:solidFill>
                <a:latin typeface="Poppins" panose="00000500000000000000" pitchFamily="2" charset="0"/>
                <a:cs typeface="Poppins" panose="00000500000000000000" pitchFamily="2" charset="0"/>
              </a:rPr>
              <a:t>pushed to navigation team </a:t>
            </a:r>
            <a:r>
              <a:rPr lang="en-US" dirty="0">
                <a:solidFill>
                  <a:schemeClr val="tx1">
                    <a:lumMod val="95000"/>
                    <a:lumOff val="5000"/>
                  </a:schemeClr>
                </a:solidFill>
                <a:latin typeface="Poppins" panose="00000500000000000000" pitchFamily="2" charset="0"/>
                <a:cs typeface="Poppins" panose="00000500000000000000" pitchFamily="2" charset="0"/>
              </a:rPr>
              <a:t>for program enrollment</a:t>
            </a:r>
          </a:p>
          <a:p>
            <a:endParaRPr lang="en-US" dirty="0">
              <a:solidFill>
                <a:schemeClr val="tx1">
                  <a:lumMod val="95000"/>
                  <a:lumOff val="5000"/>
                </a:schemeClr>
              </a:solidFill>
              <a:latin typeface="Poppins" panose="00000500000000000000" pitchFamily="2" charset="0"/>
              <a:cs typeface="Poppins" panose="00000500000000000000" pitchFamily="2" charset="0"/>
            </a:endParaRPr>
          </a:p>
          <a:p>
            <a:r>
              <a:rPr lang="en-US" b="1" dirty="0">
                <a:solidFill>
                  <a:schemeClr val="accent1"/>
                </a:solidFill>
                <a:latin typeface="Poppins" panose="00000500000000000000" pitchFamily="2" charset="0"/>
                <a:cs typeface="Poppins" panose="00000500000000000000" pitchFamily="2" charset="0"/>
              </a:rPr>
              <a:t>Why: </a:t>
            </a:r>
            <a:r>
              <a:rPr lang="en-US" sz="1800" dirty="0">
                <a:latin typeface="Poppins" panose="00000500000000000000" pitchFamily="2" charset="0"/>
                <a:cs typeface="Poppins" panose="00000500000000000000" pitchFamily="2" charset="0"/>
              </a:rPr>
              <a:t>Targeting high-risk patients prioritized those most likely to benefit from remote symptom monitoring </a:t>
            </a:r>
            <a:r>
              <a:rPr lang="en-US" sz="1800" b="1" dirty="0">
                <a:latin typeface="Poppins" panose="00000500000000000000" pitchFamily="2" charset="0"/>
                <a:cs typeface="Poppins" panose="00000500000000000000" pitchFamily="2" charset="0"/>
              </a:rPr>
              <a:t>without overburdening oncology clinicians</a:t>
            </a:r>
            <a:r>
              <a:rPr lang="en-US" sz="1800" dirty="0">
                <a:latin typeface="Poppins" panose="00000500000000000000" pitchFamily="2" charset="0"/>
                <a:cs typeface="Poppins" panose="00000500000000000000" pitchFamily="2" charset="0"/>
              </a:rPr>
              <a:t>. </a:t>
            </a:r>
          </a:p>
          <a:p>
            <a:pPr lvl="1"/>
            <a:endParaRPr lang="en-US" dirty="0">
              <a:solidFill>
                <a:schemeClr val="tx1">
                  <a:lumMod val="95000"/>
                  <a:lumOff val="5000"/>
                </a:schemeClr>
              </a:solidFill>
              <a:latin typeface="Poppins" panose="00000500000000000000" pitchFamily="2" charset="0"/>
              <a:cs typeface="Poppins" panose="00000500000000000000" pitchFamily="2" charset="0"/>
            </a:endParaRPr>
          </a:p>
          <a:p>
            <a:endParaRPr lang="en-US" dirty="0"/>
          </a:p>
        </p:txBody>
      </p:sp>
      <p:sp>
        <p:nvSpPr>
          <p:cNvPr id="10" name="TextBox 9">
            <a:extLst>
              <a:ext uri="{FF2B5EF4-FFF2-40B4-BE49-F238E27FC236}">
                <a16:creationId xmlns:a16="http://schemas.microsoft.com/office/drawing/2014/main" id="{EE148238-9B45-A272-02DA-E8A040B2364D}"/>
              </a:ext>
            </a:extLst>
          </p:cNvPr>
          <p:cNvSpPr txBox="1"/>
          <p:nvPr/>
        </p:nvSpPr>
        <p:spPr>
          <a:xfrm>
            <a:off x="190411" y="4010785"/>
            <a:ext cx="5797418" cy="2585323"/>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Poppins" panose="00000500000000000000" pitchFamily="2" charset="0"/>
                <a:cs typeface="Poppins" panose="00000500000000000000" pitchFamily="2" charset="0"/>
              </a:rPr>
              <a:t>Adapted previously published PROACCT model</a:t>
            </a:r>
          </a:p>
          <a:p>
            <a:pPr marL="742950" lvl="1" indent="-285750">
              <a:buFont typeface="Arial" panose="020B0604020202020204" pitchFamily="34" charset="0"/>
              <a:buChar char="•"/>
            </a:pPr>
            <a:r>
              <a:rPr lang="en-US" sz="1400" dirty="0">
                <a:latin typeface="Poppins" panose="00000500000000000000" pitchFamily="2" charset="0"/>
                <a:cs typeface="Poppins" panose="00000500000000000000" pitchFamily="2" charset="0"/>
              </a:rPr>
              <a:t>(Grant et al 2019)</a:t>
            </a:r>
          </a:p>
          <a:p>
            <a:pPr marL="285750" indent="-285750">
              <a:buFont typeface="Arial" panose="020B0604020202020204" pitchFamily="34" charset="0"/>
              <a:buChar char="•"/>
            </a:pPr>
            <a:r>
              <a:rPr lang="en-US" dirty="0">
                <a:latin typeface="Poppins" panose="00000500000000000000" pitchFamily="2" charset="0"/>
                <a:cs typeface="Poppins" panose="00000500000000000000" pitchFamily="2" charset="0"/>
              </a:rPr>
              <a:t>Four patient characteristics used to predict ACE risk</a:t>
            </a:r>
          </a:p>
          <a:p>
            <a:pPr marL="742950" lvl="1" indent="-285750">
              <a:buFont typeface="Arial" panose="020B0604020202020204" pitchFamily="34" charset="0"/>
              <a:buChar char="•"/>
            </a:pPr>
            <a:r>
              <a:rPr lang="en-US" dirty="0">
                <a:latin typeface="Poppins" panose="00000500000000000000" pitchFamily="2" charset="0"/>
                <a:cs typeface="Poppins" panose="00000500000000000000" pitchFamily="2" charset="0"/>
              </a:rPr>
              <a:t>Age</a:t>
            </a:r>
          </a:p>
          <a:p>
            <a:pPr marL="742950" lvl="1" indent="-285750">
              <a:buFont typeface="Arial" panose="020B0604020202020204" pitchFamily="34" charset="0"/>
              <a:buChar char="•"/>
            </a:pPr>
            <a:r>
              <a:rPr lang="en-US" dirty="0">
                <a:latin typeface="Poppins" panose="00000500000000000000" pitchFamily="2" charset="0"/>
                <a:cs typeface="Poppins" panose="00000500000000000000" pitchFamily="2" charset="0"/>
              </a:rPr>
              <a:t>Prior ED/Hospital use</a:t>
            </a:r>
          </a:p>
          <a:p>
            <a:pPr marL="742950" lvl="1" indent="-285750">
              <a:buFont typeface="Arial" panose="020B0604020202020204" pitchFamily="34" charset="0"/>
              <a:buChar char="•"/>
            </a:pPr>
            <a:r>
              <a:rPr lang="en-US" dirty="0">
                <a:latin typeface="Poppins" panose="00000500000000000000" pitchFamily="2" charset="0"/>
                <a:cs typeface="Poppins" panose="00000500000000000000" pitchFamily="2" charset="0"/>
              </a:rPr>
              <a:t>Cancer Diagnosis</a:t>
            </a:r>
          </a:p>
          <a:p>
            <a:pPr marL="742950" lvl="1" indent="-285750">
              <a:buFont typeface="Arial" panose="020B0604020202020204" pitchFamily="34" charset="0"/>
              <a:buChar char="•"/>
            </a:pPr>
            <a:r>
              <a:rPr lang="en-US" dirty="0">
                <a:latin typeface="Poppins" panose="00000500000000000000" pitchFamily="2" charset="0"/>
                <a:cs typeface="Poppins" panose="00000500000000000000" pitchFamily="2" charset="0"/>
              </a:rPr>
              <a:t>Treatment type         </a:t>
            </a:r>
            <a:r>
              <a:rPr lang="en-US" sz="1400" dirty="0">
                <a:latin typeface="Poppins" panose="00000500000000000000" pitchFamily="2" charset="0"/>
                <a:cs typeface="Poppins" panose="00000500000000000000" pitchFamily="2" charset="0"/>
              </a:rPr>
              <a:t>(Stein et al 2023)</a:t>
            </a:r>
            <a:r>
              <a:rPr lang="en-US" dirty="0">
                <a:latin typeface="Poppins" panose="00000500000000000000" pitchFamily="2" charset="0"/>
                <a:cs typeface="Poppins" panose="00000500000000000000" pitchFamily="2" charset="0"/>
              </a:rPr>
              <a:t>     </a:t>
            </a:r>
          </a:p>
        </p:txBody>
      </p:sp>
      <p:pic>
        <p:nvPicPr>
          <p:cNvPr id="11" name="Picture 10">
            <a:extLst>
              <a:ext uri="{FF2B5EF4-FFF2-40B4-BE49-F238E27FC236}">
                <a16:creationId xmlns:a16="http://schemas.microsoft.com/office/drawing/2014/main" id="{BFA9F308-C4E1-0F43-899A-DE02AAB6E8E9}"/>
              </a:ext>
            </a:extLst>
          </p:cNvPr>
          <p:cNvPicPr>
            <a:picLocks noChangeAspect="1"/>
          </p:cNvPicPr>
          <p:nvPr/>
        </p:nvPicPr>
        <p:blipFill>
          <a:blip r:embed="rId3"/>
          <a:stretch>
            <a:fillRect/>
          </a:stretch>
        </p:blipFill>
        <p:spPr>
          <a:xfrm>
            <a:off x="9982200" y="6049576"/>
            <a:ext cx="1720064" cy="613548"/>
          </a:xfrm>
          <a:prstGeom prst="rect">
            <a:avLst/>
          </a:prstGeom>
        </p:spPr>
      </p:pic>
    </p:spTree>
    <p:extLst>
      <p:ext uri="{BB962C8B-B14F-4D97-AF65-F5344CB8AC3E}">
        <p14:creationId xmlns:p14="http://schemas.microsoft.com/office/powerpoint/2010/main" val="3786380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26711-1FD9-623C-6FD3-2459597B9851}"/>
              </a:ext>
            </a:extLst>
          </p:cNvPr>
          <p:cNvSpPr>
            <a:spLocks noGrp="1"/>
          </p:cNvSpPr>
          <p:nvPr>
            <p:ph type="title"/>
          </p:nvPr>
        </p:nvSpPr>
        <p:spPr>
          <a:xfrm>
            <a:off x="471340" y="801277"/>
            <a:ext cx="3007150" cy="762107"/>
          </a:xfrm>
        </p:spPr>
        <p:txBody>
          <a:bodyPr lIns="0" tIns="0" rIns="0" bIns="0" anchor="ctr">
            <a:noAutofit/>
          </a:bodyPr>
          <a:lstStyle/>
          <a:p>
            <a:pPr algn="ctr">
              <a:lnSpc>
                <a:spcPts val="9020"/>
              </a:lnSpc>
            </a:pPr>
            <a:br>
              <a:rPr lang="en-US" dirty="0"/>
            </a:br>
            <a:endParaRPr lang="en-US" sz="8800" b="1" dirty="0">
              <a:solidFill>
                <a:schemeClr val="bg1"/>
              </a:solidFill>
              <a:latin typeface="Poppins" pitchFamily="2" charset="77"/>
              <a:cs typeface="Poppins" pitchFamily="2" charset="77"/>
            </a:endParaRPr>
          </a:p>
        </p:txBody>
      </p:sp>
      <p:pic>
        <p:nvPicPr>
          <p:cNvPr id="7" name="Picture 6">
            <a:extLst>
              <a:ext uri="{FF2B5EF4-FFF2-40B4-BE49-F238E27FC236}">
                <a16:creationId xmlns:a16="http://schemas.microsoft.com/office/drawing/2014/main" id="{A05862FF-40BA-72F4-69C3-DF8A262F632C}"/>
              </a:ext>
            </a:extLst>
          </p:cNvPr>
          <p:cNvPicPr>
            <a:picLocks noChangeAspect="1"/>
          </p:cNvPicPr>
          <p:nvPr/>
        </p:nvPicPr>
        <p:blipFill>
          <a:blip r:embed="rId2"/>
          <a:stretch>
            <a:fillRect/>
          </a:stretch>
        </p:blipFill>
        <p:spPr>
          <a:xfrm>
            <a:off x="9567710" y="376191"/>
            <a:ext cx="2152950" cy="657317"/>
          </a:xfrm>
          <a:prstGeom prst="rect">
            <a:avLst/>
          </a:prstGeom>
        </p:spPr>
      </p:pic>
      <p:sp>
        <p:nvSpPr>
          <p:cNvPr id="9" name="TextBox 8">
            <a:extLst>
              <a:ext uri="{FF2B5EF4-FFF2-40B4-BE49-F238E27FC236}">
                <a16:creationId xmlns:a16="http://schemas.microsoft.com/office/drawing/2014/main" id="{9DA93629-6036-6099-7DE6-1380C44ABBD5}"/>
              </a:ext>
            </a:extLst>
          </p:cNvPr>
          <p:cNvSpPr txBox="1"/>
          <p:nvPr/>
        </p:nvSpPr>
        <p:spPr>
          <a:xfrm>
            <a:off x="4368358" y="3282601"/>
            <a:ext cx="692818"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5B8C5"/>
                </a:solidFill>
                <a:effectLst/>
                <a:uLnTx/>
                <a:uFillTx/>
                <a:latin typeface="Poppins" panose="00000500000000000000" pitchFamily="2" charset="0"/>
                <a:ea typeface="Roboto" panose="02000000000000000000" pitchFamily="2" charset="0"/>
                <a:cs typeface="Poppins" panose="00000500000000000000" pitchFamily="2" charset="0"/>
              </a:rPr>
              <a:t>Text</a:t>
            </a:r>
            <a:endParaRPr kumimoji="0" lang="en-US" sz="1800" b="1" i="0" u="none" strike="noStrike" kern="1200" cap="none" spc="0" normalizeH="0" baseline="0" noProof="0" dirty="0">
              <a:ln>
                <a:noFill/>
              </a:ln>
              <a:solidFill>
                <a:srgbClr val="005F9B"/>
              </a:solidFill>
              <a:effectLst/>
              <a:uLnTx/>
              <a:uFillTx/>
              <a:latin typeface="Poppins" panose="00000500000000000000" pitchFamily="2" charset="0"/>
              <a:ea typeface="Roboto" panose="02000000000000000000" pitchFamily="2" charset="0"/>
              <a:cs typeface="Poppins" panose="00000500000000000000" pitchFamily="2"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50658024-76D6-159A-5CCD-F98961B1993D}"/>
              </a:ext>
            </a:extLst>
          </p:cNvPr>
          <p:cNvSpPr txBox="1"/>
          <p:nvPr/>
        </p:nvSpPr>
        <p:spPr>
          <a:xfrm>
            <a:off x="9130440" y="3309007"/>
            <a:ext cx="716030" cy="64633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5B8C5"/>
                </a:solidFill>
                <a:effectLst/>
                <a:uLnTx/>
                <a:uFillTx/>
                <a:latin typeface="Poppins" panose="00000500000000000000" pitchFamily="2" charset="0"/>
                <a:ea typeface="Roboto" panose="02000000000000000000" pitchFamily="2" charset="0"/>
                <a:cs typeface="Poppins" panose="00000500000000000000" pitchFamily="2" charset="0"/>
              </a:rPr>
              <a:t>Text</a:t>
            </a:r>
            <a:endParaRPr kumimoji="0" lang="en-US" sz="1800" b="1" i="0" u="none" strike="noStrike" kern="1200" cap="none" spc="0" normalizeH="0" baseline="0" noProof="0" dirty="0">
              <a:ln>
                <a:noFill/>
              </a:ln>
              <a:solidFill>
                <a:srgbClr val="404040"/>
              </a:solidFill>
              <a:effectLst/>
              <a:uLnTx/>
              <a:uFillTx/>
              <a:latin typeface="Poppins" panose="00000500000000000000" pitchFamily="2" charset="0"/>
              <a:ea typeface="Roboto" panose="02000000000000000000" pitchFamily="2" charset="0"/>
              <a:cs typeface="Poppins" panose="00000500000000000000" pitchFamily="2"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C637CA65-8FA2-506A-6C97-8F93FC927DBB}"/>
              </a:ext>
            </a:extLst>
          </p:cNvPr>
          <p:cNvSpPr txBox="1"/>
          <p:nvPr/>
        </p:nvSpPr>
        <p:spPr>
          <a:xfrm>
            <a:off x="5576392" y="4933888"/>
            <a:ext cx="747320"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5B8C5"/>
                </a:solidFill>
                <a:effectLst/>
                <a:uLnTx/>
                <a:uFillTx/>
                <a:latin typeface="Poppins" panose="00000500000000000000" pitchFamily="2" charset="0"/>
                <a:ea typeface="Roboto" panose="02000000000000000000" pitchFamily="2" charset="0"/>
                <a:cs typeface="Poppins" panose="00000500000000000000" pitchFamily="2" charset="0"/>
              </a:rPr>
              <a:t>TEXT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6D5FE67A-C386-8F59-9211-034C900B5248}"/>
              </a:ext>
            </a:extLst>
          </p:cNvPr>
          <p:cNvSpPr txBox="1"/>
          <p:nvPr/>
        </p:nvSpPr>
        <p:spPr>
          <a:xfrm>
            <a:off x="3890064" y="5673503"/>
            <a:ext cx="679994"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5B8C5"/>
                </a:solidFill>
                <a:effectLst/>
                <a:uLnTx/>
                <a:uFillTx/>
                <a:latin typeface="Poppins" panose="00000500000000000000" pitchFamily="2" charset="0"/>
                <a:ea typeface="Roboto" panose="02000000000000000000" pitchFamily="2" charset="0"/>
                <a:cs typeface="Poppins" panose="00000500000000000000" pitchFamily="2" charset="0"/>
              </a:rPr>
              <a:t>* </a:t>
            </a:r>
            <a:r>
              <a:rPr kumimoji="0" lang="en-US" sz="1400" b="0" i="1" u="none" strike="noStrike" kern="1200" cap="none" spc="0" normalizeH="0" baseline="0" noProof="0" dirty="0">
                <a:ln>
                  <a:noFill/>
                </a:ln>
                <a:solidFill>
                  <a:srgbClr val="45B8C5"/>
                </a:solidFill>
                <a:effectLst/>
                <a:uLnTx/>
                <a:uFillTx/>
                <a:latin typeface="Poppins" panose="00000500000000000000" pitchFamily="2" charset="0"/>
                <a:ea typeface="Roboto" panose="02000000000000000000" pitchFamily="2" charset="0"/>
                <a:cs typeface="Poppins" panose="00000500000000000000" pitchFamily="2" charset="0"/>
              </a:rPr>
              <a:t>Text</a:t>
            </a:r>
            <a:endParaRPr kumimoji="0" lang="en-US" sz="1400" b="0" i="0" u="none" strike="noStrike" kern="1200" cap="none" spc="0" normalizeH="0" baseline="0" noProof="0" dirty="0">
              <a:ln>
                <a:noFill/>
              </a:ln>
              <a:solidFill>
                <a:srgbClr val="45B8C5"/>
              </a:solidFill>
              <a:effectLst/>
              <a:uLnTx/>
              <a:uFillTx/>
              <a:latin typeface="Poppins" panose="00000500000000000000" pitchFamily="2" charset="0"/>
              <a:ea typeface="Roboto" panose="02000000000000000000" pitchFamily="2" charset="0"/>
              <a:cs typeface="Poppins" panose="00000500000000000000" pitchFamily="2"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itle 3">
            <a:extLst>
              <a:ext uri="{FF2B5EF4-FFF2-40B4-BE49-F238E27FC236}">
                <a16:creationId xmlns:a16="http://schemas.microsoft.com/office/drawing/2014/main" id="{7E6F9ACB-EF41-8DB3-31A9-6D973299A7A2}"/>
              </a:ext>
            </a:extLst>
          </p:cNvPr>
          <p:cNvSpPr txBox="1">
            <a:spLocks/>
          </p:cNvSpPr>
          <p:nvPr/>
        </p:nvSpPr>
        <p:spPr>
          <a:xfrm>
            <a:off x="466725" y="273422"/>
            <a:ext cx="11258550" cy="723900"/>
          </a:xfrm>
          <a:prstGeom prst="rect">
            <a:avLst/>
          </a:prstGeom>
        </p:spPr>
        <p:txBody>
          <a:bodyPr lIns="0" tIns="0" rIns="0" bIns="0" anchor="ctr" anchorCtr="0">
            <a:normAutofit/>
          </a:bodyPr>
          <a:lstStyle>
            <a:lvl1pPr algn="l" defTabSz="914400" rtl="0" eaLnBrk="1" latinLnBrk="0" hangingPunct="1">
              <a:lnSpc>
                <a:spcPct val="85000"/>
              </a:lnSpc>
              <a:spcBef>
                <a:spcPct val="0"/>
              </a:spcBef>
              <a:buNone/>
              <a:defRPr sz="8800" b="1" kern="1200">
                <a:solidFill>
                  <a:schemeClr val="bg1"/>
                </a:solidFill>
                <a:latin typeface="Poppins" pitchFamily="2" charset="77"/>
                <a:ea typeface="+mj-ea"/>
                <a:cs typeface="Poppins" pitchFamily="2" charset="77"/>
              </a:defRPr>
            </a:lvl1pPr>
          </a:lstStyle>
          <a:p>
            <a:r>
              <a:rPr lang="en-US" sz="3200">
                <a:latin typeface="Poppins" panose="00000500000000000000" pitchFamily="2" charset="0"/>
                <a:cs typeface="Poppins" panose="00000500000000000000" pitchFamily="2" charset="0"/>
              </a:rPr>
              <a:t>Process (and Progress) Critical Steps</a:t>
            </a:r>
            <a:endParaRPr lang="en-US" sz="3200" dirty="0">
              <a:latin typeface="Poppins" panose="00000500000000000000" pitchFamily="2" charset="0"/>
              <a:cs typeface="Poppins" panose="00000500000000000000" pitchFamily="2" charset="0"/>
            </a:endParaRPr>
          </a:p>
        </p:txBody>
      </p:sp>
      <p:sp>
        <p:nvSpPr>
          <p:cNvPr id="14" name="Content Placeholder 6">
            <a:extLst>
              <a:ext uri="{FF2B5EF4-FFF2-40B4-BE49-F238E27FC236}">
                <a16:creationId xmlns:a16="http://schemas.microsoft.com/office/drawing/2014/main" id="{1B4137DB-DC13-4170-3B65-D7C4A3F0E72F}"/>
              </a:ext>
            </a:extLst>
          </p:cNvPr>
          <p:cNvSpPr txBox="1">
            <a:spLocks/>
          </p:cNvSpPr>
          <p:nvPr/>
        </p:nvSpPr>
        <p:spPr>
          <a:xfrm>
            <a:off x="466725" y="1356079"/>
            <a:ext cx="13189046" cy="2445242"/>
          </a:xfrm>
          <a:prstGeom prst="rect">
            <a:avLst/>
          </a:prstGeom>
        </p:spPr>
        <p:txBody>
          <a:bodyPr vert="horz" lIns="0" tIns="73152" rIns="1938528" bIns="0" rtlCol="0">
            <a:no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sz="1600" b="0" i="0" kern="1200">
                <a:solidFill>
                  <a:schemeClr val="tx2"/>
                </a:solidFill>
                <a:latin typeface="+mn-lt"/>
                <a:ea typeface="Arial" charset="0"/>
                <a:cs typeface="Arial" charset="0"/>
              </a:defRPr>
            </a:lvl1pPr>
            <a:lvl2pPr marL="0" indent="0" algn="l" defTabSz="914400" rtl="0" eaLnBrk="1" latinLnBrk="0" hangingPunct="1">
              <a:lnSpc>
                <a:spcPct val="100000"/>
              </a:lnSpc>
              <a:spcBef>
                <a:spcPts val="0"/>
              </a:spcBef>
              <a:spcAft>
                <a:spcPts val="900"/>
              </a:spcAft>
              <a:buClr>
                <a:schemeClr val="tx2"/>
              </a:buClr>
              <a:buFontTx/>
              <a:buNone/>
              <a:tabLst>
                <a:tab pos="280988" algn="l"/>
              </a:tabLst>
              <a:defRPr sz="1800" b="1" i="0" kern="1200">
                <a:solidFill>
                  <a:schemeClr val="accent1"/>
                </a:solidFill>
                <a:latin typeface="+mn-lt"/>
                <a:ea typeface="Corbel" charset="0"/>
                <a:cs typeface="Corbel" charset="0"/>
              </a:defRPr>
            </a:lvl2pPr>
            <a:lvl3pPr marL="344488" indent="-227013" algn="l" defTabSz="292608" rtl="0" eaLnBrk="1" latinLnBrk="0" hangingPunct="1">
              <a:lnSpc>
                <a:spcPct val="100000"/>
              </a:lnSpc>
              <a:spcBef>
                <a:spcPts val="0"/>
              </a:spcBef>
              <a:spcAft>
                <a:spcPts val="900"/>
              </a:spcAft>
              <a:buClr>
                <a:schemeClr val="accent2"/>
              </a:buClr>
              <a:buFont typeface="Arial" panose="020B0604020202020204" pitchFamily="34" charset="0"/>
              <a:buChar char="•"/>
              <a:tabLst>
                <a:tab pos="276225" algn="l"/>
                <a:tab pos="584200" algn="l"/>
              </a:tabLst>
              <a:defRPr sz="1600" b="0" i="0" kern="1200">
                <a:solidFill>
                  <a:schemeClr val="tx2"/>
                </a:solidFill>
                <a:latin typeface="+mn-lt"/>
                <a:ea typeface="Corbel" charset="0"/>
                <a:cs typeface="Corbel" charset="0"/>
              </a:defRPr>
            </a:lvl3pPr>
            <a:lvl4pPr marL="512763" marR="0" indent="-227013" algn="l" defTabSz="292608" rtl="0" eaLnBrk="1" fontAlgn="auto"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200" b="0" i="0" kern="1200">
                <a:solidFill>
                  <a:schemeClr val="tx2"/>
                </a:solidFill>
                <a:latin typeface="+mn-lt"/>
                <a:ea typeface="Corbel" charset="0"/>
                <a:cs typeface="Corbel" charset="0"/>
              </a:defRPr>
            </a:lvl4pPr>
            <a:lvl5pPr marL="801688"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100" algn="l"/>
                <a:tab pos="584200" algn="l"/>
                <a:tab pos="858838" algn="l"/>
              </a:tabLst>
              <a:defRPr sz="1200" b="0" kern="1200">
                <a:solidFill>
                  <a:schemeClr val="tx2"/>
                </a:solidFill>
                <a:latin typeface="+mn-lt"/>
                <a:ea typeface="Corbel" charset="0"/>
                <a:cs typeface="Corbel" charset="0"/>
              </a:defRPr>
            </a:lvl5pPr>
            <a:lvl6pPr marL="6858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6pPr>
            <a:lvl7pPr marL="6858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7pPr>
            <a:lvl8pPr marL="6858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8pPr>
            <a:lvl9pPr marL="6858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9pPr>
          </a:lstStyle>
          <a:p>
            <a:pPr marL="285750" lvl="1" indent="-285750">
              <a:spcAft>
                <a:spcPts val="600"/>
              </a:spcAft>
              <a:buFont typeface="Arial" panose="020B0604020202020204" pitchFamily="34" charset="0"/>
              <a:buChar char="•"/>
            </a:pPr>
            <a:r>
              <a:rPr lang="en-US" sz="2000" dirty="0">
                <a:latin typeface="Poppins" panose="00000500000000000000" pitchFamily="2" charset="0"/>
                <a:cs typeface="Poppins" panose="00000500000000000000" pitchFamily="2" charset="0"/>
              </a:rPr>
              <a:t>Executive Committee Sponsorship provided critical resources</a:t>
            </a:r>
          </a:p>
          <a:p>
            <a:pPr marL="630238" lvl="2" indent="-285750">
              <a:spcAft>
                <a:spcPts val="600"/>
              </a:spcAft>
            </a:pPr>
            <a:r>
              <a:rPr lang="en-US" sz="2000" dirty="0">
                <a:latin typeface="Poppins" panose="00000500000000000000" pitchFamily="2" charset="0"/>
                <a:cs typeface="Poppins" panose="00000500000000000000" pitchFamily="2" charset="0"/>
              </a:rPr>
              <a:t>Provided essential resources and strategic direction</a:t>
            </a:r>
          </a:p>
          <a:p>
            <a:pPr marL="457200" lvl="1" indent="-457200">
              <a:spcAft>
                <a:spcPts val="600"/>
              </a:spcAft>
              <a:buFont typeface="Arial" panose="020B0604020202020204" pitchFamily="34" charset="0"/>
              <a:buChar char="•"/>
            </a:pPr>
            <a:r>
              <a:rPr lang="en-US" sz="2000" dirty="0">
                <a:latin typeface="Poppins" panose="00000500000000000000" pitchFamily="2" charset="0"/>
                <a:cs typeface="Poppins" panose="00000500000000000000" pitchFamily="2" charset="0"/>
              </a:rPr>
              <a:t>Integration with Care Quality Infrastructure</a:t>
            </a:r>
          </a:p>
          <a:p>
            <a:pPr marL="801688" lvl="2" indent="-457200">
              <a:spcAft>
                <a:spcPts val="600"/>
              </a:spcAft>
            </a:pPr>
            <a:r>
              <a:rPr lang="en-US" sz="2000" dirty="0">
                <a:latin typeface="Poppins" panose="00000500000000000000" pitchFamily="2" charset="0"/>
                <a:cs typeface="Poppins" panose="00000500000000000000" pitchFamily="2" charset="0"/>
              </a:rPr>
              <a:t>Enhanced support through alignment with new initiative infused support</a:t>
            </a:r>
          </a:p>
          <a:p>
            <a:pPr marL="457200" lvl="1" indent="-457200">
              <a:spcAft>
                <a:spcPts val="600"/>
              </a:spcAft>
              <a:buFont typeface="Arial" panose="020B0604020202020204" pitchFamily="34" charset="0"/>
              <a:buChar char="•"/>
            </a:pPr>
            <a:r>
              <a:rPr lang="en-US" sz="2000" dirty="0">
                <a:latin typeface="Poppins" panose="00000500000000000000" pitchFamily="2" charset="0"/>
                <a:cs typeface="Poppins" panose="00000500000000000000" pitchFamily="2" charset="0"/>
              </a:rPr>
              <a:t>Support from ACS award</a:t>
            </a:r>
          </a:p>
          <a:p>
            <a:pPr marL="801688" lvl="2" indent="-457200">
              <a:spcAft>
                <a:spcPts val="600"/>
              </a:spcAft>
            </a:pPr>
            <a:r>
              <a:rPr lang="en-US" sz="2000" dirty="0">
                <a:latin typeface="Poppins" panose="00000500000000000000" pitchFamily="2" charset="0"/>
                <a:cs typeface="Poppins" panose="00000500000000000000" pitchFamily="2" charset="0"/>
              </a:rPr>
              <a:t>Facilitated development and implementation</a:t>
            </a:r>
          </a:p>
          <a:p>
            <a:pPr marL="285750" lvl="1" indent="-285750">
              <a:spcAft>
                <a:spcPts val="600"/>
              </a:spcAft>
              <a:buFont typeface="Arial" panose="020B0604020202020204" pitchFamily="34" charset="0"/>
              <a:buChar char="•"/>
            </a:pPr>
            <a:r>
              <a:rPr lang="en-US" sz="2000" dirty="0">
                <a:latin typeface="Poppins" panose="00000500000000000000" pitchFamily="2" charset="0"/>
                <a:cs typeface="Poppins" panose="00000500000000000000" pitchFamily="2" charset="0"/>
              </a:rPr>
              <a:t>Pen and Paper Prototyping</a:t>
            </a:r>
          </a:p>
          <a:p>
            <a:pPr marL="630238" lvl="2" indent="-285750">
              <a:spcAft>
                <a:spcPts val="600"/>
              </a:spcAft>
            </a:pPr>
            <a:r>
              <a:rPr lang="en-US" sz="2000" dirty="0">
                <a:latin typeface="Poppins" panose="00000500000000000000" pitchFamily="2" charset="0"/>
                <a:cs typeface="Poppins" panose="00000500000000000000" pitchFamily="2" charset="0"/>
              </a:rPr>
              <a:t>Ensured data accuracy, identified workflow issues, and integrated teams </a:t>
            </a:r>
          </a:p>
          <a:p>
            <a:pPr marL="285750" lvl="1" indent="-285750">
              <a:spcAft>
                <a:spcPts val="600"/>
              </a:spcAft>
              <a:buFont typeface="Arial" panose="020B0604020202020204" pitchFamily="34" charset="0"/>
              <a:buChar char="•"/>
            </a:pPr>
            <a:r>
              <a:rPr lang="en-US" sz="2000" dirty="0">
                <a:latin typeface="Poppins" panose="00000500000000000000" pitchFamily="2" charset="0"/>
                <a:cs typeface="Poppins" panose="00000500000000000000" pitchFamily="2" charset="0"/>
              </a:rPr>
              <a:t>Collaboration with Population Health Team</a:t>
            </a:r>
          </a:p>
          <a:p>
            <a:pPr marL="630238" lvl="2" indent="-285750">
              <a:spcAft>
                <a:spcPts val="600"/>
              </a:spcAft>
            </a:pPr>
            <a:r>
              <a:rPr lang="en-US" sz="2000" dirty="0">
                <a:latin typeface="Poppins" panose="00000500000000000000" pitchFamily="2" charset="0"/>
                <a:cs typeface="Poppins" panose="00000500000000000000" pitchFamily="2" charset="0"/>
              </a:rPr>
              <a:t>Leveraged population health informatic tools contained within EHR</a:t>
            </a:r>
          </a:p>
          <a:p>
            <a:pPr marL="285750" lvl="1" indent="-285750">
              <a:spcAft>
                <a:spcPts val="600"/>
              </a:spcAft>
              <a:buFont typeface="Arial" panose="020B0604020202020204" pitchFamily="34" charset="0"/>
              <a:buChar char="•"/>
            </a:pPr>
            <a:r>
              <a:rPr lang="en-US" sz="2000" dirty="0">
                <a:latin typeface="Poppins" panose="00000500000000000000" pitchFamily="2" charset="0"/>
                <a:cs typeface="Poppins" panose="00000500000000000000" pitchFamily="2" charset="0"/>
              </a:rPr>
              <a:t>Metrics and Monitoring</a:t>
            </a:r>
          </a:p>
          <a:p>
            <a:pPr marL="630238" lvl="2" indent="-285750">
              <a:spcAft>
                <a:spcPts val="600"/>
              </a:spcAft>
            </a:pPr>
            <a:r>
              <a:rPr lang="en-US" sz="2000" dirty="0">
                <a:latin typeface="Poppins" panose="00000500000000000000" pitchFamily="2" charset="0"/>
                <a:cs typeface="Poppins" panose="00000500000000000000" pitchFamily="2" charset="0"/>
              </a:rPr>
              <a:t>Maintained focus and tracked progress</a:t>
            </a:r>
          </a:p>
        </p:txBody>
      </p:sp>
    </p:spTree>
    <p:extLst>
      <p:ext uri="{BB962C8B-B14F-4D97-AF65-F5344CB8AC3E}">
        <p14:creationId xmlns:p14="http://schemas.microsoft.com/office/powerpoint/2010/main" val="7019770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5210AF-F6F3-F337-FD57-4C52C40E3A11}"/>
              </a:ext>
            </a:extLst>
          </p:cNvPr>
          <p:cNvSpPr txBox="1"/>
          <p:nvPr/>
        </p:nvSpPr>
        <p:spPr>
          <a:xfrm>
            <a:off x="1511166" y="539015"/>
            <a:ext cx="3119765" cy="769441"/>
          </a:xfrm>
          <a:prstGeom prst="rect">
            <a:avLst/>
          </a:prstGeom>
          <a:noFill/>
        </p:spPr>
        <p:txBody>
          <a:bodyPr wrap="none" rtlCol="0">
            <a:spAutoFit/>
          </a:bodyPr>
          <a:lstStyle/>
          <a:p>
            <a:r>
              <a:rPr lang="en-US" sz="4400" dirty="0">
                <a:latin typeface="Poppins" panose="00000500000000000000" pitchFamily="2" charset="0"/>
                <a:cs typeface="Poppins" panose="00000500000000000000" pitchFamily="2" charset="0"/>
              </a:rPr>
              <a:t>Next Steps</a:t>
            </a:r>
          </a:p>
        </p:txBody>
      </p:sp>
      <p:sp>
        <p:nvSpPr>
          <p:cNvPr id="3" name="Content Placeholder 6">
            <a:extLst>
              <a:ext uri="{FF2B5EF4-FFF2-40B4-BE49-F238E27FC236}">
                <a16:creationId xmlns:a16="http://schemas.microsoft.com/office/drawing/2014/main" id="{2D5875E9-6589-6518-3094-E6D83C7F4E68}"/>
              </a:ext>
            </a:extLst>
          </p:cNvPr>
          <p:cNvSpPr txBox="1">
            <a:spLocks/>
          </p:cNvSpPr>
          <p:nvPr/>
        </p:nvSpPr>
        <p:spPr>
          <a:xfrm>
            <a:off x="351222" y="2369721"/>
            <a:ext cx="11258550" cy="46767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1" indent="-285750"/>
            <a:r>
              <a:rPr lang="en-US" sz="2800">
                <a:latin typeface="Poppins" panose="00000500000000000000" pitchFamily="2" charset="0"/>
                <a:cs typeface="Poppins" panose="00000500000000000000" pitchFamily="2" charset="0"/>
              </a:rPr>
              <a:t>Increased attention to business case and measurable outcomes</a:t>
            </a:r>
          </a:p>
          <a:p>
            <a:pPr marL="285750" lvl="1" indent="-285750"/>
            <a:r>
              <a:rPr lang="en-US" sz="2800">
                <a:latin typeface="Poppins" panose="00000500000000000000" pitchFamily="2" charset="0"/>
                <a:cs typeface="Poppins" panose="00000500000000000000" pitchFamily="2" charset="0"/>
              </a:rPr>
              <a:t>Continuing PDSAs to optimize workflow integration at Medical Center and large community cancer program</a:t>
            </a:r>
          </a:p>
          <a:p>
            <a:pPr marL="630238" lvl="2" indent="-285750"/>
            <a:r>
              <a:rPr lang="en-US" sz="2600">
                <a:latin typeface="Poppins" panose="00000500000000000000" pitchFamily="2" charset="0"/>
                <a:cs typeface="Poppins" panose="00000500000000000000" pitchFamily="2" charset="0"/>
              </a:rPr>
              <a:t>Ongoing training and education</a:t>
            </a:r>
          </a:p>
          <a:p>
            <a:pPr marL="630238" lvl="2" indent="-285750"/>
            <a:r>
              <a:rPr lang="en-US" sz="2600">
                <a:latin typeface="Poppins" panose="00000500000000000000" pitchFamily="2" charset="0"/>
                <a:cs typeface="Poppins" panose="00000500000000000000" pitchFamily="2" charset="0"/>
              </a:rPr>
              <a:t>Adaptations for spreading to other community facilities </a:t>
            </a:r>
          </a:p>
          <a:p>
            <a:pPr marL="285750" lvl="1" indent="-285750"/>
            <a:endParaRPr lang="en-US" dirty="0"/>
          </a:p>
        </p:txBody>
      </p:sp>
      <p:pic>
        <p:nvPicPr>
          <p:cNvPr id="4" name="Picture 3">
            <a:extLst>
              <a:ext uri="{FF2B5EF4-FFF2-40B4-BE49-F238E27FC236}">
                <a16:creationId xmlns:a16="http://schemas.microsoft.com/office/drawing/2014/main" id="{E8557B86-2099-5BA2-6A7D-AE0C51320E24}"/>
              </a:ext>
            </a:extLst>
          </p:cNvPr>
          <p:cNvPicPr>
            <a:picLocks noChangeAspect="1"/>
          </p:cNvPicPr>
          <p:nvPr/>
        </p:nvPicPr>
        <p:blipFill>
          <a:blip r:embed="rId2"/>
          <a:stretch>
            <a:fillRect/>
          </a:stretch>
        </p:blipFill>
        <p:spPr>
          <a:xfrm>
            <a:off x="7133180" y="5133089"/>
            <a:ext cx="2353260" cy="1481456"/>
          </a:xfrm>
          <a:prstGeom prst="rect">
            <a:avLst/>
          </a:prstGeom>
        </p:spPr>
      </p:pic>
      <p:pic>
        <p:nvPicPr>
          <p:cNvPr id="5" name="Picture 4">
            <a:extLst>
              <a:ext uri="{FF2B5EF4-FFF2-40B4-BE49-F238E27FC236}">
                <a16:creationId xmlns:a16="http://schemas.microsoft.com/office/drawing/2014/main" id="{670FB534-8F11-DC0E-0A99-9941DE54162F}"/>
              </a:ext>
            </a:extLst>
          </p:cNvPr>
          <p:cNvPicPr>
            <a:picLocks noChangeAspect="1"/>
          </p:cNvPicPr>
          <p:nvPr/>
        </p:nvPicPr>
        <p:blipFill>
          <a:blip r:embed="rId3"/>
          <a:stretch>
            <a:fillRect/>
          </a:stretch>
        </p:blipFill>
        <p:spPr>
          <a:xfrm>
            <a:off x="351222" y="5461970"/>
            <a:ext cx="2956816" cy="1054699"/>
          </a:xfrm>
          <a:prstGeom prst="rect">
            <a:avLst/>
          </a:prstGeom>
        </p:spPr>
      </p:pic>
    </p:spTree>
    <p:extLst>
      <p:ext uri="{BB962C8B-B14F-4D97-AF65-F5344CB8AC3E}">
        <p14:creationId xmlns:p14="http://schemas.microsoft.com/office/powerpoint/2010/main" val="24808542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39F13C-5603-BC57-570E-1DF3F2B5BBF0}"/>
              </a:ext>
            </a:extLst>
          </p:cNvPr>
          <p:cNvSpPr>
            <a:spLocks noGrp="1"/>
          </p:cNvSpPr>
          <p:nvPr>
            <p:ph type="dt" sz="half" idx="10"/>
          </p:nvPr>
        </p:nvSpPr>
        <p:spPr/>
        <p:txBody>
          <a:bodyPr/>
          <a:lstStyle/>
          <a:p>
            <a:fld id="{8F39A56A-B15B-4C90-A191-2E2492DD921D}" type="datetime1">
              <a:rPr lang="en-US" smtClean="0"/>
              <a:t>11/19/2024</a:t>
            </a:fld>
            <a:endParaRPr lang="en-US"/>
          </a:p>
        </p:txBody>
      </p:sp>
      <p:sp>
        <p:nvSpPr>
          <p:cNvPr id="3" name="Footer Placeholder 2">
            <a:extLst>
              <a:ext uri="{FF2B5EF4-FFF2-40B4-BE49-F238E27FC236}">
                <a16:creationId xmlns:a16="http://schemas.microsoft.com/office/drawing/2014/main" id="{393BF990-FEDD-6E0E-E08C-28674969090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3A12CEE-1989-20AE-1B31-8CFE24EBE76B}"/>
              </a:ext>
            </a:extLst>
          </p:cNvPr>
          <p:cNvSpPr>
            <a:spLocks noGrp="1"/>
          </p:cNvSpPr>
          <p:nvPr>
            <p:ph type="sldNum" sz="quarter" idx="12"/>
          </p:nvPr>
        </p:nvSpPr>
        <p:spPr/>
        <p:txBody>
          <a:bodyPr/>
          <a:lstStyle/>
          <a:p>
            <a:fld id="{68C2960B-0FC7-4B30-A325-8B42FC89E055}" type="slidenum">
              <a:rPr lang="en-US" smtClean="0"/>
              <a:t>19</a:t>
            </a:fld>
            <a:endParaRPr lang="en-US"/>
          </a:p>
        </p:txBody>
      </p:sp>
      <p:pic>
        <p:nvPicPr>
          <p:cNvPr id="5" name="Picture 4">
            <a:extLst>
              <a:ext uri="{FF2B5EF4-FFF2-40B4-BE49-F238E27FC236}">
                <a16:creationId xmlns:a16="http://schemas.microsoft.com/office/drawing/2014/main" id="{DFAEB615-1F6E-C4C0-395F-4E7ED6F39D2C}"/>
              </a:ext>
            </a:extLst>
          </p:cNvPr>
          <p:cNvPicPr>
            <a:picLocks noChangeAspect="1"/>
          </p:cNvPicPr>
          <p:nvPr/>
        </p:nvPicPr>
        <p:blipFill>
          <a:blip r:embed="rId3"/>
          <a:stretch>
            <a:fillRect/>
          </a:stretch>
        </p:blipFill>
        <p:spPr>
          <a:xfrm>
            <a:off x="653982" y="442717"/>
            <a:ext cx="8650974" cy="5913633"/>
          </a:xfrm>
          <a:prstGeom prst="rect">
            <a:avLst/>
          </a:prstGeom>
        </p:spPr>
      </p:pic>
      <p:pic>
        <p:nvPicPr>
          <p:cNvPr id="6" name="Picture 5" descr="A picture containing graphics, font, text, graphic design&#10;&#10;Description automatically generated">
            <a:extLst>
              <a:ext uri="{FF2B5EF4-FFF2-40B4-BE49-F238E27FC236}">
                <a16:creationId xmlns:a16="http://schemas.microsoft.com/office/drawing/2014/main" id="{90ED3F9B-EE23-C448-A745-DD9E9A936F54}"/>
              </a:ext>
            </a:extLst>
          </p:cNvPr>
          <p:cNvPicPr>
            <a:picLocks noChangeAspect="1"/>
          </p:cNvPicPr>
          <p:nvPr/>
        </p:nvPicPr>
        <p:blipFill>
          <a:blip r:embed="rId4"/>
          <a:stretch>
            <a:fillRect/>
          </a:stretch>
        </p:blipFill>
        <p:spPr>
          <a:xfrm>
            <a:off x="1218347" y="870898"/>
            <a:ext cx="6356519" cy="1442062"/>
          </a:xfrm>
          <a:prstGeom prst="rect">
            <a:avLst/>
          </a:prstGeom>
        </p:spPr>
      </p:pic>
      <p:sp>
        <p:nvSpPr>
          <p:cNvPr id="7" name="Title 2">
            <a:extLst>
              <a:ext uri="{FF2B5EF4-FFF2-40B4-BE49-F238E27FC236}">
                <a16:creationId xmlns:a16="http://schemas.microsoft.com/office/drawing/2014/main" id="{4114FA0B-DF0D-538C-64CE-57BA97309DB3}"/>
              </a:ext>
            </a:extLst>
          </p:cNvPr>
          <p:cNvSpPr txBox="1">
            <a:spLocks/>
          </p:cNvSpPr>
          <p:nvPr/>
        </p:nvSpPr>
        <p:spPr>
          <a:xfrm>
            <a:off x="910339" y="2480295"/>
            <a:ext cx="7514505" cy="353399"/>
          </a:xfrm>
          <a:prstGeom prst="rect">
            <a:avLst/>
          </a:prstGeom>
        </p:spPr>
        <p:txBody>
          <a:bodyPr/>
          <a:lstStyle>
            <a:lvl1pPr algn="l" defTabSz="914400" rtl="0" eaLnBrk="1" latinLnBrk="0" hangingPunct="1">
              <a:lnSpc>
                <a:spcPct val="90000"/>
              </a:lnSpc>
              <a:spcBef>
                <a:spcPct val="0"/>
              </a:spcBef>
              <a:buNone/>
              <a:defRPr sz="8000" b="1" kern="1200">
                <a:solidFill>
                  <a:schemeClr val="bg1"/>
                </a:solidFill>
                <a:latin typeface="Poppins" pitchFamily="2" charset="77"/>
                <a:ea typeface="+mj-ea"/>
                <a:cs typeface="Poppins" pitchFamily="2" charset="77"/>
              </a:defRPr>
            </a:lvl1pPr>
          </a:lstStyle>
          <a:p>
            <a:r>
              <a:rPr lang="en-US" sz="1800" i="1">
                <a:solidFill>
                  <a:srgbClr val="2746F8"/>
                </a:solidFill>
                <a:latin typeface="Poppins" panose="00000500000000000000" pitchFamily="2" charset="0"/>
                <a:cs typeface="Poppins" panose="00000500000000000000" pitchFamily="2" charset="0"/>
              </a:rPr>
              <a:t>C</a:t>
            </a:r>
            <a:r>
              <a:rPr lang="en-US" sz="1800" b="0" i="1">
                <a:solidFill>
                  <a:srgbClr val="2746F8"/>
                </a:solidFill>
                <a:latin typeface="Poppins" panose="00000500000000000000" pitchFamily="2" charset="0"/>
                <a:cs typeface="Poppins" panose="00000500000000000000" pitchFamily="2" charset="0"/>
              </a:rPr>
              <a:t>ommunity </a:t>
            </a:r>
            <a:r>
              <a:rPr lang="en-US" sz="1800" i="1">
                <a:solidFill>
                  <a:srgbClr val="2746F8"/>
                </a:solidFill>
                <a:latin typeface="Poppins" panose="00000500000000000000" pitchFamily="2" charset="0"/>
                <a:cs typeface="Poppins" panose="00000500000000000000" pitchFamily="2" charset="0"/>
              </a:rPr>
              <a:t>A</a:t>
            </a:r>
            <a:r>
              <a:rPr lang="en-US" sz="1800" b="0" i="1">
                <a:solidFill>
                  <a:srgbClr val="2746F8"/>
                </a:solidFill>
                <a:latin typeface="Poppins" panose="00000500000000000000" pitchFamily="2" charset="0"/>
                <a:cs typeface="Poppins" panose="00000500000000000000" pitchFamily="2" charset="0"/>
              </a:rPr>
              <a:t>ccess to </a:t>
            </a:r>
            <a:r>
              <a:rPr lang="en-US" sz="1800" i="1">
                <a:solidFill>
                  <a:srgbClr val="2746F8"/>
                </a:solidFill>
                <a:latin typeface="Poppins" panose="00000500000000000000" pitchFamily="2" charset="0"/>
                <a:cs typeface="Poppins" panose="00000500000000000000" pitchFamily="2" charset="0"/>
              </a:rPr>
              <a:t>R</a:t>
            </a:r>
            <a:r>
              <a:rPr lang="en-US" sz="1800" b="0" i="1">
                <a:solidFill>
                  <a:srgbClr val="2746F8"/>
                </a:solidFill>
                <a:latin typeface="Poppins" panose="00000500000000000000" pitchFamily="2" charset="0"/>
                <a:cs typeface="Poppins" panose="00000500000000000000" pitchFamily="2" charset="0"/>
              </a:rPr>
              <a:t>esources, </a:t>
            </a:r>
            <a:r>
              <a:rPr lang="en-US" sz="1800" i="1">
                <a:solidFill>
                  <a:srgbClr val="2746F8"/>
                </a:solidFill>
                <a:latin typeface="Poppins" panose="00000500000000000000" pitchFamily="2" charset="0"/>
                <a:cs typeface="Poppins" panose="00000500000000000000" pitchFamily="2" charset="0"/>
              </a:rPr>
              <a:t>E</a:t>
            </a:r>
            <a:r>
              <a:rPr lang="en-US" sz="1800" b="0" i="1">
                <a:solidFill>
                  <a:srgbClr val="2746F8"/>
                </a:solidFill>
                <a:latin typeface="Poppins" panose="00000500000000000000" pitchFamily="2" charset="0"/>
                <a:cs typeface="Poppins" panose="00000500000000000000" pitchFamily="2" charset="0"/>
              </a:rPr>
              <a:t>ducation, and </a:t>
            </a:r>
            <a:r>
              <a:rPr lang="en-US" sz="1800" i="1">
                <a:solidFill>
                  <a:srgbClr val="2746F8"/>
                </a:solidFill>
                <a:latin typeface="Poppins" panose="00000500000000000000" pitchFamily="2" charset="0"/>
                <a:cs typeface="Poppins" panose="00000500000000000000" pitchFamily="2" charset="0"/>
              </a:rPr>
              <a:t>S</a:t>
            </a:r>
            <a:r>
              <a:rPr lang="en-US" sz="1800" b="0" i="1">
                <a:solidFill>
                  <a:srgbClr val="2746F8"/>
                </a:solidFill>
                <a:latin typeface="Poppins" panose="00000500000000000000" pitchFamily="2" charset="0"/>
                <a:cs typeface="Poppins" panose="00000500000000000000" pitchFamily="2" charset="0"/>
              </a:rPr>
              <a:t>upport</a:t>
            </a:r>
            <a:br>
              <a:rPr lang="en-US" sz="1800" b="0" i="1">
                <a:solidFill>
                  <a:srgbClr val="2746F8"/>
                </a:solidFill>
                <a:latin typeface="Poppins" panose="00000500000000000000" pitchFamily="2" charset="0"/>
                <a:cs typeface="Poppins" panose="00000500000000000000" pitchFamily="2" charset="0"/>
              </a:rPr>
            </a:br>
            <a:br>
              <a:rPr lang="en-US" sz="1800" b="0" i="1">
                <a:solidFill>
                  <a:srgbClr val="2746F8"/>
                </a:solidFill>
                <a:latin typeface="Poppins" panose="00000500000000000000" pitchFamily="2" charset="0"/>
                <a:cs typeface="Poppins" panose="00000500000000000000" pitchFamily="2" charset="0"/>
              </a:rPr>
            </a:br>
            <a:endParaRPr lang="en-US" sz="1800" b="0" i="1" dirty="0">
              <a:solidFill>
                <a:srgbClr val="2746F8"/>
              </a:solidFill>
              <a:latin typeface="Poppins" panose="00000500000000000000" pitchFamily="2" charset="0"/>
              <a:cs typeface="Poppins" panose="00000500000000000000" pitchFamily="2" charset="0"/>
            </a:endParaRPr>
          </a:p>
        </p:txBody>
      </p:sp>
      <p:sp>
        <p:nvSpPr>
          <p:cNvPr id="8" name="TextBox 7">
            <a:extLst>
              <a:ext uri="{FF2B5EF4-FFF2-40B4-BE49-F238E27FC236}">
                <a16:creationId xmlns:a16="http://schemas.microsoft.com/office/drawing/2014/main" id="{2770140A-C232-8ABC-F74A-9149185D91EB}"/>
              </a:ext>
            </a:extLst>
          </p:cNvPr>
          <p:cNvSpPr txBox="1"/>
          <p:nvPr/>
        </p:nvSpPr>
        <p:spPr>
          <a:xfrm>
            <a:off x="1009645" y="3429000"/>
            <a:ext cx="6326819" cy="280076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746F8"/>
                </a:solidFill>
                <a:effectLst/>
                <a:uLnTx/>
                <a:uFillTx/>
                <a:latin typeface="Poppins" panose="00000500000000000000" pitchFamily="2" charset="0"/>
                <a:ea typeface="+mn-ea"/>
                <a:cs typeface="Poppins" panose="00000500000000000000" pitchFamily="2" charset="0"/>
              </a:rPr>
              <a:t>“Start Here” for cancer information and resources based on each person’s unique situation, for personalized cancer support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2400" dirty="0">
              <a:solidFill>
                <a:srgbClr val="2746F8"/>
              </a:solidFill>
              <a:latin typeface="Poppins" panose="00000500000000000000" pitchFamily="2" charset="0"/>
              <a:cs typeface="Poppins" panose="00000500000000000000" pitchFamily="2"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746F8"/>
              </a:solidFill>
              <a:effectLst/>
              <a:uLnTx/>
              <a:uFillTx/>
              <a:latin typeface="Poppins" panose="00000500000000000000" pitchFamily="2" charset="0"/>
              <a:ea typeface="+mn-ea"/>
              <a:cs typeface="Poppins" panose="00000500000000000000" pitchFamily="2"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a:solidFill>
                  <a:srgbClr val="2746F8"/>
                </a:solidFill>
                <a:latin typeface="Poppins" panose="00000500000000000000" pitchFamily="2" charset="0"/>
                <a:cs typeface="Poppins" panose="00000500000000000000" pitchFamily="2" charset="0"/>
              </a:rPr>
              <a:t>Bonny Morris, PhD, MSPH, RN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746F8"/>
                </a:solidFill>
                <a:effectLst/>
                <a:uLnTx/>
                <a:uFillTx/>
                <a:latin typeface="Poppins" panose="00000500000000000000" pitchFamily="2" charset="0"/>
                <a:ea typeface="+mn-ea"/>
                <a:cs typeface="Poppins" panose="00000500000000000000" pitchFamily="2" charset="0"/>
              </a:rPr>
              <a:t>Vice President, Navigation, ACS</a:t>
            </a:r>
          </a:p>
        </p:txBody>
      </p:sp>
      <p:pic>
        <p:nvPicPr>
          <p:cNvPr id="9" name="Picture 8">
            <a:extLst>
              <a:ext uri="{FF2B5EF4-FFF2-40B4-BE49-F238E27FC236}">
                <a16:creationId xmlns:a16="http://schemas.microsoft.com/office/drawing/2014/main" id="{2FD39002-3F77-C593-8738-D61B179AEC33}"/>
              </a:ext>
            </a:extLst>
          </p:cNvPr>
          <p:cNvPicPr>
            <a:picLocks noChangeAspect="1"/>
          </p:cNvPicPr>
          <p:nvPr/>
        </p:nvPicPr>
        <p:blipFill rotWithShape="1">
          <a:blip r:embed="rId5"/>
          <a:srcRect l="-1" r="-8" b="14593"/>
          <a:stretch/>
        </p:blipFill>
        <p:spPr>
          <a:xfrm>
            <a:off x="9116498" y="1922202"/>
            <a:ext cx="2237302" cy="4120046"/>
          </a:xfrm>
          <a:prstGeom prst="roundRect">
            <a:avLst>
              <a:gd name="adj" fmla="val 11111"/>
            </a:avLst>
          </a:prstGeom>
          <a:ln w="190500" cap="rnd">
            <a:solidFill>
              <a:schemeClr val="tx1"/>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0" name="Picture 9">
            <a:extLst>
              <a:ext uri="{FF2B5EF4-FFF2-40B4-BE49-F238E27FC236}">
                <a16:creationId xmlns:a16="http://schemas.microsoft.com/office/drawing/2014/main" id="{DE928FF3-BB4B-63EB-E11E-7AB52B4424A6}"/>
              </a:ext>
            </a:extLst>
          </p:cNvPr>
          <p:cNvPicPr>
            <a:picLocks noChangeAspect="1"/>
          </p:cNvPicPr>
          <p:nvPr/>
        </p:nvPicPr>
        <p:blipFill>
          <a:blip r:embed="rId6"/>
          <a:stretch>
            <a:fillRect/>
          </a:stretch>
        </p:blipFill>
        <p:spPr>
          <a:xfrm>
            <a:off x="9385943" y="541685"/>
            <a:ext cx="2152075" cy="658425"/>
          </a:xfrm>
          <a:prstGeom prst="rect">
            <a:avLst/>
          </a:prstGeom>
        </p:spPr>
      </p:pic>
    </p:spTree>
    <p:extLst>
      <p:ext uri="{BB962C8B-B14F-4D97-AF65-F5344CB8AC3E}">
        <p14:creationId xmlns:p14="http://schemas.microsoft.com/office/powerpoint/2010/main" val="24908401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63232-09A9-7C42-DBA2-5AB94595D99C}"/>
              </a:ext>
            </a:extLst>
          </p:cNvPr>
          <p:cNvSpPr>
            <a:spLocks noGrp="1"/>
          </p:cNvSpPr>
          <p:nvPr>
            <p:ph type="title" idx="4294967295"/>
          </p:nvPr>
        </p:nvSpPr>
        <p:spPr>
          <a:xfrm>
            <a:off x="1549668" y="2158933"/>
            <a:ext cx="8385175" cy="3779838"/>
          </a:xfrm>
          <a:prstGeom prst="rect">
            <a:avLst/>
          </a:prstGeom>
        </p:spPr>
        <p:txBody>
          <a:bodyPr>
            <a:normAutofit fontScale="90000"/>
          </a:bodyPr>
          <a:lstStyle/>
          <a:p>
            <a:r>
              <a:rPr lang="en-US" sz="2000" dirty="0"/>
              <a:t>This webinar will be recorded and will be archived on the ACS NNRT website</a:t>
            </a:r>
            <a:br>
              <a:rPr lang="en-US" sz="2000" dirty="0"/>
            </a:br>
            <a:br>
              <a:rPr lang="en-US" sz="2000" dirty="0"/>
            </a:br>
            <a:br>
              <a:rPr lang="en-US" sz="2000" dirty="0"/>
            </a:br>
            <a:br>
              <a:rPr lang="en-US" sz="2000" dirty="0"/>
            </a:br>
            <a:r>
              <a:rPr lang="en-US" sz="2000" dirty="0"/>
              <a:t>You will be muted with your video turned off when you join the webinar.  </a:t>
            </a:r>
            <a:br>
              <a:rPr lang="en-US" sz="2000" dirty="0"/>
            </a:br>
            <a:br>
              <a:rPr lang="en-US" sz="2000" dirty="0"/>
            </a:br>
            <a:br>
              <a:rPr lang="en-US" sz="2000" dirty="0"/>
            </a:br>
            <a:r>
              <a:rPr lang="en-US" sz="2000" dirty="0"/>
              <a:t>This webinar takes place on the Zoom platform. To review Zoom’s privacy policy, please visit  </a:t>
            </a:r>
            <a:r>
              <a:rPr lang="en-US" sz="2000" dirty="0">
                <a:hlinkClick r:id="rId3"/>
              </a:rPr>
              <a:t>https://www.zoom.com/en/trust/terms/</a:t>
            </a:r>
            <a:r>
              <a:rPr lang="en-US" sz="2000" dirty="0"/>
              <a:t> </a:t>
            </a:r>
            <a:br>
              <a:rPr lang="en-US" sz="2000" dirty="0"/>
            </a:br>
            <a:br>
              <a:rPr lang="en-US" sz="2000" dirty="0"/>
            </a:br>
            <a:br>
              <a:rPr lang="en-US" sz="2000" dirty="0"/>
            </a:br>
            <a:r>
              <a:rPr lang="en-US" sz="2000" dirty="0"/>
              <a:t>Questions? Type them in the Question-and-Answer box at the bottom of your screen.</a:t>
            </a:r>
            <a:br>
              <a:rPr lang="en-US" sz="2000" dirty="0"/>
            </a:br>
            <a:br>
              <a:rPr lang="en-US" sz="2000" dirty="0"/>
            </a:br>
            <a:br>
              <a:rPr lang="en-US" sz="4800" dirty="0"/>
            </a:br>
            <a:br>
              <a:rPr lang="en-US" sz="2000" dirty="0"/>
            </a:br>
            <a:endParaRPr lang="en-US" sz="3600" dirty="0"/>
          </a:p>
        </p:txBody>
      </p:sp>
      <p:sp>
        <p:nvSpPr>
          <p:cNvPr id="4" name="Text Placeholder 3">
            <a:extLst>
              <a:ext uri="{FF2B5EF4-FFF2-40B4-BE49-F238E27FC236}">
                <a16:creationId xmlns:a16="http://schemas.microsoft.com/office/drawing/2014/main" id="{36160087-F31A-2543-AE99-DABB0EED61E0}"/>
              </a:ext>
            </a:extLst>
          </p:cNvPr>
          <p:cNvSpPr>
            <a:spLocks noGrp="1"/>
          </p:cNvSpPr>
          <p:nvPr>
            <p:ph type="body" sz="quarter" idx="4294967295"/>
          </p:nvPr>
        </p:nvSpPr>
        <p:spPr>
          <a:xfrm>
            <a:off x="0" y="303213"/>
            <a:ext cx="4346575" cy="933450"/>
          </a:xfrm>
          <a:prstGeom prst="rect">
            <a:avLst/>
          </a:prstGeom>
        </p:spPr>
        <p:txBody>
          <a:bodyPr/>
          <a:lstStyle/>
          <a:p>
            <a:r>
              <a:rPr lang="en-US" dirty="0">
                <a:solidFill>
                  <a:srgbClr val="012169"/>
                </a:solidFill>
              </a:rPr>
              <a:t>Zoom Best Practices</a:t>
            </a:r>
          </a:p>
        </p:txBody>
      </p:sp>
      <p:pic>
        <p:nvPicPr>
          <p:cNvPr id="5" name="Picture 4">
            <a:extLst>
              <a:ext uri="{FF2B5EF4-FFF2-40B4-BE49-F238E27FC236}">
                <a16:creationId xmlns:a16="http://schemas.microsoft.com/office/drawing/2014/main" id="{7C645D03-8CBC-C062-32F2-9EFB2E93109D}"/>
              </a:ext>
            </a:extLst>
          </p:cNvPr>
          <p:cNvPicPr>
            <a:picLocks noChangeAspect="1"/>
          </p:cNvPicPr>
          <p:nvPr/>
        </p:nvPicPr>
        <p:blipFill>
          <a:blip r:embed="rId4"/>
          <a:stretch>
            <a:fillRect/>
          </a:stretch>
        </p:blipFill>
        <p:spPr>
          <a:xfrm>
            <a:off x="665721" y="1971005"/>
            <a:ext cx="688908" cy="695004"/>
          </a:xfrm>
          <a:prstGeom prst="rect">
            <a:avLst/>
          </a:prstGeom>
        </p:spPr>
      </p:pic>
      <p:pic>
        <p:nvPicPr>
          <p:cNvPr id="9" name="Picture 8">
            <a:extLst>
              <a:ext uri="{FF2B5EF4-FFF2-40B4-BE49-F238E27FC236}">
                <a16:creationId xmlns:a16="http://schemas.microsoft.com/office/drawing/2014/main" id="{C9370BC1-F782-DA0D-53C5-BB694857318F}"/>
              </a:ext>
            </a:extLst>
          </p:cNvPr>
          <p:cNvPicPr>
            <a:picLocks noChangeAspect="1"/>
          </p:cNvPicPr>
          <p:nvPr/>
        </p:nvPicPr>
        <p:blipFill>
          <a:blip r:embed="rId5"/>
          <a:stretch>
            <a:fillRect/>
          </a:stretch>
        </p:blipFill>
        <p:spPr>
          <a:xfrm>
            <a:off x="802894" y="5113581"/>
            <a:ext cx="524301" cy="609653"/>
          </a:xfrm>
          <a:prstGeom prst="rect">
            <a:avLst/>
          </a:prstGeom>
        </p:spPr>
      </p:pic>
      <p:pic>
        <p:nvPicPr>
          <p:cNvPr id="10" name="Graphic 9" descr="Radio microphone with solid fill">
            <a:extLst>
              <a:ext uri="{FF2B5EF4-FFF2-40B4-BE49-F238E27FC236}">
                <a16:creationId xmlns:a16="http://schemas.microsoft.com/office/drawing/2014/main" id="{FECEC6FE-A584-1207-34A7-8A1CD5BD627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2975" y="3050458"/>
            <a:ext cx="801654" cy="801654"/>
          </a:xfrm>
          <a:prstGeom prst="rect">
            <a:avLst/>
          </a:prstGeom>
        </p:spPr>
      </p:pic>
      <p:pic>
        <p:nvPicPr>
          <p:cNvPr id="13" name="Graphic 12" descr="Lighthouse scene with solid fill">
            <a:extLst>
              <a:ext uri="{FF2B5EF4-FFF2-40B4-BE49-F238E27FC236}">
                <a16:creationId xmlns:a16="http://schemas.microsoft.com/office/drawing/2014/main" id="{7F6723C9-551A-78CC-2190-87629331838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5402" y="4130436"/>
            <a:ext cx="656393" cy="656393"/>
          </a:xfrm>
          <a:prstGeom prst="rect">
            <a:avLst/>
          </a:prstGeom>
        </p:spPr>
      </p:pic>
    </p:spTree>
    <p:extLst>
      <p:ext uri="{BB962C8B-B14F-4D97-AF65-F5344CB8AC3E}">
        <p14:creationId xmlns:p14="http://schemas.microsoft.com/office/powerpoint/2010/main" val="15880186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D54724-BB3B-B3B8-31E4-9426A888B066}"/>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4B306458-A39B-0823-B176-77DBB538FAB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E582B62-AC71-6DD3-DC5E-EE08798D819D}"/>
              </a:ext>
            </a:extLst>
          </p:cNvPr>
          <p:cNvSpPr>
            <a:spLocks noGrp="1"/>
          </p:cNvSpPr>
          <p:nvPr>
            <p:ph type="sldNum" sz="quarter" idx="12"/>
          </p:nvPr>
        </p:nvSpPr>
        <p:spPr/>
        <p:txBody>
          <a:bodyPr/>
          <a:lstStyle/>
          <a:p>
            <a:fld id="{68C2960B-0FC7-4B30-A325-8B42FC89E055}" type="slidenum">
              <a:rPr lang="en-US" smtClean="0"/>
              <a:t>20</a:t>
            </a:fld>
            <a:endParaRPr lang="en-US"/>
          </a:p>
        </p:txBody>
      </p:sp>
      <p:grpSp>
        <p:nvGrpSpPr>
          <p:cNvPr id="7" name="Group 6">
            <a:extLst>
              <a:ext uri="{FF2B5EF4-FFF2-40B4-BE49-F238E27FC236}">
                <a16:creationId xmlns:a16="http://schemas.microsoft.com/office/drawing/2014/main" id="{ADD8FA6E-BD24-62D0-4152-5DCB070BF7B1}"/>
              </a:ext>
            </a:extLst>
          </p:cNvPr>
          <p:cNvGrpSpPr/>
          <p:nvPr/>
        </p:nvGrpSpPr>
        <p:grpSpPr>
          <a:xfrm>
            <a:off x="606392" y="341096"/>
            <a:ext cx="10824142" cy="6088579"/>
            <a:chOff x="606392" y="341096"/>
            <a:chExt cx="10824142" cy="6088579"/>
          </a:xfrm>
        </p:grpSpPr>
        <p:pic>
          <p:nvPicPr>
            <p:cNvPr id="5" name="Picture 4">
              <a:extLst>
                <a:ext uri="{FF2B5EF4-FFF2-40B4-BE49-F238E27FC236}">
                  <a16:creationId xmlns:a16="http://schemas.microsoft.com/office/drawing/2014/main" id="{CB6440C0-79F1-47CC-8F5C-6A70A9FEEACD}"/>
                </a:ext>
              </a:extLst>
            </p:cNvPr>
            <p:cNvPicPr>
              <a:picLocks noChangeAspect="1"/>
            </p:cNvPicPr>
            <p:nvPr/>
          </p:nvPicPr>
          <p:blipFill>
            <a:blip r:embed="rId2"/>
            <a:stretch>
              <a:fillRect/>
            </a:stretch>
          </p:blipFill>
          <p:spPr>
            <a:xfrm>
              <a:off x="606392" y="341096"/>
              <a:ext cx="10824142" cy="6088579"/>
            </a:xfrm>
            <a:prstGeom prst="rect">
              <a:avLst/>
            </a:prstGeom>
          </p:spPr>
        </p:pic>
        <p:sp>
          <p:nvSpPr>
            <p:cNvPr id="6" name="Rectangle 5">
              <a:extLst>
                <a:ext uri="{FF2B5EF4-FFF2-40B4-BE49-F238E27FC236}">
                  <a16:creationId xmlns:a16="http://schemas.microsoft.com/office/drawing/2014/main" id="{A44BA76D-2BA2-545D-7CA5-F22271BEF5C9}"/>
                </a:ext>
              </a:extLst>
            </p:cNvPr>
            <p:cNvSpPr/>
            <p:nvPr/>
          </p:nvSpPr>
          <p:spPr>
            <a:xfrm>
              <a:off x="11117179" y="6131293"/>
              <a:ext cx="236621" cy="13475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479801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CF2C66-8BEA-08C8-4BE3-5C23902CBC4F}"/>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9609F4DF-B2AB-B49E-E053-B3058040F9F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1046109-670B-CA81-6072-7023513F1C7D}"/>
              </a:ext>
            </a:extLst>
          </p:cNvPr>
          <p:cNvSpPr>
            <a:spLocks noGrp="1"/>
          </p:cNvSpPr>
          <p:nvPr>
            <p:ph type="sldNum" sz="quarter" idx="12"/>
          </p:nvPr>
        </p:nvSpPr>
        <p:spPr/>
        <p:txBody>
          <a:bodyPr/>
          <a:lstStyle/>
          <a:p>
            <a:endParaRPr lang="en-US" dirty="0"/>
          </a:p>
        </p:txBody>
      </p:sp>
      <p:grpSp>
        <p:nvGrpSpPr>
          <p:cNvPr id="7" name="Group 6">
            <a:extLst>
              <a:ext uri="{FF2B5EF4-FFF2-40B4-BE49-F238E27FC236}">
                <a16:creationId xmlns:a16="http://schemas.microsoft.com/office/drawing/2014/main" id="{493D1370-608E-5961-40CA-66B9624968B5}"/>
              </a:ext>
            </a:extLst>
          </p:cNvPr>
          <p:cNvGrpSpPr/>
          <p:nvPr/>
        </p:nvGrpSpPr>
        <p:grpSpPr>
          <a:xfrm>
            <a:off x="764005" y="429753"/>
            <a:ext cx="10663989" cy="5998494"/>
            <a:chOff x="764005" y="429753"/>
            <a:chExt cx="10663989" cy="5998494"/>
          </a:xfrm>
        </p:grpSpPr>
        <p:pic>
          <p:nvPicPr>
            <p:cNvPr id="5" name="Picture 4">
              <a:extLst>
                <a:ext uri="{FF2B5EF4-FFF2-40B4-BE49-F238E27FC236}">
                  <a16:creationId xmlns:a16="http://schemas.microsoft.com/office/drawing/2014/main" id="{C531A48E-2655-8C3F-21D4-7CFD34B524D3}"/>
                </a:ext>
              </a:extLst>
            </p:cNvPr>
            <p:cNvPicPr>
              <a:picLocks noChangeAspect="1"/>
            </p:cNvPicPr>
            <p:nvPr/>
          </p:nvPicPr>
          <p:blipFill>
            <a:blip r:embed="rId2"/>
            <a:stretch>
              <a:fillRect/>
            </a:stretch>
          </p:blipFill>
          <p:spPr>
            <a:xfrm>
              <a:off x="764005" y="429753"/>
              <a:ext cx="10663989" cy="5998494"/>
            </a:xfrm>
            <a:prstGeom prst="rect">
              <a:avLst/>
            </a:prstGeom>
          </p:spPr>
        </p:pic>
        <p:sp>
          <p:nvSpPr>
            <p:cNvPr id="6" name="Rectangle 5">
              <a:extLst>
                <a:ext uri="{FF2B5EF4-FFF2-40B4-BE49-F238E27FC236}">
                  <a16:creationId xmlns:a16="http://schemas.microsoft.com/office/drawing/2014/main" id="{6682BE72-A8FF-03AC-8282-FC8C6C709137}"/>
                </a:ext>
              </a:extLst>
            </p:cNvPr>
            <p:cNvSpPr/>
            <p:nvPr/>
          </p:nvSpPr>
          <p:spPr>
            <a:xfrm>
              <a:off x="11117179" y="6131293"/>
              <a:ext cx="236621" cy="13475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060450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6260B-B24F-DD3D-CB30-0E1CC05BA9CE}"/>
              </a:ext>
            </a:extLst>
          </p:cNvPr>
          <p:cNvSpPr>
            <a:spLocks noGrp="1"/>
          </p:cNvSpPr>
          <p:nvPr>
            <p:ph type="title"/>
          </p:nvPr>
        </p:nvSpPr>
        <p:spPr>
          <a:xfrm>
            <a:off x="603726" y="416749"/>
            <a:ext cx="8605381" cy="517946"/>
          </a:xfrm>
        </p:spPr>
        <p:txBody>
          <a:bodyPr/>
          <a:lstStyle/>
          <a:p>
            <a:r>
              <a:rPr lang="en-US" sz="2800" dirty="0">
                <a:solidFill>
                  <a:schemeClr val="tx1"/>
                </a:solidFill>
                <a:latin typeface="Poppins"/>
                <a:cs typeface="Poppins"/>
              </a:rPr>
              <a:t>2024 ACS CARES app and volunteer updates </a:t>
            </a:r>
            <a:endParaRPr lang="en-US" sz="2400" dirty="0">
              <a:solidFill>
                <a:schemeClr val="tx1"/>
              </a:solidFill>
            </a:endParaRPr>
          </a:p>
        </p:txBody>
      </p:sp>
      <p:pic>
        <p:nvPicPr>
          <p:cNvPr id="3" name="Picture 2" descr="A logo with hearts and text&#10;&#10;Description automatically generated">
            <a:extLst>
              <a:ext uri="{FF2B5EF4-FFF2-40B4-BE49-F238E27FC236}">
                <a16:creationId xmlns:a16="http://schemas.microsoft.com/office/drawing/2014/main" id="{87AAB658-C4DA-288F-BAE1-0E406318A51D}"/>
              </a:ext>
            </a:extLst>
          </p:cNvPr>
          <p:cNvPicPr>
            <a:picLocks noChangeAspect="1"/>
          </p:cNvPicPr>
          <p:nvPr/>
        </p:nvPicPr>
        <p:blipFill>
          <a:blip r:embed="rId3"/>
          <a:stretch>
            <a:fillRect/>
          </a:stretch>
        </p:blipFill>
        <p:spPr>
          <a:xfrm>
            <a:off x="9357693" y="175819"/>
            <a:ext cx="2696703" cy="833496"/>
          </a:xfrm>
          <a:prstGeom prst="rect">
            <a:avLst/>
          </a:prstGeom>
        </p:spPr>
      </p:pic>
      <p:sp>
        <p:nvSpPr>
          <p:cNvPr id="5" name="TextBox 4">
            <a:extLst>
              <a:ext uri="{FF2B5EF4-FFF2-40B4-BE49-F238E27FC236}">
                <a16:creationId xmlns:a16="http://schemas.microsoft.com/office/drawing/2014/main" id="{612A7120-8032-1E50-7484-A0B2CFBEFF02}"/>
              </a:ext>
            </a:extLst>
          </p:cNvPr>
          <p:cNvSpPr txBox="1"/>
          <p:nvPr/>
        </p:nvSpPr>
        <p:spPr>
          <a:xfrm>
            <a:off x="228340" y="2147869"/>
            <a:ext cx="6826978" cy="51090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1" i="0" u="none" strike="noStrike" kern="1200" cap="none" spc="0" normalizeH="0" baseline="0" noProof="0" dirty="0">
                <a:ln>
                  <a:noFill/>
                </a:ln>
                <a:solidFill>
                  <a:prstClr val="black"/>
                </a:solidFill>
                <a:effectLst/>
                <a:uLnTx/>
                <a:uFillTx/>
                <a:latin typeface="Poppins"/>
                <a:ea typeface="Calibri" panose="020F0502020204030204"/>
                <a:cs typeface="Poppins"/>
              </a:rPr>
              <a:t>7,654</a:t>
            </a:r>
            <a:r>
              <a:rPr kumimoji="0" lang="en-US" b="0" i="0" u="none" strike="noStrike" kern="1200" cap="none" spc="0" normalizeH="0" baseline="0" noProof="0" dirty="0">
                <a:ln>
                  <a:noFill/>
                </a:ln>
                <a:solidFill>
                  <a:prstClr val="black"/>
                </a:solidFill>
                <a:effectLst/>
                <a:uLnTx/>
                <a:uFillTx/>
                <a:latin typeface="Poppins"/>
                <a:ea typeface="Calibri" panose="020F0502020204030204"/>
                <a:cs typeface="Poppins"/>
              </a:rPr>
              <a:t>* individuals digitally navigated since launch in Jun 2023 (54.8% patients, 29.3% caregivers for adult)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Poppins"/>
                <a:ea typeface="Calibri" panose="020F0502020204030204"/>
                <a:cs typeface="Poppins"/>
              </a:rPr>
              <a:t>67 cancer types represented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Poppins"/>
                <a:ea typeface="Calibri" panose="020F0502020204030204"/>
                <a:cs typeface="Poppins"/>
              </a:rPr>
              <a:t>11,126 resources accessed via app</a:t>
            </a:r>
            <a:endParaRPr kumimoji="0" lang="en-US" b="0" i="0" u="none" strike="noStrike" kern="1200" cap="none" spc="0" normalizeH="0" baseline="0" noProof="0" dirty="0">
              <a:ln>
                <a:noFill/>
              </a:ln>
              <a:solidFill>
                <a:srgbClr val="FF0000"/>
              </a:solidFill>
              <a:effectLst/>
              <a:uLnTx/>
              <a:uFillTx/>
              <a:latin typeface="Poppins" panose="00000500000000000000" pitchFamily="2" charset="0"/>
              <a:ea typeface="Calibri" panose="020F0502020204030204"/>
              <a:cs typeface="Poppins" panose="00000500000000000000" pitchFamily="2" charset="0"/>
            </a:endParaRPr>
          </a:p>
          <a:p>
            <a:pPr marR="0" lvl="0" algn="l" defTabSz="457200" rtl="0" eaLnBrk="1" fontAlgn="auto" latinLnBrk="0" hangingPunct="1">
              <a:lnSpc>
                <a:spcPct val="100000"/>
              </a:lnSpc>
              <a:spcBef>
                <a:spcPts val="0"/>
              </a:spcBef>
              <a:spcAft>
                <a:spcPts val="0"/>
              </a:spcAft>
              <a:buClrTx/>
              <a:buSzTx/>
              <a:tabLst/>
              <a:defRPr/>
            </a:pPr>
            <a:endParaRPr kumimoji="0" lang="en-US" b="0" i="0" u="none" strike="noStrike" kern="1200" cap="none" spc="0" normalizeH="0" baseline="0" noProof="0" dirty="0">
              <a:ln>
                <a:noFill/>
              </a:ln>
              <a:solidFill>
                <a:prstClr val="black"/>
              </a:solidFill>
              <a:effectLst/>
              <a:uLnTx/>
              <a:uFillTx/>
              <a:latin typeface="Poppins" panose="00000500000000000000" pitchFamily="2" charset="0"/>
              <a:ea typeface="Calibri" panose="020F0502020204030204"/>
              <a:cs typeface="Poppins" panose="00000500000000000000" pitchFamily="2"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Poppins"/>
                <a:ea typeface="Calibri" panose="020F0502020204030204"/>
                <a:cs typeface="Poppins"/>
              </a:rPr>
              <a:t>220 community volunteers, 100% request completion rate</a:t>
            </a:r>
          </a:p>
          <a:p>
            <a:pPr marL="171450" indent="-171450">
              <a:buFont typeface="Arial" panose="020B0604020202020204" pitchFamily="34" charset="0"/>
              <a:buChar char="•"/>
              <a:defRPr/>
            </a:pPr>
            <a:r>
              <a:rPr lang="en-US" dirty="0">
                <a:solidFill>
                  <a:prstClr val="black"/>
                </a:solidFill>
                <a:latin typeface="Poppins" panose="00000500000000000000" pitchFamily="2" charset="0"/>
                <a:cs typeface="Poppins" panose="00000500000000000000" pitchFamily="2" charset="0"/>
              </a:rPr>
              <a:t>A</a:t>
            </a:r>
            <a:r>
              <a:rPr kumimoji="0" lang="en-US" b="0" i="0" u="none" strike="noStrike" kern="1200" cap="none" spc="0" normalizeH="0" baseline="0" noProof="0" dirty="0" err="1">
                <a:ln>
                  <a:noFill/>
                </a:ln>
                <a:solidFill>
                  <a:prstClr val="black"/>
                </a:solidFill>
                <a:effectLst/>
                <a:uLnTx/>
                <a:uFillTx/>
                <a:latin typeface="Poppins" panose="00000500000000000000" pitchFamily="2" charset="0"/>
                <a:ea typeface="+mn-ea"/>
                <a:cs typeface="Poppins" panose="00000500000000000000" pitchFamily="2" charset="0"/>
              </a:rPr>
              <a:t>verage</a:t>
            </a:r>
            <a:r>
              <a:rPr lang="en-US" dirty="0">
                <a:solidFill>
                  <a:prstClr val="black"/>
                </a:solidFill>
                <a:latin typeface="Poppins" panose="00000500000000000000" pitchFamily="2" charset="0"/>
                <a:cs typeface="Poppins" panose="00000500000000000000" pitchFamily="2" charset="0"/>
              </a:rPr>
              <a:t> </a:t>
            </a:r>
            <a:r>
              <a:rPr kumimoji="0" lang="en-US"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11 messages per connection over 35 days</a:t>
            </a:r>
            <a:endParaRPr kumimoji="0" lang="en-US" b="0" i="0" u="none" strike="noStrike" kern="1200" cap="none" spc="0" normalizeH="0" baseline="0" noProof="0" dirty="0">
              <a:ln>
                <a:noFill/>
              </a:ln>
              <a:solidFill>
                <a:prstClr val="black"/>
              </a:solidFill>
              <a:effectLst/>
              <a:uLnTx/>
              <a:uFillTx/>
              <a:latin typeface="Poppins"/>
              <a:ea typeface="Calibri" panose="020F0502020204030204"/>
              <a:cs typeface="Poppins"/>
            </a:endParaRP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dirty="0">
              <a:solidFill>
                <a:srgbClr val="FF0000"/>
              </a:solidFill>
              <a:latin typeface="Poppins"/>
              <a:ea typeface="Calibri" panose="020F0502020204030204"/>
              <a:cs typeface="Poppins"/>
            </a:endParaRPr>
          </a:p>
          <a:p>
            <a:pPr marL="171450" indent="-171450">
              <a:buFont typeface="Arial" panose="020B0604020202020204" pitchFamily="34" charset="0"/>
              <a:buChar char="•"/>
              <a:defRPr/>
            </a:pPr>
            <a:r>
              <a:rPr kumimoji="0" lang="en-US" b="0" i="0" u="none" strike="noStrike" kern="1200" cap="none" spc="0" normalizeH="0" baseline="0" noProof="0" dirty="0">
                <a:ln>
                  <a:noFill/>
                </a:ln>
                <a:solidFill>
                  <a:prstClr val="black"/>
                </a:solidFill>
                <a:effectLst/>
                <a:uLnTx/>
                <a:uFillTx/>
                <a:latin typeface="Poppins"/>
                <a:ea typeface="Calibri" panose="020F0502020204030204"/>
                <a:cs typeface="Poppins"/>
              </a:rPr>
              <a:t>launched 12 sites and trained 395 student volunteers to provide in-person navigation support </a:t>
            </a:r>
          </a:p>
          <a:p>
            <a:pPr marL="171450" indent="-171450">
              <a:buFont typeface="Arial" panose="020B0604020202020204" pitchFamily="34" charset="0"/>
              <a:buChar char="•"/>
              <a:defRPr/>
            </a:pPr>
            <a:r>
              <a:rPr kumimoji="0" lang="en-US" b="0" i="0" u="none" strike="noStrike" kern="1200" cap="none" spc="0" normalizeH="0" baseline="0" noProof="0" dirty="0">
                <a:ln>
                  <a:noFill/>
                </a:ln>
                <a:solidFill>
                  <a:prstClr val="black"/>
                </a:solidFill>
                <a:effectLst/>
                <a:uLnTx/>
                <a:uFillTx/>
                <a:latin typeface="Poppins"/>
                <a:ea typeface="Calibri" panose="020F0502020204030204"/>
                <a:cs typeface="Poppins"/>
              </a:rPr>
              <a:t>Students spent avg. 115.8 minutes per patient encounter plus 75.7 minutes obtaining patient resources</a:t>
            </a:r>
          </a:p>
          <a:p>
            <a:pPr>
              <a:defRPr/>
            </a:pPr>
            <a:endParaRPr kumimoji="0" lang="en-US" b="0" i="0" u="none" strike="noStrike" kern="1200" cap="none" spc="0" normalizeH="0" baseline="0" noProof="0" dirty="0">
              <a:ln>
                <a:noFill/>
              </a:ln>
              <a:solidFill>
                <a:prstClr val="black"/>
              </a:solidFill>
              <a:effectLst/>
              <a:uLnTx/>
              <a:uFillTx/>
              <a:latin typeface="Poppins"/>
              <a:ea typeface="Calibri" panose="020F0502020204030204"/>
              <a:cs typeface="Poppins"/>
            </a:endParaRPr>
          </a:p>
          <a:p>
            <a:pPr marL="171450" indent="-171450">
              <a:buFont typeface="Arial" panose="020B0604020202020204" pitchFamily="34" charset="0"/>
              <a:buChar char="•"/>
              <a:defRPr/>
            </a:pPr>
            <a:r>
              <a:rPr lang="en-US" dirty="0">
                <a:solidFill>
                  <a:prstClr val="black"/>
                </a:solidFill>
                <a:latin typeface="Poppins"/>
                <a:ea typeface="Calibri" panose="020F0502020204030204"/>
                <a:cs typeface="Poppins"/>
              </a:rPr>
              <a:t>2 abstracts (ASCO, ASCO Quality), 1 manuscript (under review) </a:t>
            </a:r>
          </a:p>
          <a:p>
            <a:pPr>
              <a:defRPr/>
            </a:pPr>
            <a:endParaRPr lang="en-US" dirty="0">
              <a:solidFill>
                <a:prstClr val="black"/>
              </a:solidFill>
              <a:latin typeface="Poppins"/>
              <a:ea typeface="Calibri" panose="020F0502020204030204"/>
              <a:cs typeface="Poppins"/>
            </a:endParaRPr>
          </a:p>
          <a:p>
            <a:pPr lvl="1">
              <a:defRPr/>
            </a:pPr>
            <a:endParaRPr lang="en-US" sz="2000" dirty="0">
              <a:solidFill>
                <a:prstClr val="black"/>
              </a:solidFill>
              <a:latin typeface="Poppins"/>
              <a:ea typeface="Calibri" panose="020F0502020204030204"/>
              <a:cs typeface="Poppins"/>
            </a:endParaRPr>
          </a:p>
        </p:txBody>
      </p:sp>
      <p:sp>
        <p:nvSpPr>
          <p:cNvPr id="7" name="TextBox 6">
            <a:extLst>
              <a:ext uri="{FF2B5EF4-FFF2-40B4-BE49-F238E27FC236}">
                <a16:creationId xmlns:a16="http://schemas.microsoft.com/office/drawing/2014/main" id="{15F26DC2-6419-FD9B-2A38-AE6F0C0EA17C}"/>
              </a:ext>
            </a:extLst>
          </p:cNvPr>
          <p:cNvSpPr txBox="1"/>
          <p:nvPr/>
        </p:nvSpPr>
        <p:spPr>
          <a:xfrm>
            <a:off x="10597415" y="6574459"/>
            <a:ext cx="178648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*current as of </a:t>
            </a:r>
            <a:r>
              <a:rPr lang="en-US" sz="800" dirty="0">
                <a:solidFill>
                  <a:prstClr val="black"/>
                </a:solidFill>
                <a:latin typeface="Poppins" panose="00000500000000000000" pitchFamily="2" charset="0"/>
                <a:cs typeface="Poppins" panose="00000500000000000000" pitchFamily="2" charset="0"/>
              </a:rPr>
              <a:t>11/13</a:t>
            </a:r>
            <a:r>
              <a:rPr kumimoji="0" lang="en-US" sz="8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/24</a:t>
            </a:r>
          </a:p>
        </p:txBody>
      </p:sp>
      <p:grpSp>
        <p:nvGrpSpPr>
          <p:cNvPr id="4" name="Group 3">
            <a:extLst>
              <a:ext uri="{FF2B5EF4-FFF2-40B4-BE49-F238E27FC236}">
                <a16:creationId xmlns:a16="http://schemas.microsoft.com/office/drawing/2014/main" id="{18D23EC9-451F-538C-FAD3-CE24399DD502}"/>
              </a:ext>
            </a:extLst>
          </p:cNvPr>
          <p:cNvGrpSpPr/>
          <p:nvPr/>
        </p:nvGrpSpPr>
        <p:grpSpPr>
          <a:xfrm>
            <a:off x="7572175" y="1917431"/>
            <a:ext cx="4271014" cy="3325495"/>
            <a:chOff x="14547" y="166208"/>
            <a:chExt cx="4417060" cy="3417087"/>
          </a:xfrm>
        </p:grpSpPr>
        <p:pic>
          <p:nvPicPr>
            <p:cNvPr id="6" name="Picture 5" descr="A map of the united states&#10;&#10;Description automatically generated">
              <a:extLst>
                <a:ext uri="{FF2B5EF4-FFF2-40B4-BE49-F238E27FC236}">
                  <a16:creationId xmlns:a16="http://schemas.microsoft.com/office/drawing/2014/main" id="{ACEAFD59-5C74-A26C-91E5-C23F60C806F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359"/>
            <a:stretch/>
          </p:blipFill>
          <p:spPr bwMode="auto">
            <a:xfrm>
              <a:off x="14547" y="166208"/>
              <a:ext cx="4417060" cy="3084830"/>
            </a:xfrm>
            <a:prstGeom prst="rect">
              <a:avLst/>
            </a:prstGeom>
            <a:ln>
              <a:noFill/>
            </a:ln>
            <a:extLst>
              <a:ext uri="{53640926-AAD7-44D8-BBD7-CCE9431645EC}">
                <a14:shadowObscured xmlns:a14="http://schemas.microsoft.com/office/drawing/2010/main"/>
              </a:ext>
            </a:extLst>
          </p:spPr>
        </p:pic>
        <p:sp>
          <p:nvSpPr>
            <p:cNvPr id="8" name="Text Box 2">
              <a:extLst>
                <a:ext uri="{FF2B5EF4-FFF2-40B4-BE49-F238E27FC236}">
                  <a16:creationId xmlns:a16="http://schemas.microsoft.com/office/drawing/2014/main" id="{7C5F3ECD-18EF-25DE-8E3B-DA2B6B102D27}"/>
                </a:ext>
              </a:extLst>
            </p:cNvPr>
            <p:cNvSpPr txBox="1">
              <a:spLocks noChangeArrowheads="1"/>
            </p:cNvSpPr>
            <p:nvPr/>
          </p:nvSpPr>
          <p:spPr bwMode="auto">
            <a:xfrm>
              <a:off x="480054" y="3260715"/>
              <a:ext cx="3658060" cy="322580"/>
            </a:xfrm>
            <a:prstGeom prst="rect">
              <a:avLst/>
            </a:prstGeom>
            <a:noFill/>
            <a:ln w="9525">
              <a:noFill/>
              <a:miter lim="800000"/>
              <a:headEnd/>
              <a:tailEnd/>
            </a:ln>
          </p:spPr>
          <p:txBody>
            <a:bodyPr rot="0" vert="horz" wrap="square" lIns="91440" tIns="45720" rIns="91440" bIns="45720" anchor="t" anchorCtr="0">
              <a:noAutofit/>
            </a:bodyPr>
            <a:lstStyle/>
            <a:p>
              <a:pPr marL="0" marR="0">
                <a:spcBef>
                  <a:spcPts val="0"/>
                </a:spcBef>
                <a:spcAft>
                  <a:spcPts val="600"/>
                </a:spcAft>
              </a:pPr>
              <a:r>
                <a:rPr lang="en-US" sz="1000" dirty="0">
                  <a:solidFill>
                    <a:srgbClr val="000000"/>
                  </a:solidFill>
                  <a:effectLst/>
                  <a:latin typeface="Arial" panose="020B0604020202020204" pitchFamily="34" charset="0"/>
                  <a:ea typeface="Arial" panose="020B0604020202020204" pitchFamily="34" charset="0"/>
                </a:rPr>
                <a:t>Figure 1. App user reach across the US and US territories.</a:t>
              </a:r>
              <a:endParaRPr lang="en-US" sz="1200" dirty="0">
                <a:solidFill>
                  <a:srgbClr val="000000"/>
                </a:solidFill>
                <a:effectLst/>
                <a:latin typeface="Arial" panose="020B0604020202020204" pitchFamily="34" charset="0"/>
                <a:ea typeface="Cambria" panose="02040503050406030204" pitchFamily="18" charset="0"/>
              </a:endParaRPr>
            </a:p>
          </p:txBody>
        </p:sp>
      </p:grpSp>
    </p:spTree>
    <p:extLst>
      <p:ext uri="{BB962C8B-B14F-4D97-AF65-F5344CB8AC3E}">
        <p14:creationId xmlns:p14="http://schemas.microsoft.com/office/powerpoint/2010/main" val="11415205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51791-9E3F-53F4-72AD-880A3FF1A8A1}"/>
              </a:ext>
            </a:extLst>
          </p:cNvPr>
          <p:cNvSpPr>
            <a:spLocks noGrp="1"/>
          </p:cNvSpPr>
          <p:nvPr>
            <p:ph type="title"/>
          </p:nvPr>
        </p:nvSpPr>
        <p:spPr>
          <a:xfrm>
            <a:off x="491625" y="318129"/>
            <a:ext cx="5928426" cy="1069407"/>
          </a:xfrm>
        </p:spPr>
        <p:txBody>
          <a:bodyPr>
            <a:normAutofit fontScale="90000"/>
          </a:bodyPr>
          <a:lstStyle/>
          <a:p>
            <a:r>
              <a:rPr lang="en-US" sz="4000" dirty="0">
                <a:solidFill>
                  <a:srgbClr val="2746F8"/>
                </a:solidFill>
              </a:rPr>
              <a:t>Key Features – Personalized Support</a:t>
            </a:r>
          </a:p>
        </p:txBody>
      </p:sp>
      <p:pic>
        <p:nvPicPr>
          <p:cNvPr id="2050" name="Picture 2">
            <a:extLst>
              <a:ext uri="{FF2B5EF4-FFF2-40B4-BE49-F238E27FC236}">
                <a16:creationId xmlns:a16="http://schemas.microsoft.com/office/drawing/2014/main" id="{C73F8ADB-05EA-56BF-EEC6-DCC4C1A40B8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770"/>
          <a:stretch/>
        </p:blipFill>
        <p:spPr bwMode="auto">
          <a:xfrm>
            <a:off x="9134884" y="1599292"/>
            <a:ext cx="2469239" cy="50434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6" name="Picture 8">
            <a:extLst>
              <a:ext uri="{FF2B5EF4-FFF2-40B4-BE49-F238E27FC236}">
                <a16:creationId xmlns:a16="http://schemas.microsoft.com/office/drawing/2014/main" id="{0D68E133-5FD0-D726-34A7-11D905CE76D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770"/>
          <a:stretch/>
        </p:blipFill>
        <p:spPr bwMode="auto">
          <a:xfrm>
            <a:off x="6206937" y="1599292"/>
            <a:ext cx="2469239" cy="50434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Content Placeholder 2">
            <a:extLst>
              <a:ext uri="{FF2B5EF4-FFF2-40B4-BE49-F238E27FC236}">
                <a16:creationId xmlns:a16="http://schemas.microsoft.com/office/drawing/2014/main" id="{C94F3ED6-972A-C993-AB20-5B90E14DA0BB}"/>
              </a:ext>
            </a:extLst>
          </p:cNvPr>
          <p:cNvSpPr>
            <a:spLocks noGrp="1"/>
          </p:cNvSpPr>
          <p:nvPr>
            <p:ph idx="1"/>
          </p:nvPr>
        </p:nvSpPr>
        <p:spPr>
          <a:xfrm>
            <a:off x="452869" y="1896862"/>
            <a:ext cx="5619305" cy="5144018"/>
          </a:xfrm>
        </p:spPr>
        <p:txBody>
          <a:bodyPr>
            <a:normAutofit lnSpcReduction="10000"/>
          </a:bodyPr>
          <a:lstStyle/>
          <a:p>
            <a:pPr marL="0" indent="0">
              <a:buNone/>
            </a:pPr>
            <a:r>
              <a:rPr lang="en-US" sz="1900" b="1" dirty="0"/>
              <a:t>Cancer Information</a:t>
            </a:r>
          </a:p>
          <a:p>
            <a:r>
              <a:rPr lang="en-US" sz="1900" dirty="0"/>
              <a:t>Cancer type</a:t>
            </a:r>
          </a:p>
          <a:p>
            <a:r>
              <a:rPr lang="en-US" sz="1900" dirty="0"/>
              <a:t>Diagnosis date</a:t>
            </a:r>
          </a:p>
          <a:p>
            <a:r>
              <a:rPr lang="en-US" sz="1900" dirty="0"/>
              <a:t>Stage</a:t>
            </a:r>
          </a:p>
          <a:p>
            <a:r>
              <a:rPr lang="en-US" sz="1900" dirty="0"/>
              <a:t>Healthcare location</a:t>
            </a:r>
          </a:p>
          <a:p>
            <a:r>
              <a:rPr lang="en-US" sz="1900" dirty="0"/>
              <a:t>Treatment phase</a:t>
            </a:r>
          </a:p>
          <a:p>
            <a:pPr marL="0" indent="0">
              <a:buNone/>
            </a:pPr>
            <a:endParaRPr lang="en-US" sz="1900" dirty="0"/>
          </a:p>
          <a:p>
            <a:pPr marL="0" indent="0">
              <a:buNone/>
            </a:pPr>
            <a:r>
              <a:rPr lang="en-US" sz="1900" b="1" dirty="0"/>
              <a:t>Concerns Based on NCCN Distress Thermometer and Problem List</a:t>
            </a:r>
          </a:p>
          <a:p>
            <a:r>
              <a:rPr lang="en-US" sz="1900" dirty="0"/>
              <a:t>Practical</a:t>
            </a:r>
          </a:p>
          <a:p>
            <a:r>
              <a:rPr lang="en-US" sz="1900" dirty="0"/>
              <a:t>Social</a:t>
            </a:r>
          </a:p>
          <a:p>
            <a:r>
              <a:rPr lang="en-US" sz="1900" dirty="0"/>
              <a:t>Emotional</a:t>
            </a:r>
          </a:p>
          <a:p>
            <a:r>
              <a:rPr lang="en-US" sz="1900" dirty="0"/>
              <a:t>Physical</a:t>
            </a:r>
          </a:p>
          <a:p>
            <a:r>
              <a:rPr lang="en-US" sz="1900" dirty="0"/>
              <a:t>Spiritual</a:t>
            </a:r>
          </a:p>
          <a:p>
            <a:endParaRPr lang="en-US" sz="2000" dirty="0"/>
          </a:p>
        </p:txBody>
      </p:sp>
      <p:pic>
        <p:nvPicPr>
          <p:cNvPr id="6" name="Picture 5" descr="A logo with hearts and text&#10;&#10;Description automatically generated">
            <a:extLst>
              <a:ext uri="{FF2B5EF4-FFF2-40B4-BE49-F238E27FC236}">
                <a16:creationId xmlns:a16="http://schemas.microsoft.com/office/drawing/2014/main" id="{72608967-197A-8014-C012-4420477F143D}"/>
              </a:ext>
            </a:extLst>
          </p:cNvPr>
          <p:cNvPicPr>
            <a:picLocks noChangeAspect="1"/>
          </p:cNvPicPr>
          <p:nvPr/>
        </p:nvPicPr>
        <p:blipFill>
          <a:blip r:embed="rId4"/>
          <a:stretch>
            <a:fillRect/>
          </a:stretch>
        </p:blipFill>
        <p:spPr>
          <a:xfrm>
            <a:off x="9357693" y="175819"/>
            <a:ext cx="2696703" cy="833496"/>
          </a:xfrm>
          <a:prstGeom prst="rect">
            <a:avLst/>
          </a:prstGeom>
        </p:spPr>
      </p:pic>
    </p:spTree>
    <p:extLst>
      <p:ext uri="{BB962C8B-B14F-4D97-AF65-F5344CB8AC3E}">
        <p14:creationId xmlns:p14="http://schemas.microsoft.com/office/powerpoint/2010/main" val="10407282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DBEE4-607A-59A8-AEE7-3E8C0F0CE782}"/>
              </a:ext>
            </a:extLst>
          </p:cNvPr>
          <p:cNvSpPr>
            <a:spLocks noGrp="1"/>
          </p:cNvSpPr>
          <p:nvPr>
            <p:ph type="title"/>
          </p:nvPr>
        </p:nvSpPr>
        <p:spPr>
          <a:xfrm>
            <a:off x="545432" y="446955"/>
            <a:ext cx="11832656" cy="875068"/>
          </a:xfrm>
        </p:spPr>
        <p:txBody>
          <a:bodyPr>
            <a:noAutofit/>
          </a:bodyPr>
          <a:lstStyle/>
          <a:p>
            <a:r>
              <a:rPr lang="en-US" sz="4800" dirty="0">
                <a:solidFill>
                  <a:srgbClr val="2746F8"/>
                </a:solidFill>
              </a:rPr>
              <a:t>Personalized Dashboard</a:t>
            </a:r>
          </a:p>
        </p:txBody>
      </p:sp>
      <p:sp>
        <p:nvSpPr>
          <p:cNvPr id="3" name="Content Placeholder 2">
            <a:extLst>
              <a:ext uri="{FF2B5EF4-FFF2-40B4-BE49-F238E27FC236}">
                <a16:creationId xmlns:a16="http://schemas.microsoft.com/office/drawing/2014/main" id="{0606CBD1-F5CC-222E-6EE4-22C76306F458}"/>
              </a:ext>
            </a:extLst>
          </p:cNvPr>
          <p:cNvSpPr>
            <a:spLocks noGrp="1"/>
          </p:cNvSpPr>
          <p:nvPr>
            <p:ph idx="1"/>
          </p:nvPr>
        </p:nvSpPr>
        <p:spPr>
          <a:xfrm>
            <a:off x="96763" y="1520792"/>
            <a:ext cx="3977518" cy="5153920"/>
          </a:xfrm>
        </p:spPr>
        <p:txBody>
          <a:bodyPr/>
          <a:lstStyle/>
          <a:p>
            <a:r>
              <a:rPr lang="en-US" sz="1800" dirty="0"/>
              <a:t>Algorithm populates dashboard recommendations based on user’s cancer information and concerns</a:t>
            </a:r>
          </a:p>
          <a:p>
            <a:endParaRPr lang="en-US" sz="1800" dirty="0"/>
          </a:p>
          <a:p>
            <a:r>
              <a:rPr lang="en-US" sz="1800" dirty="0"/>
              <a:t>Access additional resources and articles</a:t>
            </a:r>
          </a:p>
          <a:p>
            <a:endParaRPr lang="en-US" sz="1800" dirty="0"/>
          </a:p>
          <a:p>
            <a:r>
              <a:rPr lang="en-US" sz="1800" dirty="0"/>
              <a:t>Search feature with natural language processing</a:t>
            </a:r>
          </a:p>
          <a:p>
            <a:endParaRPr lang="en-US" sz="1800" dirty="0"/>
          </a:p>
          <a:p>
            <a:r>
              <a:rPr lang="en-US" sz="1800" dirty="0"/>
              <a:t>Dynamically generated related links</a:t>
            </a:r>
          </a:p>
          <a:p>
            <a:endParaRPr lang="en-US" sz="2000" dirty="0"/>
          </a:p>
        </p:txBody>
      </p:sp>
      <p:pic>
        <p:nvPicPr>
          <p:cNvPr id="3074" name="Picture 2">
            <a:extLst>
              <a:ext uri="{FF2B5EF4-FFF2-40B4-BE49-F238E27FC236}">
                <a16:creationId xmlns:a16="http://schemas.microsoft.com/office/drawing/2014/main" id="{11CDD2FD-F3B2-8B44-340E-5F96F9D9B0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456"/>
          <a:stretch/>
        </p:blipFill>
        <p:spPr bwMode="auto">
          <a:xfrm>
            <a:off x="4044895" y="2107933"/>
            <a:ext cx="1776824" cy="36027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6" name="Picture 4">
            <a:extLst>
              <a:ext uri="{FF2B5EF4-FFF2-40B4-BE49-F238E27FC236}">
                <a16:creationId xmlns:a16="http://schemas.microsoft.com/office/drawing/2014/main" id="{38FB9EE5-5249-F9F1-F1C7-E3ED07F385F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737"/>
          <a:stretch/>
        </p:blipFill>
        <p:spPr bwMode="auto">
          <a:xfrm>
            <a:off x="6081307" y="2107933"/>
            <a:ext cx="1776825" cy="35919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2">
            <a:extLst>
              <a:ext uri="{FF2B5EF4-FFF2-40B4-BE49-F238E27FC236}">
                <a16:creationId xmlns:a16="http://schemas.microsoft.com/office/drawing/2014/main" id="{B365E303-2FE5-5F0F-F660-7E778345AF1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211"/>
          <a:stretch/>
        </p:blipFill>
        <p:spPr bwMode="auto">
          <a:xfrm>
            <a:off x="8117720" y="2124597"/>
            <a:ext cx="1776824" cy="3612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2">
            <a:extLst>
              <a:ext uri="{FF2B5EF4-FFF2-40B4-BE49-F238E27FC236}">
                <a16:creationId xmlns:a16="http://schemas.microsoft.com/office/drawing/2014/main" id="{6E4447D1-E085-6FF5-7885-A9A13F21BA7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776" t="6612" r="5776" b="54"/>
          <a:stretch/>
        </p:blipFill>
        <p:spPr bwMode="auto">
          <a:xfrm>
            <a:off x="10154132" y="2124597"/>
            <a:ext cx="1785470" cy="3612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A logo with hearts and text&#10;&#10;Description automatically generated">
            <a:extLst>
              <a:ext uri="{FF2B5EF4-FFF2-40B4-BE49-F238E27FC236}">
                <a16:creationId xmlns:a16="http://schemas.microsoft.com/office/drawing/2014/main" id="{C6B63ECF-3606-8020-9ACE-DA116FBAEC91}"/>
              </a:ext>
            </a:extLst>
          </p:cNvPr>
          <p:cNvPicPr>
            <a:picLocks noChangeAspect="1"/>
          </p:cNvPicPr>
          <p:nvPr/>
        </p:nvPicPr>
        <p:blipFill>
          <a:blip r:embed="rId7"/>
          <a:stretch>
            <a:fillRect/>
          </a:stretch>
        </p:blipFill>
        <p:spPr>
          <a:xfrm>
            <a:off x="9357693" y="175819"/>
            <a:ext cx="2696703" cy="833496"/>
          </a:xfrm>
          <a:prstGeom prst="rect">
            <a:avLst/>
          </a:prstGeom>
        </p:spPr>
      </p:pic>
    </p:spTree>
    <p:extLst>
      <p:ext uri="{BB962C8B-B14F-4D97-AF65-F5344CB8AC3E}">
        <p14:creationId xmlns:p14="http://schemas.microsoft.com/office/powerpoint/2010/main" val="34214008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F00D6-267B-BD6F-C072-C7EDC9130A64}"/>
              </a:ext>
            </a:extLst>
          </p:cNvPr>
          <p:cNvSpPr>
            <a:spLocks noGrp="1"/>
          </p:cNvSpPr>
          <p:nvPr>
            <p:ph type="title"/>
          </p:nvPr>
        </p:nvSpPr>
        <p:spPr>
          <a:xfrm>
            <a:off x="295989" y="141436"/>
            <a:ext cx="9061704" cy="2377440"/>
          </a:xfrm>
        </p:spPr>
        <p:txBody>
          <a:bodyPr>
            <a:normAutofit/>
          </a:bodyPr>
          <a:lstStyle/>
          <a:p>
            <a:r>
              <a:rPr lang="en-US" sz="5400" dirty="0">
                <a:solidFill>
                  <a:srgbClr val="2746F8"/>
                </a:solidFill>
              </a:rPr>
              <a:t>Powerful Resources</a:t>
            </a:r>
          </a:p>
        </p:txBody>
      </p:sp>
      <p:sp>
        <p:nvSpPr>
          <p:cNvPr id="3" name="Content Placeholder 2">
            <a:extLst>
              <a:ext uri="{FF2B5EF4-FFF2-40B4-BE49-F238E27FC236}">
                <a16:creationId xmlns:a16="http://schemas.microsoft.com/office/drawing/2014/main" id="{2DA04ABC-E435-AB87-3278-32641B661222}"/>
              </a:ext>
            </a:extLst>
          </p:cNvPr>
          <p:cNvSpPr>
            <a:spLocks noGrp="1"/>
          </p:cNvSpPr>
          <p:nvPr>
            <p:ph idx="1"/>
          </p:nvPr>
        </p:nvSpPr>
        <p:spPr>
          <a:xfrm>
            <a:off x="295989" y="2098307"/>
            <a:ext cx="4649343" cy="4051938"/>
          </a:xfrm>
        </p:spPr>
        <p:txBody>
          <a:bodyPr>
            <a:noAutofit/>
          </a:bodyPr>
          <a:lstStyle/>
          <a:p>
            <a:r>
              <a:rPr lang="en-US" sz="2000" dirty="0"/>
              <a:t>ACS CARES volunteers: Virtual community volunteers and in-person student volunteers</a:t>
            </a:r>
          </a:p>
          <a:p>
            <a:endParaRPr lang="en-US" sz="2000" dirty="0"/>
          </a:p>
          <a:p>
            <a:r>
              <a:rPr lang="en-US" sz="2000" dirty="0"/>
              <a:t>ACS Cancer Helpline: 24/7 telephonic support for cancer information and resources</a:t>
            </a:r>
          </a:p>
          <a:p>
            <a:endParaRPr lang="en-US" sz="2000" dirty="0"/>
          </a:p>
          <a:p>
            <a:r>
              <a:rPr lang="en-US" sz="2000" dirty="0"/>
              <a:t>Leveraging AI for smarter resource search for both national and local resources</a:t>
            </a:r>
          </a:p>
        </p:txBody>
      </p:sp>
      <p:pic>
        <p:nvPicPr>
          <p:cNvPr id="5" name="Picture 4">
            <a:extLst>
              <a:ext uri="{FF2B5EF4-FFF2-40B4-BE49-F238E27FC236}">
                <a16:creationId xmlns:a16="http://schemas.microsoft.com/office/drawing/2014/main" id="{635E8CF2-F66C-2857-90F4-BDFC66A90796}"/>
              </a:ext>
            </a:extLst>
          </p:cNvPr>
          <p:cNvPicPr>
            <a:picLocks noChangeAspect="1"/>
          </p:cNvPicPr>
          <p:nvPr/>
        </p:nvPicPr>
        <p:blipFill rotWithShape="1">
          <a:blip r:embed="rId3"/>
          <a:srcRect t="5537"/>
          <a:stretch/>
        </p:blipFill>
        <p:spPr>
          <a:xfrm>
            <a:off x="7541146" y="1650997"/>
            <a:ext cx="2163572" cy="44307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DAD377B4-135B-AA57-6155-7A6CB13B5CAD}"/>
              </a:ext>
            </a:extLst>
          </p:cNvPr>
          <p:cNvPicPr>
            <a:picLocks noChangeAspect="1"/>
          </p:cNvPicPr>
          <p:nvPr/>
        </p:nvPicPr>
        <p:blipFill rotWithShape="1">
          <a:blip r:embed="rId4"/>
          <a:srcRect t="5537"/>
          <a:stretch/>
        </p:blipFill>
        <p:spPr>
          <a:xfrm>
            <a:off x="9865818" y="2098307"/>
            <a:ext cx="2163572" cy="44307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9EAF4F93-DEDC-35F7-7D67-E8FAEF453F65}"/>
              </a:ext>
            </a:extLst>
          </p:cNvPr>
          <p:cNvPicPr>
            <a:picLocks noChangeAspect="1"/>
          </p:cNvPicPr>
          <p:nvPr/>
        </p:nvPicPr>
        <p:blipFill rotWithShape="1">
          <a:blip r:embed="rId5"/>
          <a:srcRect t="6309"/>
          <a:stretch/>
        </p:blipFill>
        <p:spPr>
          <a:xfrm>
            <a:off x="5182616" y="2309122"/>
            <a:ext cx="2163572" cy="43945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A logo with hearts and text&#10;&#10;Description automatically generated">
            <a:extLst>
              <a:ext uri="{FF2B5EF4-FFF2-40B4-BE49-F238E27FC236}">
                <a16:creationId xmlns:a16="http://schemas.microsoft.com/office/drawing/2014/main" id="{35186FA9-548F-FA38-D7EB-63780A1ADB07}"/>
              </a:ext>
            </a:extLst>
          </p:cNvPr>
          <p:cNvPicPr>
            <a:picLocks noChangeAspect="1"/>
          </p:cNvPicPr>
          <p:nvPr/>
        </p:nvPicPr>
        <p:blipFill>
          <a:blip r:embed="rId6"/>
          <a:stretch>
            <a:fillRect/>
          </a:stretch>
        </p:blipFill>
        <p:spPr>
          <a:xfrm>
            <a:off x="9357693" y="175819"/>
            <a:ext cx="2696703" cy="833496"/>
          </a:xfrm>
          <a:prstGeom prst="rect">
            <a:avLst/>
          </a:prstGeom>
        </p:spPr>
      </p:pic>
    </p:spTree>
    <p:extLst>
      <p:ext uri="{BB962C8B-B14F-4D97-AF65-F5344CB8AC3E}">
        <p14:creationId xmlns:p14="http://schemas.microsoft.com/office/powerpoint/2010/main" val="6951796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B6B86F-F827-BC42-00F8-A768EF3EDA2C}"/>
              </a:ext>
            </a:extLst>
          </p:cNvPr>
          <p:cNvSpPr>
            <a:spLocks noGrp="1"/>
          </p:cNvSpPr>
          <p:nvPr>
            <p:ph type="title"/>
          </p:nvPr>
        </p:nvSpPr>
        <p:spPr>
          <a:xfrm>
            <a:off x="823914" y="393021"/>
            <a:ext cx="6914797" cy="1473200"/>
          </a:xfrm>
        </p:spPr>
        <p:txBody>
          <a:bodyPr vert="horz" lIns="91440" tIns="45720" rIns="91440" bIns="45720" rtlCol="0" anchor="ctr">
            <a:normAutofit/>
          </a:bodyPr>
          <a:lstStyle/>
          <a:p>
            <a:r>
              <a:rPr lang="en-US" sz="3200" b="1">
                <a:solidFill>
                  <a:srgbClr val="2746F8"/>
                </a:solidFill>
                <a:latin typeface="Poppins" panose="00000500000000000000" pitchFamily="2" charset="0"/>
                <a:ea typeface="+mn-ea"/>
                <a:cs typeface="Poppins" panose="00000500000000000000" pitchFamily="2" charset="0"/>
              </a:rPr>
              <a:t>ACS CARES APP IN SPANISH</a:t>
            </a:r>
            <a:br>
              <a:rPr lang="en-US" sz="3200" b="1">
                <a:solidFill>
                  <a:srgbClr val="2746F8"/>
                </a:solidFill>
                <a:latin typeface="Poppins" panose="00000500000000000000" pitchFamily="2" charset="0"/>
                <a:ea typeface="+mn-ea"/>
                <a:cs typeface="Poppins" panose="00000500000000000000" pitchFamily="2" charset="0"/>
              </a:rPr>
            </a:br>
            <a:r>
              <a:rPr lang="en-US" sz="3200" b="1">
                <a:solidFill>
                  <a:srgbClr val="2746F8"/>
                </a:solidFill>
                <a:latin typeface="Poppins" panose="00000500000000000000" pitchFamily="2" charset="0"/>
                <a:ea typeface="+mn-ea"/>
                <a:cs typeface="Poppins" panose="00000500000000000000" pitchFamily="2" charset="0"/>
              </a:rPr>
              <a:t>(</a:t>
            </a:r>
            <a:r>
              <a:rPr lang="es-ES" sz="2800" b="1">
                <a:solidFill>
                  <a:srgbClr val="2746F8"/>
                </a:solidFill>
                <a:latin typeface="Poppins" panose="00000500000000000000" pitchFamily="2" charset="0"/>
                <a:ea typeface="+mn-ea"/>
                <a:cs typeface="Poppins" panose="00000500000000000000" pitchFamily="2" charset="0"/>
              </a:rPr>
              <a:t> ¡ACS CARES en Español!)</a:t>
            </a:r>
            <a:endParaRPr lang="en-US" sz="2800" b="1">
              <a:solidFill>
                <a:srgbClr val="2746F8"/>
              </a:solidFill>
              <a:latin typeface="Poppins" panose="00000500000000000000" pitchFamily="2" charset="0"/>
              <a:ea typeface="+mn-ea"/>
              <a:cs typeface="Poppins" panose="00000500000000000000" pitchFamily="2" charset="0"/>
            </a:endParaRPr>
          </a:p>
        </p:txBody>
      </p:sp>
      <p:pic>
        <p:nvPicPr>
          <p:cNvPr id="7" name="Picture 6" descr="A screenshot of a cell phone&#10;&#10;Description automatically generated">
            <a:extLst>
              <a:ext uri="{FF2B5EF4-FFF2-40B4-BE49-F238E27FC236}">
                <a16:creationId xmlns:a16="http://schemas.microsoft.com/office/drawing/2014/main" id="{3493F33D-2BBD-D7B0-DC68-29091D35DE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016" y="1923614"/>
            <a:ext cx="2186950" cy="43958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screenshot of a cell phone&#10;&#10;Description automatically generated">
            <a:extLst>
              <a:ext uri="{FF2B5EF4-FFF2-40B4-BE49-F238E27FC236}">
                <a16:creationId xmlns:a16="http://schemas.microsoft.com/office/drawing/2014/main" id="{03EEE46F-60E1-4532-AD8A-C477426C57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9085" y="1923612"/>
            <a:ext cx="2186951" cy="43958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8BF8D215-F2AC-A77B-E776-E85955619436}"/>
              </a:ext>
            </a:extLst>
          </p:cNvPr>
          <p:cNvSpPr txBox="1"/>
          <p:nvPr/>
        </p:nvSpPr>
        <p:spPr>
          <a:xfrm>
            <a:off x="6949440" y="2425567"/>
            <a:ext cx="4836179" cy="3551722"/>
          </a:xfrm>
          <a:prstGeom prst="rect">
            <a:avLst/>
          </a:prstGeom>
        </p:spPr>
        <p:txBody>
          <a:bodyPr vert="horz" lIns="91440" tIns="45720" rIns="91440" bIns="45720" rtlCol="0">
            <a:normAutofit/>
          </a:bodyPr>
          <a:lstStyle/>
          <a:p>
            <a:pPr marL="0" marR="0" lvl="0" indent="-228600" algn="l" defTabSz="4572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rPr>
              <a:t>App displays in Spanish for users with their native phone setting language selected as Spanish </a:t>
            </a:r>
          </a:p>
          <a:p>
            <a:pPr marL="0" marR="0" lvl="0" indent="-228600" algn="l" defTabSz="4572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rPr>
              <a:t>Hispanic and Latinx individuals disproportionately affected by cancer</a:t>
            </a:r>
          </a:p>
          <a:p>
            <a:pPr marL="0" marR="0" lvl="0" indent="-228600" algn="l" defTabSz="4572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rPr>
              <a:t>Addresses a critical need for culturally-sensitive and linguistically-appropriate cancer support</a:t>
            </a:r>
          </a:p>
        </p:txBody>
      </p:sp>
      <p:pic>
        <p:nvPicPr>
          <p:cNvPr id="2" name="Picture 1" descr="A logo with hearts and text&#10;&#10;Description automatically generated">
            <a:extLst>
              <a:ext uri="{FF2B5EF4-FFF2-40B4-BE49-F238E27FC236}">
                <a16:creationId xmlns:a16="http://schemas.microsoft.com/office/drawing/2014/main" id="{BD05035E-D753-2C51-1445-6FF348B822E3}"/>
              </a:ext>
            </a:extLst>
          </p:cNvPr>
          <p:cNvPicPr>
            <a:picLocks noChangeAspect="1"/>
          </p:cNvPicPr>
          <p:nvPr/>
        </p:nvPicPr>
        <p:blipFill>
          <a:blip r:embed="rId5"/>
          <a:stretch>
            <a:fillRect/>
          </a:stretch>
        </p:blipFill>
        <p:spPr>
          <a:xfrm>
            <a:off x="9357693" y="175819"/>
            <a:ext cx="2696703" cy="833496"/>
          </a:xfrm>
          <a:prstGeom prst="rect">
            <a:avLst/>
          </a:prstGeom>
        </p:spPr>
      </p:pic>
    </p:spTree>
    <p:extLst>
      <p:ext uri="{BB962C8B-B14F-4D97-AF65-F5344CB8AC3E}">
        <p14:creationId xmlns:p14="http://schemas.microsoft.com/office/powerpoint/2010/main" val="42433370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D0AD0E-6D84-ABAB-20F2-FF3C676C1BFF}"/>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CF8F9EB8-D6B9-B276-DB5F-CD6197022686}"/>
              </a:ext>
            </a:extLst>
          </p:cNvPr>
          <p:cNvPicPr>
            <a:picLocks noChangeAspect="1"/>
          </p:cNvPicPr>
          <p:nvPr/>
        </p:nvPicPr>
        <p:blipFill>
          <a:blip r:embed="rId3"/>
          <a:stretch>
            <a:fillRect/>
          </a:stretch>
        </p:blipFill>
        <p:spPr>
          <a:xfrm>
            <a:off x="2544565" y="3124763"/>
            <a:ext cx="1844135" cy="1844135"/>
          </a:xfrm>
          <a:prstGeom prst="rect">
            <a:avLst/>
          </a:prstGeom>
        </p:spPr>
      </p:pic>
      <p:sp>
        <p:nvSpPr>
          <p:cNvPr id="11" name="TextBox 10">
            <a:extLst>
              <a:ext uri="{FF2B5EF4-FFF2-40B4-BE49-F238E27FC236}">
                <a16:creationId xmlns:a16="http://schemas.microsoft.com/office/drawing/2014/main" id="{93704180-6641-4377-2DD4-AD3E6C492403}"/>
              </a:ext>
            </a:extLst>
          </p:cNvPr>
          <p:cNvSpPr txBox="1"/>
          <p:nvPr/>
        </p:nvSpPr>
        <p:spPr>
          <a:xfrm>
            <a:off x="2160057" y="2365210"/>
            <a:ext cx="2517624" cy="707886"/>
          </a:xfrm>
          <a:prstGeom prst="rect">
            <a:avLst/>
          </a:prstGeom>
          <a:noFill/>
        </p:spPr>
        <p:txBody>
          <a:bodyPr wrap="square" lIns="91440" tIns="45720" rIns="91440" bIns="4572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Poppins"/>
                <a:ea typeface="+mn-ea"/>
                <a:cs typeface="Poppins"/>
              </a:rPr>
              <a:t>Download the </a:t>
            </a:r>
            <a:r>
              <a:rPr kumimoji="0" lang="en-US" sz="2000" b="1" i="0" u="none" strike="noStrike" kern="1200" cap="none" spc="0" normalizeH="0" baseline="0" noProof="0" dirty="0">
                <a:ln>
                  <a:noFill/>
                </a:ln>
                <a:effectLst/>
                <a:uLnTx/>
                <a:uFillTx/>
                <a:latin typeface="Poppins"/>
                <a:ea typeface="+mn-ea"/>
                <a:cs typeface="Poppins"/>
              </a:rPr>
              <a:t>ACS CARES app</a:t>
            </a:r>
            <a:endParaRPr kumimoji="0" lang="en-US" sz="2000" b="0" i="0" u="none" strike="noStrike" kern="1200" cap="none" spc="0" normalizeH="0" baseline="0" noProof="0" dirty="0">
              <a:ln>
                <a:noFill/>
              </a:ln>
              <a:effectLst/>
              <a:uLnTx/>
              <a:uFillTx/>
              <a:latin typeface="Poppins"/>
              <a:ea typeface="+mn-ea"/>
              <a:cs typeface="Poppins"/>
            </a:endParaRPr>
          </a:p>
        </p:txBody>
      </p:sp>
      <p:sp>
        <p:nvSpPr>
          <p:cNvPr id="4" name="TextBox 3">
            <a:extLst>
              <a:ext uri="{FF2B5EF4-FFF2-40B4-BE49-F238E27FC236}">
                <a16:creationId xmlns:a16="http://schemas.microsoft.com/office/drawing/2014/main" id="{F88EC48F-5A82-F24C-14EE-C60DC90884E8}"/>
              </a:ext>
            </a:extLst>
          </p:cNvPr>
          <p:cNvSpPr txBox="1"/>
          <p:nvPr/>
        </p:nvSpPr>
        <p:spPr>
          <a:xfrm>
            <a:off x="240632" y="890441"/>
            <a:ext cx="1081826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Share ACS CARES with friends, family, and community to increase access to impactful navigation support and help people with cancer and their caregivers navigate the cancer journey with confidence!</a:t>
            </a:r>
          </a:p>
        </p:txBody>
      </p:sp>
      <p:sp>
        <p:nvSpPr>
          <p:cNvPr id="5" name="TextBox 4">
            <a:extLst>
              <a:ext uri="{FF2B5EF4-FFF2-40B4-BE49-F238E27FC236}">
                <a16:creationId xmlns:a16="http://schemas.microsoft.com/office/drawing/2014/main" id="{582F0E66-5306-7353-E6F3-51C4EBB39BC1}"/>
              </a:ext>
            </a:extLst>
          </p:cNvPr>
          <p:cNvSpPr txBox="1"/>
          <p:nvPr/>
        </p:nvSpPr>
        <p:spPr>
          <a:xfrm>
            <a:off x="6023770" y="2340751"/>
            <a:ext cx="3559063" cy="707886"/>
          </a:xfrm>
          <a:prstGeom prst="rect">
            <a:avLst/>
          </a:prstGeom>
          <a:noFill/>
        </p:spPr>
        <p:txBody>
          <a:bodyPr wrap="square" lIns="91440" tIns="45720" rIns="91440" bIns="4572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Poppins"/>
                <a:ea typeface="+mn-ea"/>
                <a:cs typeface="Poppins"/>
              </a:rPr>
              <a:t>Register to be an </a:t>
            </a:r>
            <a:r>
              <a:rPr kumimoji="0" lang="en-US" sz="2000" b="1" i="0" u="none" strike="noStrike" kern="1200" cap="none" spc="0" normalizeH="0" baseline="0" noProof="0" dirty="0">
                <a:ln>
                  <a:noFill/>
                </a:ln>
                <a:effectLst/>
                <a:uLnTx/>
                <a:uFillTx/>
                <a:latin typeface="Poppins"/>
                <a:ea typeface="+mn-ea"/>
                <a:cs typeface="Poppins"/>
              </a:rPr>
              <a:t>ACS CARES virtual volunteer</a:t>
            </a:r>
            <a:endParaRPr kumimoji="0" lang="en-US" sz="2000" b="0" i="0" u="none" strike="noStrike" kern="1200" cap="none" spc="0" normalizeH="0" baseline="0" noProof="0" dirty="0">
              <a:ln>
                <a:noFill/>
              </a:ln>
              <a:effectLst/>
              <a:uLnTx/>
              <a:uFillTx/>
              <a:latin typeface="Poppins"/>
              <a:ea typeface="+mn-ea"/>
              <a:cs typeface="Poppins"/>
            </a:endParaRPr>
          </a:p>
        </p:txBody>
      </p:sp>
      <p:pic>
        <p:nvPicPr>
          <p:cNvPr id="6" name="Picture 5" descr="A qr code with a heart logo&#10;&#10;Description automatically generated">
            <a:extLst>
              <a:ext uri="{FF2B5EF4-FFF2-40B4-BE49-F238E27FC236}">
                <a16:creationId xmlns:a16="http://schemas.microsoft.com/office/drawing/2014/main" id="{3F4E8E95-C824-10AE-B133-AEF2E9C7BED4}"/>
              </a:ext>
            </a:extLst>
          </p:cNvPr>
          <p:cNvPicPr>
            <a:picLocks noChangeAspect="1"/>
          </p:cNvPicPr>
          <p:nvPr/>
        </p:nvPicPr>
        <p:blipFill>
          <a:blip r:embed="rId4"/>
          <a:stretch>
            <a:fillRect/>
          </a:stretch>
        </p:blipFill>
        <p:spPr>
          <a:xfrm>
            <a:off x="6933337" y="3069532"/>
            <a:ext cx="1739930" cy="1852374"/>
          </a:xfrm>
          <a:prstGeom prst="rect">
            <a:avLst/>
          </a:prstGeom>
        </p:spPr>
      </p:pic>
      <p:sp>
        <p:nvSpPr>
          <p:cNvPr id="13" name="TextBox 12">
            <a:extLst>
              <a:ext uri="{FF2B5EF4-FFF2-40B4-BE49-F238E27FC236}">
                <a16:creationId xmlns:a16="http://schemas.microsoft.com/office/drawing/2014/main" id="{DB5E9D77-BCAF-7473-2F52-2B8DDFC4B296}"/>
              </a:ext>
            </a:extLst>
          </p:cNvPr>
          <p:cNvSpPr txBox="1"/>
          <p:nvPr/>
        </p:nvSpPr>
        <p:spPr>
          <a:xfrm>
            <a:off x="2544565" y="4866675"/>
            <a:ext cx="7157302" cy="160043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73A36"/>
              </a:solidFill>
              <a:effectLst/>
              <a:uLnTx/>
              <a:uFillTx/>
              <a:latin typeface="Poppins" panose="00000500000000000000" pitchFamily="2" charset="0"/>
              <a:ea typeface="+mn-ea"/>
              <a:cs typeface="Poppins" panose="00000500000000000000" pitchFamily="2"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73A36"/>
                </a:solidFill>
                <a:effectLst/>
                <a:uLnTx/>
                <a:uFillTx/>
                <a:latin typeface="Poppins" panose="00000500000000000000" pitchFamily="2" charset="0"/>
                <a:ea typeface="+mn-ea"/>
                <a:cs typeface="Poppins" panose="00000500000000000000" pitchFamily="2" charset="0"/>
              </a:rPr>
              <a:t>Visit </a:t>
            </a:r>
            <a:r>
              <a:rPr kumimoji="0" lang="en-US" sz="2000" b="0" i="0" u="none" strike="noStrike" kern="1200" cap="none" spc="0" normalizeH="0" baseline="0" noProof="0" dirty="0">
                <a:ln>
                  <a:noFill/>
                </a:ln>
                <a:solidFill>
                  <a:srgbClr val="0060AF"/>
                </a:solidFill>
                <a:effectLst/>
                <a:uLnTx/>
                <a:uFillTx/>
                <a:latin typeface="Poppins" panose="00000500000000000000" pitchFamily="2" charset="0"/>
                <a:ea typeface="+mn-ea"/>
                <a:cs typeface="Poppins" panose="00000500000000000000" pitchFamily="2" charset="0"/>
              </a:rPr>
              <a:t>cancer.org/</a:t>
            </a:r>
            <a:r>
              <a:rPr kumimoji="0" lang="en-US" sz="2000" b="0" i="0" u="none" strike="noStrike" kern="1200" cap="none" spc="0" normalizeH="0" baseline="0" noProof="0" dirty="0" err="1">
                <a:ln>
                  <a:noFill/>
                </a:ln>
                <a:solidFill>
                  <a:srgbClr val="0060AF"/>
                </a:solidFill>
                <a:effectLst/>
                <a:uLnTx/>
                <a:uFillTx/>
                <a:latin typeface="Poppins" panose="00000500000000000000" pitchFamily="2" charset="0"/>
                <a:ea typeface="+mn-ea"/>
                <a:cs typeface="Poppins" panose="00000500000000000000" pitchFamily="2" charset="0"/>
              </a:rPr>
              <a:t>acscares</a:t>
            </a:r>
            <a:r>
              <a:rPr kumimoji="0" lang="en-US" sz="2000" b="0" i="0" u="none" strike="noStrike" kern="1200" cap="none" spc="0" normalizeH="0" baseline="0" noProof="0" dirty="0">
                <a:ln>
                  <a:noFill/>
                </a:ln>
                <a:solidFill>
                  <a:srgbClr val="0060AF"/>
                </a:solidFill>
                <a:effectLst/>
                <a:uLnTx/>
                <a:uFillTx/>
                <a:latin typeface="Poppins" panose="00000500000000000000" pitchFamily="2" charset="0"/>
                <a:ea typeface="+mn-ea"/>
                <a:cs typeface="Poppins" panose="00000500000000000000" pitchFamily="2"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373A36"/>
              </a:solidFill>
              <a:effectLst/>
              <a:uLnTx/>
              <a:uFillTx/>
              <a:latin typeface="Poppins" panose="00000500000000000000" pitchFamily="2" charset="0"/>
              <a:ea typeface="+mn-ea"/>
              <a:cs typeface="Poppins" panose="00000500000000000000" pitchFamily="2"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73A36"/>
                </a:solidFill>
                <a:effectLst/>
                <a:uLnTx/>
                <a:uFillTx/>
                <a:latin typeface="Poppins" panose="00000500000000000000" pitchFamily="2" charset="0"/>
                <a:ea typeface="+mn-ea"/>
                <a:cs typeface="Poppins" panose="00000500000000000000" pitchFamily="2" charset="0"/>
              </a:rPr>
              <a:t>Contact ACS CARES team for more information at </a:t>
            </a:r>
            <a:r>
              <a:rPr kumimoji="0" lang="en-US" sz="2000" b="0" i="0" u="none" strike="noStrike" kern="1200" cap="none" spc="0" normalizeH="0" baseline="0" noProof="0" dirty="0">
                <a:ln>
                  <a:noFill/>
                </a:ln>
                <a:solidFill>
                  <a:srgbClr val="0060AF"/>
                </a:solidFill>
                <a:effectLst/>
                <a:uLnTx/>
                <a:uFillTx/>
                <a:latin typeface="Poppins" panose="00000500000000000000" pitchFamily="2" charset="0"/>
                <a:ea typeface="+mn-ea"/>
                <a:cs typeface="Poppins" panose="00000500000000000000" pitchFamily="2" charset="0"/>
                <a:hlinkClick r:id="rId5">
                  <a:extLst>
                    <a:ext uri="{A12FA001-AC4F-418D-AE19-62706E023703}">
                      <ahyp:hlinkClr xmlns:ahyp="http://schemas.microsoft.com/office/drawing/2018/hyperlinkcolor" val="tx"/>
                    </a:ext>
                  </a:extLst>
                </a:hlinkClick>
              </a:rPr>
              <a:t>ACSCARES@cancer.org</a:t>
            </a:r>
            <a:endParaRPr kumimoji="0" lang="en-US" sz="2000" b="0" i="0" u="none" strike="noStrike" kern="1200" cap="none" spc="0" normalizeH="0" baseline="0" noProof="0" dirty="0">
              <a:ln>
                <a:noFill/>
              </a:ln>
              <a:solidFill>
                <a:srgbClr val="0060AF"/>
              </a:solidFill>
              <a:effectLst/>
              <a:uLnTx/>
              <a:uFillTx/>
              <a:latin typeface="Poppins" panose="00000500000000000000" pitchFamily="2" charset="0"/>
              <a:ea typeface="+mn-ea"/>
              <a:cs typeface="Poppins" panose="00000500000000000000" pitchFamily="2" charset="0"/>
            </a:endParaRPr>
          </a:p>
        </p:txBody>
      </p:sp>
      <p:pic>
        <p:nvPicPr>
          <p:cNvPr id="2" name="Picture 1" descr="A logo with hearts and text&#10;&#10;Description automatically generated">
            <a:extLst>
              <a:ext uri="{FF2B5EF4-FFF2-40B4-BE49-F238E27FC236}">
                <a16:creationId xmlns:a16="http://schemas.microsoft.com/office/drawing/2014/main" id="{C4DE914E-92D4-0621-BE6D-D6D0BD1BB5D6}"/>
              </a:ext>
            </a:extLst>
          </p:cNvPr>
          <p:cNvPicPr>
            <a:picLocks noChangeAspect="1"/>
          </p:cNvPicPr>
          <p:nvPr/>
        </p:nvPicPr>
        <p:blipFill>
          <a:blip r:embed="rId6"/>
          <a:stretch>
            <a:fillRect/>
          </a:stretch>
        </p:blipFill>
        <p:spPr>
          <a:xfrm>
            <a:off x="9725444" y="67775"/>
            <a:ext cx="2352529" cy="727119"/>
          </a:xfrm>
          <a:prstGeom prst="rect">
            <a:avLst/>
          </a:prstGeom>
        </p:spPr>
      </p:pic>
    </p:spTree>
    <p:extLst>
      <p:ext uri="{BB962C8B-B14F-4D97-AF65-F5344CB8AC3E}">
        <p14:creationId xmlns:p14="http://schemas.microsoft.com/office/powerpoint/2010/main" val="25499181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F47053A-B7F5-66F4-D752-12E791129AD8}"/>
              </a:ext>
            </a:extLst>
          </p:cNvPr>
          <p:cNvSpPr txBox="1"/>
          <p:nvPr/>
        </p:nvSpPr>
        <p:spPr>
          <a:xfrm>
            <a:off x="757991" y="2446086"/>
            <a:ext cx="6097604" cy="2492990"/>
          </a:xfrm>
          <a:prstGeom prst="rect">
            <a:avLst/>
          </a:prstGeom>
          <a:noFill/>
        </p:spPr>
        <p:txBody>
          <a:bodyPr wrap="square">
            <a:spAutoFit/>
          </a:bodyPr>
          <a:lstStyle/>
          <a:p>
            <a:pPr algn="ctr"/>
            <a:r>
              <a:rPr lang="en-US" sz="6000" b="1" dirty="0">
                <a:solidFill>
                  <a:schemeClr val="bg1"/>
                </a:solidFill>
                <a:latin typeface="Poppins" panose="00000500000000000000" pitchFamily="2" charset="0"/>
                <a:cs typeface="Poppins" panose="00000500000000000000" pitchFamily="2" charset="0"/>
              </a:rPr>
              <a:t>LIGHTENING</a:t>
            </a:r>
            <a:br>
              <a:rPr lang="en-US" sz="6000" b="1" dirty="0">
                <a:solidFill>
                  <a:schemeClr val="bg1"/>
                </a:solidFill>
                <a:latin typeface="Poppins" panose="00000500000000000000" pitchFamily="2" charset="0"/>
                <a:cs typeface="Poppins" panose="00000500000000000000" pitchFamily="2" charset="0"/>
              </a:rPr>
            </a:br>
            <a:r>
              <a:rPr lang="en-US" sz="6000" b="1" dirty="0">
                <a:solidFill>
                  <a:schemeClr val="bg1"/>
                </a:solidFill>
                <a:latin typeface="Poppins" panose="00000500000000000000" pitchFamily="2" charset="0"/>
                <a:cs typeface="Poppins" panose="00000500000000000000" pitchFamily="2" charset="0"/>
              </a:rPr>
              <a:t>ROUND</a:t>
            </a:r>
            <a:br>
              <a:rPr lang="en-US" sz="3600" dirty="0">
                <a:solidFill>
                  <a:schemeClr val="bg1"/>
                </a:solidFill>
                <a:latin typeface="Poppins" panose="00000500000000000000" pitchFamily="2" charset="0"/>
                <a:cs typeface="Poppins" panose="00000500000000000000" pitchFamily="2" charset="0"/>
              </a:rPr>
            </a:br>
            <a:r>
              <a:rPr lang="en-US" sz="3600" i="1" dirty="0">
                <a:solidFill>
                  <a:schemeClr val="bg1"/>
                </a:solidFill>
                <a:latin typeface="Poppins" panose="00000500000000000000" pitchFamily="2" charset="0"/>
                <a:cs typeface="Poppins" panose="00000500000000000000" pitchFamily="2" charset="0"/>
              </a:rPr>
              <a:t>Lessons Learned </a:t>
            </a:r>
            <a:endParaRPr lang="en-US" sz="3600" dirty="0">
              <a:solidFill>
                <a:schemeClr val="bg1"/>
              </a:solidFill>
              <a:latin typeface="Poppins" panose="00000500000000000000" pitchFamily="2" charset="0"/>
              <a:cs typeface="Poppins" panose="00000500000000000000" pitchFamily="2" charset="0"/>
            </a:endParaRPr>
          </a:p>
        </p:txBody>
      </p:sp>
      <p:pic>
        <p:nvPicPr>
          <p:cNvPr id="7" name="Picture 6">
            <a:extLst>
              <a:ext uri="{FF2B5EF4-FFF2-40B4-BE49-F238E27FC236}">
                <a16:creationId xmlns:a16="http://schemas.microsoft.com/office/drawing/2014/main" id="{9C7C94B1-A9EE-5DA5-CD82-C70483B65245}"/>
              </a:ext>
            </a:extLst>
          </p:cNvPr>
          <p:cNvPicPr>
            <a:picLocks noChangeAspect="1"/>
          </p:cNvPicPr>
          <p:nvPr/>
        </p:nvPicPr>
        <p:blipFill>
          <a:blip r:embed="rId2"/>
          <a:stretch>
            <a:fillRect/>
          </a:stretch>
        </p:blipFill>
        <p:spPr>
          <a:xfrm>
            <a:off x="7032316" y="1483559"/>
            <a:ext cx="4401693" cy="2536156"/>
          </a:xfrm>
          <a:prstGeom prst="rect">
            <a:avLst/>
          </a:prstGeom>
        </p:spPr>
      </p:pic>
    </p:spTree>
    <p:extLst>
      <p:ext uri="{BB962C8B-B14F-4D97-AF65-F5344CB8AC3E}">
        <p14:creationId xmlns:p14="http://schemas.microsoft.com/office/powerpoint/2010/main" val="11782204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80E11F-7D39-8716-CCC8-C59F6F633A80}"/>
              </a:ext>
            </a:extLst>
          </p:cNvPr>
          <p:cNvSpPr>
            <a:spLocks noGrp="1"/>
          </p:cNvSpPr>
          <p:nvPr>
            <p:ph type="title"/>
          </p:nvPr>
        </p:nvSpPr>
        <p:spPr>
          <a:xfrm>
            <a:off x="1259881" y="2213092"/>
            <a:ext cx="7257288" cy="3205316"/>
          </a:xfrm>
        </p:spPr>
        <p:txBody>
          <a:bodyPr/>
          <a:lstStyle/>
          <a:p>
            <a:r>
              <a:rPr lang="en-US" sz="4000" kern="100" dirty="0">
                <a:effectLst/>
                <a:latin typeface="Poppins" panose="00000500000000000000" pitchFamily="2" charset="0"/>
                <a:ea typeface="Aptos" panose="020B0004020202020204" pitchFamily="34" charset="0"/>
                <a:cs typeface="Poppins" panose="00000500000000000000" pitchFamily="2" charset="0"/>
              </a:rPr>
              <a:t>Please post any questions in the Question box located in the ZOOM panel at the bottom of your screen. </a:t>
            </a:r>
            <a:br>
              <a:rPr lang="en-US" sz="4000" kern="100" dirty="0">
                <a:effectLst/>
                <a:latin typeface="Poppins" panose="00000500000000000000" pitchFamily="2" charset="0"/>
                <a:ea typeface="Aptos" panose="020B0004020202020204" pitchFamily="34" charset="0"/>
                <a:cs typeface="Poppins" panose="00000500000000000000" pitchFamily="2" charset="0"/>
              </a:rPr>
            </a:br>
            <a:br>
              <a:rPr lang="en-US" sz="4000" kern="100" dirty="0">
                <a:effectLst/>
                <a:latin typeface="Poppins" panose="00000500000000000000" pitchFamily="2" charset="0"/>
                <a:ea typeface="Aptos" panose="020B0004020202020204" pitchFamily="34" charset="0"/>
                <a:cs typeface="Poppins" panose="00000500000000000000" pitchFamily="2" charset="0"/>
              </a:rPr>
            </a:br>
            <a:endParaRPr lang="en-US" sz="4000" dirty="0"/>
          </a:p>
        </p:txBody>
      </p:sp>
      <p:sp>
        <p:nvSpPr>
          <p:cNvPr id="5" name="Text Placeholder 4">
            <a:extLst>
              <a:ext uri="{FF2B5EF4-FFF2-40B4-BE49-F238E27FC236}">
                <a16:creationId xmlns:a16="http://schemas.microsoft.com/office/drawing/2014/main" id="{EC1640AF-A4D2-D7AD-6D93-056117F1BE57}"/>
              </a:ext>
            </a:extLst>
          </p:cNvPr>
          <p:cNvSpPr>
            <a:spLocks noGrp="1"/>
          </p:cNvSpPr>
          <p:nvPr>
            <p:ph type="body" sz="quarter" idx="14"/>
          </p:nvPr>
        </p:nvSpPr>
        <p:spPr>
          <a:xfrm>
            <a:off x="7303476" y="5418408"/>
            <a:ext cx="4888523" cy="932516"/>
          </a:xfrm>
        </p:spPr>
        <p:txBody>
          <a:bodyPr/>
          <a:lstStyle/>
          <a:p>
            <a:r>
              <a:rPr lang="en-US" sz="2400" b="1" dirty="0">
                <a:solidFill>
                  <a:schemeClr val="tx1"/>
                </a:solidFill>
              </a:rPr>
              <a:t>Question and Answer</a:t>
            </a:r>
            <a:endParaRPr lang="en-US" sz="2400" b="0" dirty="0">
              <a:solidFill>
                <a:schemeClr val="tx1"/>
              </a:solidFill>
            </a:endParaRPr>
          </a:p>
        </p:txBody>
      </p:sp>
      <p:pic>
        <p:nvPicPr>
          <p:cNvPr id="6" name="Picture 5">
            <a:extLst>
              <a:ext uri="{FF2B5EF4-FFF2-40B4-BE49-F238E27FC236}">
                <a16:creationId xmlns:a16="http://schemas.microsoft.com/office/drawing/2014/main" id="{13F4B4F0-D2BA-4CBE-EA98-E637F60FB03B}"/>
              </a:ext>
            </a:extLst>
          </p:cNvPr>
          <p:cNvPicPr>
            <a:picLocks noChangeAspect="1"/>
          </p:cNvPicPr>
          <p:nvPr/>
        </p:nvPicPr>
        <p:blipFill>
          <a:blip r:embed="rId2"/>
          <a:stretch>
            <a:fillRect/>
          </a:stretch>
        </p:blipFill>
        <p:spPr>
          <a:xfrm>
            <a:off x="521110" y="360904"/>
            <a:ext cx="1415845" cy="1646333"/>
          </a:xfrm>
          <a:prstGeom prst="rect">
            <a:avLst/>
          </a:prstGeom>
        </p:spPr>
      </p:pic>
    </p:spTree>
    <p:extLst>
      <p:ext uri="{BB962C8B-B14F-4D97-AF65-F5344CB8AC3E}">
        <p14:creationId xmlns:p14="http://schemas.microsoft.com/office/powerpoint/2010/main" val="4064449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5E3FE-ABF1-5C00-E726-A8852501024C}"/>
              </a:ext>
            </a:extLst>
          </p:cNvPr>
          <p:cNvSpPr>
            <a:spLocks noGrp="1"/>
          </p:cNvSpPr>
          <p:nvPr>
            <p:ph type="ctrTitle"/>
          </p:nvPr>
        </p:nvSpPr>
        <p:spPr>
          <a:xfrm>
            <a:off x="4603468" y="4741948"/>
            <a:ext cx="6829520" cy="862031"/>
          </a:xfrm>
        </p:spPr>
        <p:txBody>
          <a:bodyPr vert="horz" lIns="91440" tIns="45720" rIns="91440" bIns="45720" rtlCol="0">
            <a:normAutofit/>
          </a:bodyPr>
          <a:lstStyle/>
          <a:p>
            <a:pPr algn="l"/>
            <a:r>
              <a:rPr lang="en-US" sz="4000" b="1" kern="1200">
                <a:solidFill>
                  <a:srgbClr val="FFFFFF"/>
                </a:solidFill>
                <a:latin typeface="Poppins" panose="00000500000000000000" pitchFamily="2" charset="0"/>
                <a:cs typeface="Poppins" panose="00000500000000000000" pitchFamily="2" charset="0"/>
              </a:rPr>
              <a:t>2024 Sponsors</a:t>
            </a:r>
            <a:endParaRPr lang="en-US" sz="4000" b="1" kern="1200" dirty="0">
              <a:solidFill>
                <a:srgbClr val="FFFFFF"/>
              </a:solidFill>
              <a:latin typeface="Poppins" panose="00000500000000000000" pitchFamily="2" charset="0"/>
              <a:cs typeface="Poppins" panose="00000500000000000000" pitchFamily="2" charset="0"/>
            </a:endParaRPr>
          </a:p>
        </p:txBody>
      </p:sp>
      <p:pic>
        <p:nvPicPr>
          <p:cNvPr id="11" name="Picture 10" descr="A picture containing font, graphics, graphic design, screenshot&#10;&#10;Description automatically generated">
            <a:extLst>
              <a:ext uri="{FF2B5EF4-FFF2-40B4-BE49-F238E27FC236}">
                <a16:creationId xmlns:a16="http://schemas.microsoft.com/office/drawing/2014/main" id="{437E7150-2038-E1DC-AC47-67384413CE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465" y="953281"/>
            <a:ext cx="3797570" cy="550646"/>
          </a:xfrm>
          <a:prstGeom prst="rect">
            <a:avLst/>
          </a:prstGeom>
        </p:spPr>
      </p:pic>
      <p:pic>
        <p:nvPicPr>
          <p:cNvPr id="12" name="Picture 11" descr="A blue and black logo&#10;&#10;Description automatically generated">
            <a:extLst>
              <a:ext uri="{FF2B5EF4-FFF2-40B4-BE49-F238E27FC236}">
                <a16:creationId xmlns:a16="http://schemas.microsoft.com/office/drawing/2014/main" id="{196ECABE-E896-6F83-C521-98B0E8EBE4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465" y="4127809"/>
            <a:ext cx="2995798" cy="1228277"/>
          </a:xfrm>
          <a:prstGeom prst="rect">
            <a:avLst/>
          </a:prstGeom>
        </p:spPr>
      </p:pic>
      <p:pic>
        <p:nvPicPr>
          <p:cNvPr id="4" name="Picture 3" descr="A black and purple logo&#10;&#10;Description automatically generated with low confidence">
            <a:extLst>
              <a:ext uri="{FF2B5EF4-FFF2-40B4-BE49-F238E27FC236}">
                <a16:creationId xmlns:a16="http://schemas.microsoft.com/office/drawing/2014/main" id="{C407AF70-9A0B-3366-3D6F-A75365B1E0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12342" y="1894660"/>
            <a:ext cx="2636633" cy="2636633"/>
          </a:xfrm>
          <a:prstGeom prst="rect">
            <a:avLst/>
          </a:prstGeom>
        </p:spPr>
      </p:pic>
      <p:pic>
        <p:nvPicPr>
          <p:cNvPr id="8" name="Picture 7" descr="A logo with a pink and blue circle&#10;&#10;Description automatically generated">
            <a:extLst>
              <a:ext uri="{FF2B5EF4-FFF2-40B4-BE49-F238E27FC236}">
                <a16:creationId xmlns:a16="http://schemas.microsoft.com/office/drawing/2014/main" id="{2216E057-2B9C-4221-6B9C-0DA63D9610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79608" y="2561392"/>
            <a:ext cx="2995798" cy="1879862"/>
          </a:xfrm>
          <a:prstGeom prst="rect">
            <a:avLst/>
          </a:prstGeom>
        </p:spPr>
      </p:pic>
      <p:pic>
        <p:nvPicPr>
          <p:cNvPr id="6" name="Picture 5">
            <a:extLst>
              <a:ext uri="{FF2B5EF4-FFF2-40B4-BE49-F238E27FC236}">
                <a16:creationId xmlns:a16="http://schemas.microsoft.com/office/drawing/2014/main" id="{E9224339-5B51-3100-A40C-73278A342417}"/>
              </a:ext>
            </a:extLst>
          </p:cNvPr>
          <p:cNvPicPr>
            <a:picLocks noChangeAspect="1"/>
          </p:cNvPicPr>
          <p:nvPr/>
        </p:nvPicPr>
        <p:blipFill>
          <a:blip r:embed="rId7"/>
          <a:stretch>
            <a:fillRect/>
          </a:stretch>
        </p:blipFill>
        <p:spPr>
          <a:xfrm>
            <a:off x="7750821" y="197865"/>
            <a:ext cx="3794760" cy="853821"/>
          </a:xfrm>
          <a:prstGeom prst="rect">
            <a:avLst/>
          </a:prstGeom>
        </p:spPr>
      </p:pic>
    </p:spTree>
    <p:extLst>
      <p:ext uri="{BB962C8B-B14F-4D97-AF65-F5344CB8AC3E}">
        <p14:creationId xmlns:p14="http://schemas.microsoft.com/office/powerpoint/2010/main" val="41014564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49AF9D4E-EE33-AFDF-AED5-92DEDB4B096B}"/>
              </a:ext>
            </a:extLst>
          </p:cNvPr>
          <p:cNvSpPr txBox="1"/>
          <p:nvPr/>
        </p:nvSpPr>
        <p:spPr>
          <a:xfrm>
            <a:off x="762000" y="1141712"/>
            <a:ext cx="7848600" cy="1171692"/>
          </a:xfrm>
          <a:prstGeom prst="rect">
            <a:avLst/>
          </a:prstGeom>
        </p:spPr>
        <p:txBody>
          <a:bodyPr vert="horz" lIns="91440" tIns="45720" rIns="91440" bIns="45720" rtlCol="0" anchor="t">
            <a:normAutofit/>
          </a:bodyPr>
          <a:lstStyle/>
          <a:p>
            <a:pPr marL="0" marR="0" lvl="0" indent="0" fontAlgn="auto">
              <a:lnSpc>
                <a:spcPct val="90000"/>
              </a:lnSpc>
              <a:spcBef>
                <a:spcPct val="0"/>
              </a:spcBef>
              <a:spcAft>
                <a:spcPts val="600"/>
              </a:spcAft>
              <a:buClrTx/>
              <a:buSzTx/>
              <a:tabLst/>
              <a:defRPr/>
            </a:pPr>
            <a:r>
              <a:rPr kumimoji="0" lang="en-US" sz="2200" b="0" i="0" u="none" strike="noStrike" cap="none" spc="0" normalizeH="0" baseline="0" noProof="0" dirty="0">
                <a:ln>
                  <a:noFill/>
                </a:ln>
                <a:effectLst/>
                <a:uLnTx/>
                <a:uFillTx/>
                <a:latin typeface="Poppins" panose="00000500000000000000" pitchFamily="2" charset="0"/>
                <a:ea typeface="+mj-ea"/>
                <a:cs typeface="Poppins" panose="00000500000000000000" pitchFamily="2" charset="0"/>
              </a:rPr>
              <a:t>ACS NNRT </a:t>
            </a:r>
            <a:endParaRPr lang="en-US" sz="2200" dirty="0">
              <a:latin typeface="Poppins" panose="00000500000000000000" pitchFamily="2" charset="0"/>
              <a:ea typeface="+mj-ea"/>
              <a:cs typeface="Poppins" panose="00000500000000000000" pitchFamily="2" charset="0"/>
            </a:endParaRPr>
          </a:p>
          <a:p>
            <a:pPr marL="0" marR="0" lvl="0" indent="0" fontAlgn="auto">
              <a:lnSpc>
                <a:spcPct val="90000"/>
              </a:lnSpc>
              <a:spcBef>
                <a:spcPct val="0"/>
              </a:spcBef>
              <a:spcAft>
                <a:spcPts val="600"/>
              </a:spcAft>
              <a:buClrTx/>
              <a:buSzTx/>
              <a:tabLst/>
              <a:defRPr/>
            </a:pPr>
            <a:r>
              <a:rPr kumimoji="0" lang="en-US" sz="2200" b="0" i="0" u="none" strike="noStrike" cap="none" spc="0" normalizeH="0" baseline="0" noProof="0" dirty="0">
                <a:ln>
                  <a:noFill/>
                </a:ln>
                <a:effectLst/>
                <a:uLnTx/>
                <a:uFillTx/>
                <a:latin typeface="Poppins" panose="00000500000000000000" pitchFamily="2" charset="0"/>
                <a:ea typeface="+mj-ea"/>
                <a:cs typeface="Poppins" panose="00000500000000000000" pitchFamily="2" charset="0"/>
              </a:rPr>
              <a:t>Call To Action</a:t>
            </a:r>
          </a:p>
          <a:p>
            <a:pPr marL="0" marR="0" lvl="0" indent="0" fontAlgn="auto">
              <a:lnSpc>
                <a:spcPct val="90000"/>
              </a:lnSpc>
              <a:spcBef>
                <a:spcPct val="0"/>
              </a:spcBef>
              <a:spcAft>
                <a:spcPts val="600"/>
              </a:spcAft>
              <a:buClrTx/>
              <a:buSzTx/>
              <a:tabLst/>
              <a:defRPr/>
            </a:pPr>
            <a:r>
              <a:rPr kumimoji="0" lang="en-US" sz="2200" b="0" i="0" u="none" strike="noStrike" cap="none" spc="0" normalizeH="0" baseline="0" noProof="0" dirty="0">
                <a:ln>
                  <a:noFill/>
                </a:ln>
                <a:effectLst/>
                <a:uLnTx/>
                <a:uFillTx/>
                <a:latin typeface="Poppins" panose="00000500000000000000" pitchFamily="2" charset="0"/>
                <a:ea typeface="+mj-ea"/>
                <a:cs typeface="Poppins" panose="00000500000000000000" pitchFamily="2" charset="0"/>
              </a:rPr>
              <a:t>Webinar</a:t>
            </a:r>
          </a:p>
        </p:txBody>
      </p:sp>
      <p:sp>
        <p:nvSpPr>
          <p:cNvPr id="5" name="TextBox 4">
            <a:extLst>
              <a:ext uri="{FF2B5EF4-FFF2-40B4-BE49-F238E27FC236}">
                <a16:creationId xmlns:a16="http://schemas.microsoft.com/office/drawing/2014/main" id="{117B68DB-9C39-6535-5DFB-5FB463D6F26B}"/>
              </a:ext>
            </a:extLst>
          </p:cNvPr>
          <p:cNvSpPr txBox="1"/>
          <p:nvPr/>
        </p:nvSpPr>
        <p:spPr>
          <a:xfrm>
            <a:off x="5194047" y="5609352"/>
            <a:ext cx="10563445" cy="683095"/>
          </a:xfrm>
          <a:prstGeom prst="rect">
            <a:avLst/>
          </a:prstGeom>
        </p:spPr>
        <p:txBody>
          <a:bodyPr vert="horz" lIns="91440" tIns="45720" rIns="91440" bIns="45720" rtlCol="0" anchor="t">
            <a:normAutofit/>
          </a:bodyPr>
          <a:lstStyle/>
          <a:p>
            <a:pPr>
              <a:lnSpc>
                <a:spcPct val="90000"/>
              </a:lnSpc>
              <a:spcBef>
                <a:spcPts val="1000"/>
              </a:spcBef>
            </a:pPr>
            <a:r>
              <a:rPr lang="en-US" b="1" dirty="0">
                <a:latin typeface="Poppins" panose="00000500000000000000" pitchFamily="2" charset="0"/>
                <a:cs typeface="Poppins" panose="00000500000000000000" pitchFamily="2" charset="0"/>
                <a:hlinkClick r:id="rId2"/>
              </a:rPr>
              <a:t>https://navigationroundtable.org/news-events/events/</a:t>
            </a:r>
            <a:r>
              <a:rPr lang="en-US" b="1" dirty="0">
                <a:latin typeface="Poppins" panose="00000500000000000000" pitchFamily="2" charset="0"/>
                <a:cs typeface="Poppins" panose="00000500000000000000" pitchFamily="2" charset="0"/>
              </a:rPr>
              <a:t> </a:t>
            </a:r>
          </a:p>
        </p:txBody>
      </p:sp>
      <p:cxnSp>
        <p:nvCxnSpPr>
          <p:cNvPr id="25" name="Straight Connector 24">
            <a:extLst>
              <a:ext uri="{FF2B5EF4-FFF2-40B4-BE49-F238E27FC236}">
                <a16:creationId xmlns:a16="http://schemas.microsoft.com/office/drawing/2014/main" id="{192712F8-36FA-35DF-0CE8-4098D93322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6" name="Picture 5" descr="A close-up of a business case&#10;&#10;Description automatically generated">
            <a:extLst>
              <a:ext uri="{FF2B5EF4-FFF2-40B4-BE49-F238E27FC236}">
                <a16:creationId xmlns:a16="http://schemas.microsoft.com/office/drawing/2014/main" id="{C8E5B46F-A9E8-C24C-4544-8D318BDA31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6419" y="1680047"/>
            <a:ext cx="5600173" cy="2926091"/>
          </a:xfrm>
          <a:prstGeom prst="rect">
            <a:avLst/>
          </a:prstGeom>
        </p:spPr>
      </p:pic>
      <p:pic>
        <p:nvPicPr>
          <p:cNvPr id="9" name="Picture 8">
            <a:extLst>
              <a:ext uri="{FF2B5EF4-FFF2-40B4-BE49-F238E27FC236}">
                <a16:creationId xmlns:a16="http://schemas.microsoft.com/office/drawing/2014/main" id="{AA5DE15F-BA0D-B0F4-3BAA-44694DB10C6A}"/>
              </a:ext>
            </a:extLst>
          </p:cNvPr>
          <p:cNvPicPr>
            <a:picLocks noChangeAspect="1"/>
          </p:cNvPicPr>
          <p:nvPr/>
        </p:nvPicPr>
        <p:blipFill>
          <a:blip r:embed="rId4"/>
          <a:stretch>
            <a:fillRect/>
          </a:stretch>
        </p:blipFill>
        <p:spPr>
          <a:xfrm>
            <a:off x="6627710" y="4244084"/>
            <a:ext cx="1838961" cy="418363"/>
          </a:xfrm>
          <a:prstGeom prst="rect">
            <a:avLst/>
          </a:prstGeom>
        </p:spPr>
      </p:pic>
      <p:cxnSp>
        <p:nvCxnSpPr>
          <p:cNvPr id="27" name="Straight Connector 26">
            <a:extLst>
              <a:ext uri="{FF2B5EF4-FFF2-40B4-BE49-F238E27FC236}">
                <a16:creationId xmlns:a16="http://schemas.microsoft.com/office/drawing/2014/main" id="{AF9469B9-6468-5B6A-E832-8D45903884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8897" y="5231580"/>
            <a:ext cx="10459156"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B0F49FD-D6A9-A409-FAD2-8C9F4A00BC42}"/>
              </a:ext>
            </a:extLst>
          </p:cNvPr>
          <p:cNvSpPr txBox="1"/>
          <p:nvPr/>
        </p:nvSpPr>
        <p:spPr>
          <a:xfrm>
            <a:off x="840746" y="5086132"/>
            <a:ext cx="1867819" cy="523220"/>
          </a:xfrm>
          <a:prstGeom prst="rect">
            <a:avLst/>
          </a:prstGeom>
          <a:noFill/>
        </p:spPr>
        <p:txBody>
          <a:bodyPr wrap="none" rtlCol="0">
            <a:spAutoFit/>
          </a:bodyPr>
          <a:lstStyle/>
          <a:p>
            <a:r>
              <a:rPr lang="en-US" sz="2800" dirty="0">
                <a:solidFill>
                  <a:schemeClr val="bg1"/>
                </a:solidFill>
                <a:latin typeface="Poppins" panose="00000500000000000000" pitchFamily="2" charset="0"/>
                <a:cs typeface="Poppins" panose="00000500000000000000" pitchFamily="2" charset="0"/>
              </a:rPr>
              <a:t>REGISTER!</a:t>
            </a:r>
          </a:p>
        </p:txBody>
      </p:sp>
    </p:spTree>
    <p:extLst>
      <p:ext uri="{BB962C8B-B14F-4D97-AF65-F5344CB8AC3E}">
        <p14:creationId xmlns:p14="http://schemas.microsoft.com/office/powerpoint/2010/main" val="34699416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5E3FE-ABF1-5C00-E726-A8852501024C}"/>
              </a:ext>
            </a:extLst>
          </p:cNvPr>
          <p:cNvSpPr>
            <a:spLocks noGrp="1"/>
          </p:cNvSpPr>
          <p:nvPr>
            <p:ph type="ctrTitle"/>
          </p:nvPr>
        </p:nvSpPr>
        <p:spPr>
          <a:xfrm>
            <a:off x="4603468" y="4741948"/>
            <a:ext cx="6829520" cy="862031"/>
          </a:xfrm>
        </p:spPr>
        <p:txBody>
          <a:bodyPr vert="horz" lIns="91440" tIns="45720" rIns="91440" bIns="45720" rtlCol="0">
            <a:normAutofit/>
          </a:bodyPr>
          <a:lstStyle/>
          <a:p>
            <a:pPr algn="l"/>
            <a:r>
              <a:rPr lang="en-US" sz="4000" b="1" kern="1200">
                <a:solidFill>
                  <a:srgbClr val="FFFFFF"/>
                </a:solidFill>
                <a:latin typeface="Poppins" panose="00000500000000000000" pitchFamily="2" charset="0"/>
                <a:cs typeface="Poppins" panose="00000500000000000000" pitchFamily="2" charset="0"/>
              </a:rPr>
              <a:t>2024 Sponsors</a:t>
            </a:r>
            <a:endParaRPr lang="en-US" sz="4000" b="1" kern="1200" dirty="0">
              <a:solidFill>
                <a:srgbClr val="FFFFFF"/>
              </a:solidFill>
              <a:latin typeface="Poppins" panose="00000500000000000000" pitchFamily="2" charset="0"/>
              <a:cs typeface="Poppins" panose="00000500000000000000" pitchFamily="2" charset="0"/>
            </a:endParaRPr>
          </a:p>
        </p:txBody>
      </p:sp>
      <p:pic>
        <p:nvPicPr>
          <p:cNvPr id="11" name="Picture 10" descr="A picture containing font, graphics, graphic design, screenshot&#10;&#10;Description automatically generated">
            <a:extLst>
              <a:ext uri="{FF2B5EF4-FFF2-40B4-BE49-F238E27FC236}">
                <a16:creationId xmlns:a16="http://schemas.microsoft.com/office/drawing/2014/main" id="{437E7150-2038-E1DC-AC47-67384413CE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465" y="953281"/>
            <a:ext cx="3797570" cy="550646"/>
          </a:xfrm>
          <a:prstGeom prst="rect">
            <a:avLst/>
          </a:prstGeom>
        </p:spPr>
      </p:pic>
      <p:pic>
        <p:nvPicPr>
          <p:cNvPr id="12" name="Picture 11" descr="A blue and black logo&#10;&#10;Description automatically generated">
            <a:extLst>
              <a:ext uri="{FF2B5EF4-FFF2-40B4-BE49-F238E27FC236}">
                <a16:creationId xmlns:a16="http://schemas.microsoft.com/office/drawing/2014/main" id="{196ECABE-E896-6F83-C521-98B0E8EBE4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465" y="4127809"/>
            <a:ext cx="2995798" cy="1228277"/>
          </a:xfrm>
          <a:prstGeom prst="rect">
            <a:avLst/>
          </a:prstGeom>
        </p:spPr>
      </p:pic>
      <p:pic>
        <p:nvPicPr>
          <p:cNvPr id="4" name="Picture 3" descr="A black and purple logo&#10;&#10;Description automatically generated with low confidence">
            <a:extLst>
              <a:ext uri="{FF2B5EF4-FFF2-40B4-BE49-F238E27FC236}">
                <a16:creationId xmlns:a16="http://schemas.microsoft.com/office/drawing/2014/main" id="{C407AF70-9A0B-3366-3D6F-A75365B1E0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12342" y="1894660"/>
            <a:ext cx="2636633" cy="2636633"/>
          </a:xfrm>
          <a:prstGeom prst="rect">
            <a:avLst/>
          </a:prstGeom>
        </p:spPr>
      </p:pic>
      <p:pic>
        <p:nvPicPr>
          <p:cNvPr id="8" name="Picture 7" descr="A logo with a pink and blue circle&#10;&#10;Description automatically generated">
            <a:extLst>
              <a:ext uri="{FF2B5EF4-FFF2-40B4-BE49-F238E27FC236}">
                <a16:creationId xmlns:a16="http://schemas.microsoft.com/office/drawing/2014/main" id="{2216E057-2B9C-4221-6B9C-0DA63D9610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79608" y="2561392"/>
            <a:ext cx="2995798" cy="1879862"/>
          </a:xfrm>
          <a:prstGeom prst="rect">
            <a:avLst/>
          </a:prstGeom>
        </p:spPr>
      </p:pic>
      <p:pic>
        <p:nvPicPr>
          <p:cNvPr id="6" name="Picture 5">
            <a:extLst>
              <a:ext uri="{FF2B5EF4-FFF2-40B4-BE49-F238E27FC236}">
                <a16:creationId xmlns:a16="http://schemas.microsoft.com/office/drawing/2014/main" id="{E9224339-5B51-3100-A40C-73278A342417}"/>
              </a:ext>
            </a:extLst>
          </p:cNvPr>
          <p:cNvPicPr>
            <a:picLocks noChangeAspect="1"/>
          </p:cNvPicPr>
          <p:nvPr/>
        </p:nvPicPr>
        <p:blipFill>
          <a:blip r:embed="rId7"/>
          <a:stretch>
            <a:fillRect/>
          </a:stretch>
        </p:blipFill>
        <p:spPr>
          <a:xfrm>
            <a:off x="7750821" y="197865"/>
            <a:ext cx="3794760" cy="853821"/>
          </a:xfrm>
          <a:prstGeom prst="rect">
            <a:avLst/>
          </a:prstGeom>
        </p:spPr>
      </p:pic>
    </p:spTree>
    <p:extLst>
      <p:ext uri="{BB962C8B-B14F-4D97-AF65-F5344CB8AC3E}">
        <p14:creationId xmlns:p14="http://schemas.microsoft.com/office/powerpoint/2010/main" val="20919389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DFC9335-8BE8-DFEE-B8E4-247C908BE28D}"/>
              </a:ext>
            </a:extLst>
          </p:cNvPr>
          <p:cNvSpPr txBox="1">
            <a:spLocks/>
          </p:cNvSpPr>
          <p:nvPr/>
        </p:nvSpPr>
        <p:spPr>
          <a:xfrm>
            <a:off x="671242" y="4032504"/>
            <a:ext cx="9290304" cy="2359152"/>
          </a:xfrm>
          <a:prstGeom prst="rect">
            <a:avLst/>
          </a:prstGeom>
        </p:spPr>
        <p:txBody>
          <a:bodyPr vert="horz" lIns="0" tIns="0" rIns="0" bIns="0" rtlCol="0" anchor="t"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9000" b="1" i="0" u="none" strike="noStrike" kern="1200" cap="none" spc="0" normalizeH="0" baseline="0" noProof="0">
              <a:ln>
                <a:noFill/>
              </a:ln>
              <a:solidFill>
                <a:prstClr val="white"/>
              </a:solidFill>
              <a:effectLst/>
              <a:uLnTx/>
              <a:uFillTx/>
              <a:latin typeface="Poppins" pitchFamily="2" charset="77"/>
              <a:ea typeface="+mj-ea"/>
              <a:cs typeface="Poppins" pitchFamily="2" charset="77"/>
            </a:endParaRPr>
          </a:p>
        </p:txBody>
      </p:sp>
      <p:sp>
        <p:nvSpPr>
          <p:cNvPr id="2" name="Title 1">
            <a:extLst>
              <a:ext uri="{FF2B5EF4-FFF2-40B4-BE49-F238E27FC236}">
                <a16:creationId xmlns:a16="http://schemas.microsoft.com/office/drawing/2014/main" id="{F48BDDEE-2983-B028-4BC8-82783E51B860}"/>
              </a:ext>
            </a:extLst>
          </p:cNvPr>
          <p:cNvSpPr>
            <a:spLocks noGrp="1"/>
          </p:cNvSpPr>
          <p:nvPr>
            <p:ph type="ctrTitle" idx="4294967295"/>
          </p:nvPr>
        </p:nvSpPr>
        <p:spPr>
          <a:xfrm>
            <a:off x="1331770" y="752598"/>
            <a:ext cx="4576042" cy="551422"/>
          </a:xfrm>
        </p:spPr>
        <p:txBody>
          <a:bodyPr lIns="0" tIns="0" rIns="0" bIns="0" anchor="b" anchorCtr="0">
            <a:noAutofit/>
          </a:bodyPr>
          <a:lstStyle/>
          <a:p>
            <a:pPr algn="l">
              <a:lnSpc>
                <a:spcPct val="100000"/>
              </a:lnSpc>
            </a:pPr>
            <a:r>
              <a:rPr lang="en-US" sz="4000">
                <a:latin typeface="Poppins" pitchFamily="2" charset="77"/>
                <a:cs typeface="Poppins" pitchFamily="2" charset="77"/>
              </a:rPr>
              <a:t>Stay in the Know</a:t>
            </a:r>
          </a:p>
        </p:txBody>
      </p:sp>
      <p:pic>
        <p:nvPicPr>
          <p:cNvPr id="4" name="Picture 3">
            <a:extLst>
              <a:ext uri="{FF2B5EF4-FFF2-40B4-BE49-F238E27FC236}">
                <a16:creationId xmlns:a16="http://schemas.microsoft.com/office/drawing/2014/main" id="{2F84EEE1-6384-C92A-D9A5-50F6D95AD523}"/>
              </a:ext>
            </a:extLst>
          </p:cNvPr>
          <p:cNvPicPr>
            <a:picLocks noChangeAspect="1"/>
          </p:cNvPicPr>
          <p:nvPr/>
        </p:nvPicPr>
        <p:blipFill>
          <a:blip r:embed="rId3"/>
          <a:stretch>
            <a:fillRect/>
          </a:stretch>
        </p:blipFill>
        <p:spPr>
          <a:xfrm>
            <a:off x="222202" y="2827970"/>
            <a:ext cx="554784" cy="579170"/>
          </a:xfrm>
          <a:prstGeom prst="rect">
            <a:avLst/>
          </a:prstGeom>
        </p:spPr>
      </p:pic>
      <p:sp>
        <p:nvSpPr>
          <p:cNvPr id="5" name="TextBox 4">
            <a:extLst>
              <a:ext uri="{FF2B5EF4-FFF2-40B4-BE49-F238E27FC236}">
                <a16:creationId xmlns:a16="http://schemas.microsoft.com/office/drawing/2014/main" id="{E2665360-BC2F-61EF-5465-4FA92BE031D1}"/>
              </a:ext>
            </a:extLst>
          </p:cNvPr>
          <p:cNvSpPr txBox="1"/>
          <p:nvPr/>
        </p:nvSpPr>
        <p:spPr>
          <a:xfrm>
            <a:off x="859934" y="2916723"/>
            <a:ext cx="169469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rPr>
              <a:t>@NNRTnews</a:t>
            </a: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8EDE0517-9559-0D9C-0299-71F6225BD2B8}"/>
              </a:ext>
            </a:extLst>
          </p:cNvPr>
          <p:cNvPicPr>
            <a:picLocks noChangeAspect="1"/>
          </p:cNvPicPr>
          <p:nvPr/>
        </p:nvPicPr>
        <p:blipFill>
          <a:blip r:embed="rId4"/>
          <a:stretch>
            <a:fillRect/>
          </a:stretch>
        </p:blipFill>
        <p:spPr>
          <a:xfrm>
            <a:off x="191719" y="1990917"/>
            <a:ext cx="585267" cy="548688"/>
          </a:xfrm>
          <a:prstGeom prst="rect">
            <a:avLst/>
          </a:prstGeom>
        </p:spPr>
      </p:pic>
      <p:sp>
        <p:nvSpPr>
          <p:cNvPr id="7" name="TextBox 6">
            <a:extLst>
              <a:ext uri="{FF2B5EF4-FFF2-40B4-BE49-F238E27FC236}">
                <a16:creationId xmlns:a16="http://schemas.microsoft.com/office/drawing/2014/main" id="{4F437262-5023-1CD2-CF37-C6D2D51952ED}"/>
              </a:ext>
            </a:extLst>
          </p:cNvPr>
          <p:cNvSpPr txBox="1"/>
          <p:nvPr/>
        </p:nvSpPr>
        <p:spPr>
          <a:xfrm>
            <a:off x="859934" y="2129004"/>
            <a:ext cx="593624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rPr>
              <a:t>linkedin.com/in/</a:t>
            </a:r>
            <a:r>
              <a:rPr kumimoji="0" lang="en-US" sz="1800" b="1" i="0" u="none" strike="noStrike" kern="1200" cap="none" spc="0" normalizeH="0" baseline="0" noProof="0" err="1">
                <a:ln>
                  <a:noFill/>
                </a:ln>
                <a:solidFill>
                  <a:prstClr val="white"/>
                </a:solidFill>
                <a:effectLst/>
                <a:uLnTx/>
                <a:uFillTx/>
                <a:latin typeface="Poppins" panose="00000500000000000000" pitchFamily="2" charset="0"/>
                <a:ea typeface="+mn-ea"/>
                <a:cs typeface="Poppins" panose="00000500000000000000" pitchFamily="2" charset="0"/>
              </a:rPr>
              <a:t>nationalnavigation</a:t>
            </a:r>
            <a:r>
              <a:rPr kumimoji="0" lang="en-US" sz="1800" b="1"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rPr>
              <a:t>-roundtable</a:t>
            </a: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375EC11D-B146-FA4B-6B77-299C383545D4}"/>
              </a:ext>
            </a:extLst>
          </p:cNvPr>
          <p:cNvSpPr txBox="1"/>
          <p:nvPr/>
        </p:nvSpPr>
        <p:spPr>
          <a:xfrm>
            <a:off x="222202" y="3910794"/>
            <a:ext cx="10001456" cy="120032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Poppins" panose="00000500000000000000" pitchFamily="2" charset="0"/>
                <a:ea typeface="Source Sans Pro" panose="020B0503030403020204" pitchFamily="34" charset="0"/>
                <a:cs typeface="Poppins" panose="00000500000000000000" pitchFamily="2" charset="0"/>
              </a:rPr>
              <a:t>ACS NNRT Call to Action Webinars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panose="00000500000000000000" pitchFamily="2" charset="0"/>
              <a:ea typeface="Source Sans Pro" panose="020B0503030403020204" pitchFamily="34" charset="0"/>
              <a:cs typeface="Poppins" panose="00000500000000000000" pitchFamily="2"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Poppins" panose="00000500000000000000" pitchFamily="2" charset="0"/>
                <a:ea typeface="Source Sans Pro" panose="020B0503030403020204" pitchFamily="34" charset="0"/>
                <a:cs typeface="Poppins" panose="00000500000000000000" pitchFamily="2" charset="0"/>
              </a:rPr>
              <a:t>Visit the NNRT website for updates, resources and to subscribe to the NNRT newsletter:</a:t>
            </a:r>
            <a:br>
              <a:rPr kumimoji="0" lang="en-US" sz="1800" b="0" i="0" u="none" strike="noStrike" kern="1200" cap="none" spc="0" normalizeH="0" baseline="0" noProof="0">
                <a:ln>
                  <a:noFill/>
                </a:ln>
                <a:solidFill>
                  <a:prstClr val="white"/>
                </a:solidFill>
                <a:effectLst/>
                <a:uLnTx/>
                <a:uFillTx/>
                <a:latin typeface="Poppins" panose="00000500000000000000" pitchFamily="2" charset="0"/>
                <a:ea typeface="Source Sans Pro" panose="020B0503030403020204" pitchFamily="34" charset="0"/>
                <a:cs typeface="Poppins" panose="00000500000000000000" pitchFamily="2" charset="0"/>
              </a:rPr>
            </a:br>
            <a:r>
              <a:rPr kumimoji="0" lang="en-US" sz="1800" b="1" i="0" u="none" strike="noStrike" kern="1200" cap="none" spc="0" normalizeH="0" baseline="0" noProof="0">
                <a:ln>
                  <a:noFill/>
                </a:ln>
                <a:solidFill>
                  <a:prstClr val="white"/>
                </a:solidFill>
                <a:effectLst/>
                <a:uLnTx/>
                <a:uFillTx/>
                <a:latin typeface="Poppins" panose="00000500000000000000" pitchFamily="2" charset="0"/>
                <a:ea typeface="Source Sans Pro" panose="020B0503030403020204" pitchFamily="34" charset="0"/>
                <a:cs typeface="Poppins" panose="00000500000000000000" pitchFamily="2" charset="0"/>
                <a:hlinkClick r:id="rId5">
                  <a:extLst>
                    <a:ext uri="{A12FA001-AC4F-418D-AE19-62706E023703}">
                      <ahyp:hlinkClr xmlns:ahyp="http://schemas.microsoft.com/office/drawing/2018/hyperlinkcolor" val="tx"/>
                    </a:ext>
                  </a:extLst>
                </a:hlinkClick>
              </a:rPr>
              <a:t>https://navigationroundtable.org/</a:t>
            </a:r>
            <a:endParaRPr kumimoji="0" lang="en-US" sz="1800" b="1" i="0" u="none" strike="noStrike" kern="1200" cap="none" spc="0" normalizeH="0" baseline="0" noProof="0">
              <a:ln>
                <a:noFill/>
              </a:ln>
              <a:solidFill>
                <a:prstClr val="white"/>
              </a:solidFill>
              <a:effectLst/>
              <a:uLnTx/>
              <a:uFillTx/>
              <a:latin typeface="Poppins" panose="00000500000000000000" pitchFamily="2" charset="0"/>
              <a:ea typeface="Source Sans Pro" panose="020B0503030403020204" pitchFamily="34" charset="0"/>
              <a:cs typeface="Poppins" panose="00000500000000000000" pitchFamily="2" charset="0"/>
            </a:endParaRPr>
          </a:p>
        </p:txBody>
      </p:sp>
    </p:spTree>
    <p:extLst>
      <p:ext uri="{BB962C8B-B14F-4D97-AF65-F5344CB8AC3E}">
        <p14:creationId xmlns:p14="http://schemas.microsoft.com/office/powerpoint/2010/main" val="26506439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3012C-928F-B1DB-AEA2-0A804BEEC9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78EA29-0696-23D4-7BFF-5C7426B063BB}"/>
              </a:ext>
            </a:extLst>
          </p:cNvPr>
          <p:cNvSpPr>
            <a:spLocks noGrp="1"/>
          </p:cNvSpPr>
          <p:nvPr>
            <p:ph type="title"/>
          </p:nvPr>
        </p:nvSpPr>
        <p:spPr>
          <a:xfrm>
            <a:off x="0" y="2514600"/>
            <a:ext cx="12192000" cy="1828800"/>
          </a:xfrm>
        </p:spPr>
        <p:txBody>
          <a:bodyPr lIns="0" tIns="0" rIns="0" bIns="0" anchor="ctr">
            <a:noAutofit/>
          </a:bodyPr>
          <a:lstStyle/>
          <a:p>
            <a:pPr algn="ctr">
              <a:lnSpc>
                <a:spcPct val="100000"/>
              </a:lnSpc>
            </a:pPr>
            <a:r>
              <a:rPr lang="en-US" sz="10000" b="1" dirty="0">
                <a:solidFill>
                  <a:schemeClr val="bg1"/>
                </a:solidFill>
                <a:latin typeface="Poppins" pitchFamily="2" charset="77"/>
                <a:cs typeface="Poppins" pitchFamily="2" charset="77"/>
              </a:rPr>
              <a:t>Thank You</a:t>
            </a:r>
          </a:p>
        </p:txBody>
      </p:sp>
      <p:pic>
        <p:nvPicPr>
          <p:cNvPr id="4" name="Picture 3">
            <a:extLst>
              <a:ext uri="{FF2B5EF4-FFF2-40B4-BE49-F238E27FC236}">
                <a16:creationId xmlns:a16="http://schemas.microsoft.com/office/drawing/2014/main" id="{113A14A7-3A5D-0599-8541-A9948B8E9FB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79316" y="380118"/>
            <a:ext cx="4009678" cy="1121238"/>
          </a:xfrm>
          <a:prstGeom prst="rect">
            <a:avLst/>
          </a:prstGeom>
        </p:spPr>
      </p:pic>
    </p:spTree>
    <p:extLst>
      <p:ext uri="{BB962C8B-B14F-4D97-AF65-F5344CB8AC3E}">
        <p14:creationId xmlns:p14="http://schemas.microsoft.com/office/powerpoint/2010/main" val="31110481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7EA836B-9011-883B-BF80-63DE6235A3B3}"/>
              </a:ext>
            </a:extLst>
          </p:cNvPr>
          <p:cNvSpPr/>
          <p:nvPr/>
        </p:nvSpPr>
        <p:spPr>
          <a:xfrm>
            <a:off x="3880884" y="3376875"/>
            <a:ext cx="8074049" cy="902241"/>
          </a:xfrm>
          <a:prstGeom prst="rect">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746F8"/>
              </a:solidFill>
            </a:endParaRPr>
          </a:p>
        </p:txBody>
      </p:sp>
      <p:sp>
        <p:nvSpPr>
          <p:cNvPr id="22" name="Rectangle 21">
            <a:extLst>
              <a:ext uri="{FF2B5EF4-FFF2-40B4-BE49-F238E27FC236}">
                <a16:creationId xmlns:a16="http://schemas.microsoft.com/office/drawing/2014/main" id="{29B95C27-E5C0-3B41-142E-76B99969D13E}"/>
              </a:ext>
            </a:extLst>
          </p:cNvPr>
          <p:cNvSpPr/>
          <p:nvPr/>
        </p:nvSpPr>
        <p:spPr>
          <a:xfrm>
            <a:off x="3880884" y="1420435"/>
            <a:ext cx="8074049" cy="902241"/>
          </a:xfrm>
          <a:prstGeom prst="rect">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746F8"/>
              </a:solidFill>
            </a:endParaRPr>
          </a:p>
        </p:txBody>
      </p:sp>
      <p:sp>
        <p:nvSpPr>
          <p:cNvPr id="23" name="Rectangle 22">
            <a:extLst>
              <a:ext uri="{FF2B5EF4-FFF2-40B4-BE49-F238E27FC236}">
                <a16:creationId xmlns:a16="http://schemas.microsoft.com/office/drawing/2014/main" id="{B8F77D9E-327D-05FE-11E5-F32618B96C8D}"/>
              </a:ext>
            </a:extLst>
          </p:cNvPr>
          <p:cNvSpPr/>
          <p:nvPr/>
        </p:nvSpPr>
        <p:spPr>
          <a:xfrm>
            <a:off x="4158176" y="4390198"/>
            <a:ext cx="7796757" cy="902241"/>
          </a:xfrm>
          <a:prstGeom prst="rect">
            <a:avLst/>
          </a:prstGeom>
          <a:solidFill>
            <a:srgbClr val="00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12169"/>
                </a:solidFill>
                <a:effectLst/>
                <a:uLnTx/>
                <a:uFillTx/>
                <a:latin typeface="Source Sans Pro" panose="020B0503030403020204" pitchFamily="34" charset="0"/>
                <a:ea typeface="Source Sans Pro" panose="020B0503030403020204" pitchFamily="34" charset="0"/>
                <a:cs typeface="Poppins" pitchFamily="2" charset="77"/>
              </a:rPr>
              <a:t>         </a:t>
            </a:r>
            <a:r>
              <a:rPr kumimoji="0" lang="en-US" sz="1600" b="0" i="0" u="none" strike="noStrike" kern="1200" cap="none" spc="0" normalizeH="0" baseline="0" noProof="0" dirty="0">
                <a:ln>
                  <a:noFill/>
                </a:ln>
                <a:solidFill>
                  <a:srgbClr val="012169"/>
                </a:solidFill>
                <a:effectLst/>
                <a:uLnTx/>
                <a:uFillTx/>
                <a:latin typeface="Poppins" panose="00000500000000000000" pitchFamily="2" charset="0"/>
                <a:ea typeface="Source Sans Pro" panose="020B0503030403020204" pitchFamily="34" charset="0"/>
                <a:cs typeface="Poppins" panose="00000500000000000000" pitchFamily="2" charset="0"/>
              </a:rPr>
              <a:t>Support alignment with Oncology Navigation Professional              Standards of Practice.</a:t>
            </a:r>
          </a:p>
        </p:txBody>
      </p:sp>
      <p:sp>
        <p:nvSpPr>
          <p:cNvPr id="24" name="Rectangle 23">
            <a:extLst>
              <a:ext uri="{FF2B5EF4-FFF2-40B4-BE49-F238E27FC236}">
                <a16:creationId xmlns:a16="http://schemas.microsoft.com/office/drawing/2014/main" id="{F1804DEB-40F3-F318-5D8F-8FD7FE9DBFC0}"/>
              </a:ext>
            </a:extLst>
          </p:cNvPr>
          <p:cNvSpPr/>
          <p:nvPr/>
        </p:nvSpPr>
        <p:spPr>
          <a:xfrm>
            <a:off x="3442367" y="2393537"/>
            <a:ext cx="8512566" cy="902241"/>
          </a:xfrm>
          <a:prstGeom prst="rect">
            <a:avLst/>
          </a:prstGeom>
          <a:solidFill>
            <a:srgbClr val="00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746F8"/>
              </a:solidFill>
            </a:endParaRPr>
          </a:p>
        </p:txBody>
      </p:sp>
      <p:sp>
        <p:nvSpPr>
          <p:cNvPr id="25" name="Rectangle 17">
            <a:extLst>
              <a:ext uri="{FF2B5EF4-FFF2-40B4-BE49-F238E27FC236}">
                <a16:creationId xmlns:a16="http://schemas.microsoft.com/office/drawing/2014/main" id="{34E5CB7B-0BFD-8B7F-369E-5DAA5FB530CD}"/>
              </a:ext>
            </a:extLst>
          </p:cNvPr>
          <p:cNvSpPr/>
          <p:nvPr/>
        </p:nvSpPr>
        <p:spPr>
          <a:xfrm>
            <a:off x="3242733" y="1409965"/>
            <a:ext cx="1194449" cy="902247"/>
          </a:xfrm>
          <a:custGeom>
            <a:avLst/>
            <a:gdLst>
              <a:gd name="connsiteX0" fmla="*/ 0 w 5700156"/>
              <a:gd name="connsiteY0" fmla="*/ 0 h 5911382"/>
              <a:gd name="connsiteX1" fmla="*/ 5700156 w 5700156"/>
              <a:gd name="connsiteY1" fmla="*/ 0 h 5911382"/>
              <a:gd name="connsiteX2" fmla="*/ 5700156 w 5700156"/>
              <a:gd name="connsiteY2" fmla="*/ 5911382 h 5911382"/>
              <a:gd name="connsiteX3" fmla="*/ 0 w 5700156"/>
              <a:gd name="connsiteY3" fmla="*/ 5911382 h 5911382"/>
              <a:gd name="connsiteX4" fmla="*/ 0 w 5700156"/>
              <a:gd name="connsiteY4" fmla="*/ 0 h 5911382"/>
              <a:gd name="connsiteX0" fmla="*/ 0 w 7825840"/>
              <a:gd name="connsiteY0" fmla="*/ 0 h 5911382"/>
              <a:gd name="connsiteX1" fmla="*/ 7825840 w 7825840"/>
              <a:gd name="connsiteY1" fmla="*/ 0 h 5911382"/>
              <a:gd name="connsiteX2" fmla="*/ 5700156 w 7825840"/>
              <a:gd name="connsiteY2" fmla="*/ 5911382 h 5911382"/>
              <a:gd name="connsiteX3" fmla="*/ 0 w 7825840"/>
              <a:gd name="connsiteY3" fmla="*/ 5911382 h 5911382"/>
              <a:gd name="connsiteX4" fmla="*/ 0 w 7825840"/>
              <a:gd name="connsiteY4" fmla="*/ 0 h 5911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5840" h="5911382">
                <a:moveTo>
                  <a:pt x="0" y="0"/>
                </a:moveTo>
                <a:lnTo>
                  <a:pt x="7825840" y="0"/>
                </a:lnTo>
                <a:lnTo>
                  <a:pt x="5700156" y="5911382"/>
                </a:lnTo>
                <a:lnTo>
                  <a:pt x="0" y="5911382"/>
                </a:lnTo>
                <a:lnTo>
                  <a:pt x="0" y="0"/>
                </a:lnTo>
                <a:close/>
              </a:path>
            </a:pathLst>
          </a:custGeom>
          <a:solidFill>
            <a:srgbClr val="45B8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7">
            <a:extLst>
              <a:ext uri="{FF2B5EF4-FFF2-40B4-BE49-F238E27FC236}">
                <a16:creationId xmlns:a16="http://schemas.microsoft.com/office/drawing/2014/main" id="{B3D8B4FF-42F4-F2E5-91A4-8982FF510F94}"/>
              </a:ext>
            </a:extLst>
          </p:cNvPr>
          <p:cNvSpPr/>
          <p:nvPr/>
        </p:nvSpPr>
        <p:spPr>
          <a:xfrm>
            <a:off x="3242733" y="2394271"/>
            <a:ext cx="1194449" cy="902247"/>
          </a:xfrm>
          <a:custGeom>
            <a:avLst/>
            <a:gdLst>
              <a:gd name="connsiteX0" fmla="*/ 0 w 5700156"/>
              <a:gd name="connsiteY0" fmla="*/ 0 h 5911382"/>
              <a:gd name="connsiteX1" fmla="*/ 5700156 w 5700156"/>
              <a:gd name="connsiteY1" fmla="*/ 0 h 5911382"/>
              <a:gd name="connsiteX2" fmla="*/ 5700156 w 5700156"/>
              <a:gd name="connsiteY2" fmla="*/ 5911382 h 5911382"/>
              <a:gd name="connsiteX3" fmla="*/ 0 w 5700156"/>
              <a:gd name="connsiteY3" fmla="*/ 5911382 h 5911382"/>
              <a:gd name="connsiteX4" fmla="*/ 0 w 5700156"/>
              <a:gd name="connsiteY4" fmla="*/ 0 h 5911382"/>
              <a:gd name="connsiteX0" fmla="*/ 0 w 7825840"/>
              <a:gd name="connsiteY0" fmla="*/ 0 h 5911382"/>
              <a:gd name="connsiteX1" fmla="*/ 7825840 w 7825840"/>
              <a:gd name="connsiteY1" fmla="*/ 0 h 5911382"/>
              <a:gd name="connsiteX2" fmla="*/ 5700156 w 7825840"/>
              <a:gd name="connsiteY2" fmla="*/ 5911382 h 5911382"/>
              <a:gd name="connsiteX3" fmla="*/ 0 w 7825840"/>
              <a:gd name="connsiteY3" fmla="*/ 5911382 h 5911382"/>
              <a:gd name="connsiteX4" fmla="*/ 0 w 7825840"/>
              <a:gd name="connsiteY4" fmla="*/ 0 h 5911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5840" h="5911382">
                <a:moveTo>
                  <a:pt x="0" y="0"/>
                </a:moveTo>
                <a:lnTo>
                  <a:pt x="7825840" y="0"/>
                </a:lnTo>
                <a:lnTo>
                  <a:pt x="5700156" y="5911382"/>
                </a:lnTo>
                <a:lnTo>
                  <a:pt x="0" y="5911382"/>
                </a:lnTo>
                <a:lnTo>
                  <a:pt x="0" y="0"/>
                </a:lnTo>
                <a:close/>
              </a:path>
            </a:pathLst>
          </a:cu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sp>
        <p:nvSpPr>
          <p:cNvPr id="27" name="Rectangle 17">
            <a:extLst>
              <a:ext uri="{FF2B5EF4-FFF2-40B4-BE49-F238E27FC236}">
                <a16:creationId xmlns:a16="http://schemas.microsoft.com/office/drawing/2014/main" id="{57A54533-BB87-0A5A-32AA-EFFA6548540A}"/>
              </a:ext>
            </a:extLst>
          </p:cNvPr>
          <p:cNvSpPr/>
          <p:nvPr/>
        </p:nvSpPr>
        <p:spPr>
          <a:xfrm>
            <a:off x="3242733" y="3379650"/>
            <a:ext cx="1194449" cy="902247"/>
          </a:xfrm>
          <a:custGeom>
            <a:avLst/>
            <a:gdLst>
              <a:gd name="connsiteX0" fmla="*/ 0 w 5700156"/>
              <a:gd name="connsiteY0" fmla="*/ 0 h 5911382"/>
              <a:gd name="connsiteX1" fmla="*/ 5700156 w 5700156"/>
              <a:gd name="connsiteY1" fmla="*/ 0 h 5911382"/>
              <a:gd name="connsiteX2" fmla="*/ 5700156 w 5700156"/>
              <a:gd name="connsiteY2" fmla="*/ 5911382 h 5911382"/>
              <a:gd name="connsiteX3" fmla="*/ 0 w 5700156"/>
              <a:gd name="connsiteY3" fmla="*/ 5911382 h 5911382"/>
              <a:gd name="connsiteX4" fmla="*/ 0 w 5700156"/>
              <a:gd name="connsiteY4" fmla="*/ 0 h 5911382"/>
              <a:gd name="connsiteX0" fmla="*/ 0 w 7825840"/>
              <a:gd name="connsiteY0" fmla="*/ 0 h 5911382"/>
              <a:gd name="connsiteX1" fmla="*/ 7825840 w 7825840"/>
              <a:gd name="connsiteY1" fmla="*/ 0 h 5911382"/>
              <a:gd name="connsiteX2" fmla="*/ 5700156 w 7825840"/>
              <a:gd name="connsiteY2" fmla="*/ 5911382 h 5911382"/>
              <a:gd name="connsiteX3" fmla="*/ 0 w 7825840"/>
              <a:gd name="connsiteY3" fmla="*/ 5911382 h 5911382"/>
              <a:gd name="connsiteX4" fmla="*/ 0 w 7825840"/>
              <a:gd name="connsiteY4" fmla="*/ 0 h 5911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5840" h="5911382">
                <a:moveTo>
                  <a:pt x="0" y="0"/>
                </a:moveTo>
                <a:lnTo>
                  <a:pt x="7825840" y="0"/>
                </a:lnTo>
                <a:lnTo>
                  <a:pt x="5700156" y="5911382"/>
                </a:lnTo>
                <a:lnTo>
                  <a:pt x="0" y="5911382"/>
                </a:lnTo>
                <a:lnTo>
                  <a:pt x="0" y="0"/>
                </a:lnTo>
                <a:close/>
              </a:path>
            </a:pathLst>
          </a:custGeom>
          <a:solidFill>
            <a:srgbClr val="45B8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17">
            <a:extLst>
              <a:ext uri="{FF2B5EF4-FFF2-40B4-BE49-F238E27FC236}">
                <a16:creationId xmlns:a16="http://schemas.microsoft.com/office/drawing/2014/main" id="{BB55666B-BB00-9C1A-6978-845C330E4F3C}"/>
              </a:ext>
            </a:extLst>
          </p:cNvPr>
          <p:cNvSpPr/>
          <p:nvPr/>
        </p:nvSpPr>
        <p:spPr>
          <a:xfrm>
            <a:off x="3242733" y="4365769"/>
            <a:ext cx="1194449" cy="902247"/>
          </a:xfrm>
          <a:custGeom>
            <a:avLst/>
            <a:gdLst>
              <a:gd name="connsiteX0" fmla="*/ 0 w 5700156"/>
              <a:gd name="connsiteY0" fmla="*/ 0 h 5911382"/>
              <a:gd name="connsiteX1" fmla="*/ 5700156 w 5700156"/>
              <a:gd name="connsiteY1" fmla="*/ 0 h 5911382"/>
              <a:gd name="connsiteX2" fmla="*/ 5700156 w 5700156"/>
              <a:gd name="connsiteY2" fmla="*/ 5911382 h 5911382"/>
              <a:gd name="connsiteX3" fmla="*/ 0 w 5700156"/>
              <a:gd name="connsiteY3" fmla="*/ 5911382 h 5911382"/>
              <a:gd name="connsiteX4" fmla="*/ 0 w 5700156"/>
              <a:gd name="connsiteY4" fmla="*/ 0 h 5911382"/>
              <a:gd name="connsiteX0" fmla="*/ 0 w 7825840"/>
              <a:gd name="connsiteY0" fmla="*/ 0 h 5911382"/>
              <a:gd name="connsiteX1" fmla="*/ 7825840 w 7825840"/>
              <a:gd name="connsiteY1" fmla="*/ 0 h 5911382"/>
              <a:gd name="connsiteX2" fmla="*/ 5700156 w 7825840"/>
              <a:gd name="connsiteY2" fmla="*/ 5911382 h 5911382"/>
              <a:gd name="connsiteX3" fmla="*/ 0 w 7825840"/>
              <a:gd name="connsiteY3" fmla="*/ 5911382 h 5911382"/>
              <a:gd name="connsiteX4" fmla="*/ 0 w 7825840"/>
              <a:gd name="connsiteY4" fmla="*/ 0 h 5911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5840" h="5911382">
                <a:moveTo>
                  <a:pt x="0" y="0"/>
                </a:moveTo>
                <a:lnTo>
                  <a:pt x="7825840" y="0"/>
                </a:lnTo>
                <a:lnTo>
                  <a:pt x="5700156" y="5911382"/>
                </a:lnTo>
                <a:lnTo>
                  <a:pt x="0" y="5911382"/>
                </a:lnTo>
                <a:lnTo>
                  <a:pt x="0" y="0"/>
                </a:lnTo>
                <a:close/>
              </a:path>
            </a:pathLst>
          </a:cu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sp>
        <p:nvSpPr>
          <p:cNvPr id="30" name="TextBox 29">
            <a:extLst>
              <a:ext uri="{FF2B5EF4-FFF2-40B4-BE49-F238E27FC236}">
                <a16:creationId xmlns:a16="http://schemas.microsoft.com/office/drawing/2014/main" id="{F2180FA1-DDB8-2B11-0C0D-9C4C33B27580}"/>
              </a:ext>
            </a:extLst>
          </p:cNvPr>
          <p:cNvSpPr txBox="1"/>
          <p:nvPr/>
        </p:nvSpPr>
        <p:spPr>
          <a:xfrm>
            <a:off x="3442367" y="1556397"/>
            <a:ext cx="516174" cy="646331"/>
          </a:xfrm>
          <a:prstGeom prst="rect">
            <a:avLst/>
          </a:prstGeom>
          <a:noFill/>
        </p:spPr>
        <p:txBody>
          <a:bodyPr wrap="square" rtlCol="0">
            <a:spAutoFit/>
          </a:bodyPr>
          <a:lstStyle/>
          <a:p>
            <a:r>
              <a:rPr lang="en-US" sz="3600" b="1">
                <a:solidFill>
                  <a:schemeClr val="bg1"/>
                </a:solidFill>
                <a:latin typeface="Poppins" pitchFamily="2" charset="77"/>
                <a:cs typeface="Poppins" pitchFamily="2" charset="77"/>
              </a:rPr>
              <a:t>1</a:t>
            </a:r>
          </a:p>
        </p:txBody>
      </p:sp>
      <p:sp>
        <p:nvSpPr>
          <p:cNvPr id="31" name="TextBox 30">
            <a:extLst>
              <a:ext uri="{FF2B5EF4-FFF2-40B4-BE49-F238E27FC236}">
                <a16:creationId xmlns:a16="http://schemas.microsoft.com/office/drawing/2014/main" id="{DB252FF1-D29C-1DC6-2EDF-62419FD9D7C8}"/>
              </a:ext>
            </a:extLst>
          </p:cNvPr>
          <p:cNvSpPr txBox="1"/>
          <p:nvPr/>
        </p:nvSpPr>
        <p:spPr>
          <a:xfrm>
            <a:off x="3442367" y="2535993"/>
            <a:ext cx="516174" cy="646331"/>
          </a:xfrm>
          <a:prstGeom prst="rect">
            <a:avLst/>
          </a:prstGeom>
          <a:noFill/>
        </p:spPr>
        <p:txBody>
          <a:bodyPr wrap="square" rtlCol="0">
            <a:spAutoFit/>
          </a:bodyPr>
          <a:lstStyle/>
          <a:p>
            <a:r>
              <a:rPr lang="en-US" sz="3600" b="1">
                <a:solidFill>
                  <a:schemeClr val="bg1"/>
                </a:solidFill>
                <a:latin typeface="Poppins" pitchFamily="2" charset="77"/>
                <a:cs typeface="Poppins" pitchFamily="2" charset="77"/>
              </a:rPr>
              <a:t>2</a:t>
            </a:r>
          </a:p>
        </p:txBody>
      </p:sp>
      <p:sp>
        <p:nvSpPr>
          <p:cNvPr id="32" name="TextBox 31">
            <a:extLst>
              <a:ext uri="{FF2B5EF4-FFF2-40B4-BE49-F238E27FC236}">
                <a16:creationId xmlns:a16="http://schemas.microsoft.com/office/drawing/2014/main" id="{5586AB3B-423F-7D07-977B-7C72868FB01A}"/>
              </a:ext>
            </a:extLst>
          </p:cNvPr>
          <p:cNvSpPr txBox="1"/>
          <p:nvPr/>
        </p:nvSpPr>
        <p:spPr>
          <a:xfrm>
            <a:off x="3442367" y="3517393"/>
            <a:ext cx="516174" cy="646331"/>
          </a:xfrm>
          <a:prstGeom prst="rect">
            <a:avLst/>
          </a:prstGeom>
          <a:noFill/>
        </p:spPr>
        <p:txBody>
          <a:bodyPr wrap="square" rtlCol="0">
            <a:spAutoFit/>
          </a:bodyPr>
          <a:lstStyle/>
          <a:p>
            <a:r>
              <a:rPr lang="en-US" sz="3600" b="1">
                <a:solidFill>
                  <a:schemeClr val="bg1"/>
                </a:solidFill>
                <a:latin typeface="Poppins" pitchFamily="2" charset="77"/>
                <a:cs typeface="Poppins" pitchFamily="2" charset="77"/>
              </a:rPr>
              <a:t>3</a:t>
            </a:r>
          </a:p>
        </p:txBody>
      </p:sp>
      <p:sp>
        <p:nvSpPr>
          <p:cNvPr id="33" name="TextBox 32">
            <a:extLst>
              <a:ext uri="{FF2B5EF4-FFF2-40B4-BE49-F238E27FC236}">
                <a16:creationId xmlns:a16="http://schemas.microsoft.com/office/drawing/2014/main" id="{A9CC391F-21B8-235C-BCE8-AE08702C92EF}"/>
              </a:ext>
            </a:extLst>
          </p:cNvPr>
          <p:cNvSpPr txBox="1"/>
          <p:nvPr/>
        </p:nvSpPr>
        <p:spPr>
          <a:xfrm>
            <a:off x="3442367" y="4496989"/>
            <a:ext cx="516174" cy="646331"/>
          </a:xfrm>
          <a:prstGeom prst="rect">
            <a:avLst/>
          </a:prstGeom>
          <a:noFill/>
        </p:spPr>
        <p:txBody>
          <a:bodyPr wrap="square" rtlCol="0">
            <a:spAutoFit/>
          </a:bodyPr>
          <a:lstStyle/>
          <a:p>
            <a:r>
              <a:rPr lang="en-US" sz="3600" b="1">
                <a:solidFill>
                  <a:schemeClr val="bg1"/>
                </a:solidFill>
                <a:latin typeface="Poppins" pitchFamily="2" charset="77"/>
                <a:cs typeface="Poppins" pitchFamily="2" charset="77"/>
              </a:rPr>
              <a:t>4</a:t>
            </a:r>
          </a:p>
        </p:txBody>
      </p:sp>
      <p:sp>
        <p:nvSpPr>
          <p:cNvPr id="35" name="TextBox 34">
            <a:extLst>
              <a:ext uri="{FF2B5EF4-FFF2-40B4-BE49-F238E27FC236}">
                <a16:creationId xmlns:a16="http://schemas.microsoft.com/office/drawing/2014/main" id="{DF8DAAF8-3E1E-DF79-C575-77433F10E107}"/>
              </a:ext>
            </a:extLst>
          </p:cNvPr>
          <p:cNvSpPr txBox="1"/>
          <p:nvPr/>
        </p:nvSpPr>
        <p:spPr>
          <a:xfrm>
            <a:off x="4437181" y="2650468"/>
            <a:ext cx="6274193" cy="338554"/>
          </a:xfrm>
          <a:prstGeom prst="rect">
            <a:avLst/>
          </a:prstGeom>
          <a:noFill/>
        </p:spPr>
        <p:txBody>
          <a:bodyPr wrap="square" rtlCol="0" anchor="ctr" anchorCtr="0">
            <a:spAutoFit/>
          </a:bodyPr>
          <a:lstStyle/>
          <a:p>
            <a:pPr algn="ctr"/>
            <a:r>
              <a:rPr lang="en-US" sz="1600" dirty="0">
                <a:solidFill>
                  <a:srgbClr val="000000"/>
                </a:solidFill>
                <a:latin typeface="Poppins" panose="00000500000000000000" pitchFamily="2" charset="0"/>
                <a:ea typeface="Source Sans Pro" panose="020B0503030403020204" pitchFamily="34" charset="0"/>
                <a:cs typeface="Poppins" panose="00000500000000000000" pitchFamily="2" charset="0"/>
              </a:rPr>
              <a:t>Enabling data to impact practice and process</a:t>
            </a:r>
          </a:p>
        </p:txBody>
      </p:sp>
      <p:sp>
        <p:nvSpPr>
          <p:cNvPr id="36" name="TextBox 35">
            <a:extLst>
              <a:ext uri="{FF2B5EF4-FFF2-40B4-BE49-F238E27FC236}">
                <a16:creationId xmlns:a16="http://schemas.microsoft.com/office/drawing/2014/main" id="{521D3672-BF66-C9B6-3FDF-CF6B1AD6F1D3}"/>
              </a:ext>
            </a:extLst>
          </p:cNvPr>
          <p:cNvSpPr txBox="1"/>
          <p:nvPr/>
        </p:nvSpPr>
        <p:spPr>
          <a:xfrm>
            <a:off x="4532524" y="3588069"/>
            <a:ext cx="6553200" cy="338554"/>
          </a:xfrm>
          <a:prstGeom prst="rect">
            <a:avLst/>
          </a:prstGeom>
          <a:noFill/>
        </p:spPr>
        <p:txBody>
          <a:bodyPr wrap="square" rtlCol="0" anchor="ctr" anchorCtr="0">
            <a:spAutoFit/>
          </a:bodyPr>
          <a:lstStyle/>
          <a:p>
            <a:pPr algn="ctr"/>
            <a:r>
              <a:rPr lang="en-US" sz="1600" dirty="0">
                <a:solidFill>
                  <a:srgbClr val="012169"/>
                </a:solidFill>
                <a:latin typeface="Poppins" panose="00000500000000000000" pitchFamily="2" charset="0"/>
                <a:ea typeface="Source Sans Pro" panose="020B0503030403020204" pitchFamily="34" charset="0"/>
                <a:cs typeface="Poppins" panose="00000500000000000000" pitchFamily="2" charset="0"/>
              </a:rPr>
              <a:t>Enable standardized protocols and data collection </a:t>
            </a:r>
          </a:p>
        </p:txBody>
      </p:sp>
      <p:sp>
        <p:nvSpPr>
          <p:cNvPr id="39" name="TextBox 38">
            <a:extLst>
              <a:ext uri="{FF2B5EF4-FFF2-40B4-BE49-F238E27FC236}">
                <a16:creationId xmlns:a16="http://schemas.microsoft.com/office/drawing/2014/main" id="{3175A67B-DBB8-4D67-9ECC-C4D67FD6478A}"/>
              </a:ext>
            </a:extLst>
          </p:cNvPr>
          <p:cNvSpPr txBox="1"/>
          <p:nvPr/>
        </p:nvSpPr>
        <p:spPr>
          <a:xfrm>
            <a:off x="4478220" y="1588419"/>
            <a:ext cx="6553200" cy="584775"/>
          </a:xfrm>
          <a:prstGeom prst="rect">
            <a:avLst/>
          </a:prstGeom>
          <a:noFill/>
        </p:spPr>
        <p:txBody>
          <a:bodyPr wrap="square" rtlCol="0" anchor="ctr" anchorCtr="0">
            <a:spAutoFit/>
          </a:bodyPr>
          <a:lstStyle/>
          <a:p>
            <a:pPr algn="ctr"/>
            <a:r>
              <a:rPr lang="en-US" sz="1600" dirty="0">
                <a:solidFill>
                  <a:srgbClr val="012169"/>
                </a:solidFill>
                <a:latin typeface="Poppins" panose="00000500000000000000" pitchFamily="2" charset="0"/>
                <a:ea typeface="Source Sans Pro" panose="020B0503030403020204" pitchFamily="34" charset="0"/>
                <a:cs typeface="Poppins" panose="00000500000000000000" pitchFamily="2" charset="0"/>
              </a:rPr>
              <a:t>Maximize automation to increase identification of patients needing service in order to support resource optimization.</a:t>
            </a:r>
          </a:p>
        </p:txBody>
      </p:sp>
      <p:sp>
        <p:nvSpPr>
          <p:cNvPr id="41" name="TextBox 40">
            <a:extLst>
              <a:ext uri="{FF2B5EF4-FFF2-40B4-BE49-F238E27FC236}">
                <a16:creationId xmlns:a16="http://schemas.microsoft.com/office/drawing/2014/main" id="{76933113-CFC3-8209-7703-6E43D79760E8}"/>
              </a:ext>
            </a:extLst>
          </p:cNvPr>
          <p:cNvSpPr txBox="1"/>
          <p:nvPr/>
        </p:nvSpPr>
        <p:spPr>
          <a:xfrm>
            <a:off x="237066" y="1464064"/>
            <a:ext cx="2723870" cy="3877985"/>
          </a:xfrm>
          <a:prstGeom prst="rect">
            <a:avLst/>
          </a:prstGeom>
          <a:noFill/>
        </p:spPr>
        <p:txBody>
          <a:bodyPr wrap="square" lIns="0" tIns="0" rIns="0" bIns="0" rtlCol="0">
            <a:spAutoFit/>
          </a:bodyPr>
          <a:lstStyle/>
          <a:p>
            <a:endParaRPr lang="en-US" sz="1200" dirty="0">
              <a:latin typeface="Source Sans Pro" panose="020B0503030403020204" pitchFamily="34" charset="0"/>
              <a:ea typeface="Source Sans Pro" panose="020B0503030403020204" pitchFamily="34" charset="0"/>
              <a:cs typeface="Poppins Light" pitchFamily="2" charset="77"/>
            </a:endParaRPr>
          </a:p>
          <a:p>
            <a:endParaRPr lang="en-US" sz="1200" dirty="0">
              <a:latin typeface="Source Sans Pro" panose="020B0503030403020204" pitchFamily="34" charset="0"/>
              <a:ea typeface="Source Sans Pro" panose="020B0503030403020204" pitchFamily="34" charset="0"/>
              <a:cs typeface="Poppins Light" pitchFamily="2" charset="77"/>
            </a:endParaRPr>
          </a:p>
          <a:p>
            <a:endParaRPr lang="en-US" sz="1200" dirty="0">
              <a:latin typeface="Source Sans Pro" panose="020B0503030403020204" pitchFamily="34" charset="0"/>
              <a:ea typeface="Source Sans Pro" panose="020B0503030403020204" pitchFamily="34" charset="0"/>
              <a:cs typeface="Poppins Light" pitchFamily="2" charset="77"/>
            </a:endParaRPr>
          </a:p>
          <a:p>
            <a:endParaRPr lang="en-US" sz="1200" dirty="0">
              <a:latin typeface="Source Sans Pro" panose="020B0503030403020204" pitchFamily="34" charset="0"/>
              <a:ea typeface="Source Sans Pro" panose="020B0503030403020204" pitchFamily="34" charset="0"/>
              <a:cs typeface="Poppins Light" pitchFamily="2" charset="77"/>
            </a:endParaRPr>
          </a:p>
          <a:p>
            <a:endParaRPr lang="en-US" sz="1200" dirty="0">
              <a:latin typeface="Source Sans Pro" panose="020B0503030403020204" pitchFamily="34" charset="0"/>
              <a:ea typeface="Source Sans Pro" panose="020B0503030403020204" pitchFamily="34" charset="0"/>
              <a:cs typeface="Poppins Light" pitchFamily="2" charset="77"/>
            </a:endParaRPr>
          </a:p>
          <a:p>
            <a:endParaRPr lang="en-US" sz="1200" dirty="0">
              <a:latin typeface="Source Sans Pro" panose="020B0503030403020204" pitchFamily="34" charset="0"/>
              <a:ea typeface="Source Sans Pro" panose="020B0503030403020204" pitchFamily="34" charset="0"/>
              <a:cs typeface="Poppins Light" pitchFamily="2" charset="77"/>
            </a:endParaRPr>
          </a:p>
          <a:p>
            <a:endParaRPr lang="en-US" sz="1200" dirty="0">
              <a:latin typeface="Source Sans Pro" panose="020B0503030403020204" pitchFamily="34" charset="0"/>
              <a:ea typeface="Source Sans Pro" panose="020B0503030403020204" pitchFamily="34" charset="0"/>
              <a:cs typeface="Poppins Light" pitchFamily="2" charset="77"/>
            </a:endParaRPr>
          </a:p>
          <a:p>
            <a:endParaRPr lang="en-US" sz="1200" dirty="0">
              <a:latin typeface="Source Sans Pro" panose="020B0503030403020204" pitchFamily="34" charset="0"/>
              <a:ea typeface="Source Sans Pro" panose="020B0503030403020204" pitchFamily="34" charset="0"/>
              <a:cs typeface="Poppins Light" pitchFamily="2" charset="77"/>
            </a:endParaRPr>
          </a:p>
          <a:p>
            <a:pPr algn="ctr"/>
            <a:r>
              <a:rPr lang="en-US" sz="1200" dirty="0">
                <a:latin typeface="Poppins" panose="00000500000000000000" pitchFamily="2" charset="0"/>
                <a:ea typeface="Source Sans Pro" panose="020B0503030403020204" pitchFamily="34" charset="0"/>
                <a:cs typeface="Poppins" panose="00000500000000000000" pitchFamily="2" charset="0"/>
              </a:rPr>
              <a:t>Arti Patel Varanasi, PhD, MPH, CPH</a:t>
            </a:r>
          </a:p>
          <a:p>
            <a:pPr algn="ctr"/>
            <a:r>
              <a:rPr lang="en-US" sz="1200" dirty="0">
                <a:latin typeface="Poppins" panose="00000500000000000000" pitchFamily="2" charset="0"/>
                <a:ea typeface="Source Sans Pro" panose="020B0503030403020204" pitchFamily="34" charset="0"/>
                <a:cs typeface="Poppins" panose="00000500000000000000" pitchFamily="2" charset="0"/>
              </a:rPr>
              <a:t>President &amp; CEO</a:t>
            </a:r>
          </a:p>
          <a:p>
            <a:pPr algn="ctr"/>
            <a:r>
              <a:rPr lang="en-US" sz="1200" dirty="0">
                <a:latin typeface="Poppins" panose="00000500000000000000" pitchFamily="2" charset="0"/>
                <a:ea typeface="Source Sans Pro" panose="020B0503030403020204" pitchFamily="34" charset="0"/>
                <a:cs typeface="Poppins" panose="00000500000000000000" pitchFamily="2" charset="0"/>
              </a:rPr>
              <a:t>Advancing Synergy, LLC</a:t>
            </a:r>
          </a:p>
          <a:p>
            <a:pPr algn="ctr"/>
            <a:endParaRPr lang="en-US" sz="1200" dirty="0">
              <a:latin typeface="Source Sans Pro" panose="020B0503030403020204" pitchFamily="34" charset="0"/>
              <a:ea typeface="Source Sans Pro" panose="020B0503030403020204" pitchFamily="34" charset="0"/>
              <a:cs typeface="Poppins Light" pitchFamily="2" charset="77"/>
            </a:endParaRPr>
          </a:p>
          <a:p>
            <a:endParaRPr lang="en-US" sz="1200" dirty="0">
              <a:latin typeface="Source Sans Pro" panose="020B0503030403020204" pitchFamily="34" charset="0"/>
              <a:ea typeface="Source Sans Pro" panose="020B0503030403020204" pitchFamily="34" charset="0"/>
              <a:cs typeface="Poppins Light" pitchFamily="2" charset="77"/>
            </a:endParaRPr>
          </a:p>
          <a:p>
            <a:endParaRPr lang="en-US" sz="1200" dirty="0">
              <a:latin typeface="Source Sans Pro" panose="020B0503030403020204" pitchFamily="34" charset="0"/>
              <a:ea typeface="Source Sans Pro" panose="020B0503030403020204" pitchFamily="34" charset="0"/>
              <a:cs typeface="Poppins Light" pitchFamily="2" charset="77"/>
            </a:endParaRPr>
          </a:p>
          <a:p>
            <a:endParaRPr lang="en-US" sz="1200" dirty="0">
              <a:latin typeface="Source Sans Pro" panose="020B0503030403020204" pitchFamily="34" charset="0"/>
              <a:ea typeface="Source Sans Pro" panose="020B0503030403020204" pitchFamily="34" charset="0"/>
              <a:cs typeface="Poppins Light" pitchFamily="2" charset="77"/>
            </a:endParaRPr>
          </a:p>
          <a:p>
            <a:endParaRPr lang="en-US" sz="1200" dirty="0">
              <a:latin typeface="Source Sans Pro" panose="020B0503030403020204" pitchFamily="34" charset="0"/>
              <a:ea typeface="Source Sans Pro" panose="020B0503030403020204" pitchFamily="34" charset="0"/>
              <a:cs typeface="Poppins Light" pitchFamily="2" charset="77"/>
            </a:endParaRPr>
          </a:p>
          <a:p>
            <a:endParaRPr lang="en-US" sz="1200" dirty="0">
              <a:latin typeface="Source Sans Pro" panose="020B0503030403020204" pitchFamily="34" charset="0"/>
              <a:ea typeface="Source Sans Pro" panose="020B0503030403020204" pitchFamily="34" charset="0"/>
              <a:cs typeface="Poppins Light" pitchFamily="2" charset="77"/>
            </a:endParaRPr>
          </a:p>
          <a:p>
            <a:endParaRPr lang="en-US" sz="1200" dirty="0">
              <a:latin typeface="Source Sans Pro" panose="020B0503030403020204" pitchFamily="34" charset="0"/>
              <a:ea typeface="Source Sans Pro" panose="020B0503030403020204" pitchFamily="34" charset="0"/>
              <a:cs typeface="Poppins Light" pitchFamily="2" charset="77"/>
            </a:endParaRPr>
          </a:p>
          <a:p>
            <a:endParaRPr lang="en-US" sz="1200" dirty="0">
              <a:latin typeface="Source Sans Pro" panose="020B0503030403020204" pitchFamily="34" charset="0"/>
              <a:ea typeface="Source Sans Pro" panose="020B0503030403020204" pitchFamily="34" charset="0"/>
              <a:cs typeface="Poppins Light" pitchFamily="2" charset="77"/>
            </a:endParaRPr>
          </a:p>
          <a:p>
            <a:endParaRPr lang="en-US" sz="1200" dirty="0">
              <a:latin typeface="Source Sans Pro" panose="020B0503030403020204" pitchFamily="34" charset="0"/>
              <a:ea typeface="Source Sans Pro" panose="020B0503030403020204" pitchFamily="34" charset="0"/>
              <a:cs typeface="Poppins Light" pitchFamily="2" charset="77"/>
            </a:endParaRPr>
          </a:p>
          <a:p>
            <a:pPr algn="ctr"/>
            <a:endParaRPr lang="en-US" sz="1200" dirty="0">
              <a:highlight>
                <a:srgbClr val="FFFF00"/>
              </a:highlight>
              <a:latin typeface="Source Sans Pro" panose="020B0503030403020204" pitchFamily="34" charset="0"/>
              <a:ea typeface="Source Sans Pro" panose="020B0503030403020204" pitchFamily="34" charset="0"/>
              <a:cs typeface="Poppins Light" pitchFamily="2" charset="77"/>
            </a:endParaRPr>
          </a:p>
        </p:txBody>
      </p:sp>
      <p:sp>
        <p:nvSpPr>
          <p:cNvPr id="3" name="TextBox 2">
            <a:extLst>
              <a:ext uri="{FF2B5EF4-FFF2-40B4-BE49-F238E27FC236}">
                <a16:creationId xmlns:a16="http://schemas.microsoft.com/office/drawing/2014/main" id="{6D95CD6A-A7A8-3031-FEAA-57D1EDCF3736}"/>
              </a:ext>
            </a:extLst>
          </p:cNvPr>
          <p:cNvSpPr txBox="1"/>
          <p:nvPr/>
        </p:nvSpPr>
        <p:spPr>
          <a:xfrm>
            <a:off x="228600" y="411132"/>
            <a:ext cx="8325144" cy="469359"/>
          </a:xfrm>
          <a:prstGeom prst="rect">
            <a:avLst/>
          </a:prstGeom>
          <a:noFill/>
        </p:spPr>
        <p:txBody>
          <a:bodyPr wrap="square" lIns="0" tIns="0" rIns="0" bIns="0" rtlCol="0" anchor="t">
            <a:spAutoFit/>
          </a:bodyPr>
          <a:lstStyle/>
          <a:p>
            <a:pPr>
              <a:lnSpc>
                <a:spcPts val="3600"/>
              </a:lnSpc>
            </a:pPr>
            <a:r>
              <a:rPr lang="en-US" sz="3200" b="1" dirty="0">
                <a:solidFill>
                  <a:srgbClr val="45B8C5"/>
                </a:solidFill>
                <a:latin typeface="Poppins" pitchFamily="2" charset="77"/>
                <a:cs typeface="Poppins" pitchFamily="2" charset="77"/>
              </a:rPr>
              <a:t>Facilitators</a:t>
            </a:r>
          </a:p>
        </p:txBody>
      </p:sp>
      <p:pic>
        <p:nvPicPr>
          <p:cNvPr id="4" name="Picture 3">
            <a:extLst>
              <a:ext uri="{FF2B5EF4-FFF2-40B4-BE49-F238E27FC236}">
                <a16:creationId xmlns:a16="http://schemas.microsoft.com/office/drawing/2014/main" id="{F774E9FC-3F80-4878-CD81-6D858EDB370E}"/>
              </a:ext>
            </a:extLst>
          </p:cNvPr>
          <p:cNvPicPr>
            <a:picLocks noChangeAspect="1"/>
          </p:cNvPicPr>
          <p:nvPr/>
        </p:nvPicPr>
        <p:blipFill>
          <a:blip r:embed="rId2"/>
          <a:stretch>
            <a:fillRect/>
          </a:stretch>
        </p:blipFill>
        <p:spPr>
          <a:xfrm>
            <a:off x="929481" y="1483212"/>
            <a:ext cx="1381125" cy="1381125"/>
          </a:xfrm>
          <a:prstGeom prst="rect">
            <a:avLst/>
          </a:prstGeom>
        </p:spPr>
      </p:pic>
      <p:sp>
        <p:nvSpPr>
          <p:cNvPr id="6" name="TextBox 5">
            <a:extLst>
              <a:ext uri="{FF2B5EF4-FFF2-40B4-BE49-F238E27FC236}">
                <a16:creationId xmlns:a16="http://schemas.microsoft.com/office/drawing/2014/main" id="{668824FF-A9EE-5BF9-1D01-C8C96A11F1A8}"/>
              </a:ext>
            </a:extLst>
          </p:cNvPr>
          <p:cNvSpPr txBox="1"/>
          <p:nvPr/>
        </p:nvSpPr>
        <p:spPr>
          <a:xfrm>
            <a:off x="3451012" y="1005361"/>
            <a:ext cx="5980861" cy="461665"/>
          </a:xfrm>
          <a:prstGeom prst="rect">
            <a:avLst/>
          </a:prstGeom>
          <a:noFill/>
        </p:spPr>
        <p:txBody>
          <a:bodyPr wrap="square">
            <a:spAutoFit/>
          </a:bodyPr>
          <a:lstStyle/>
          <a:p>
            <a:r>
              <a:rPr lang="en-US" sz="2400" dirty="0">
                <a:latin typeface="Poppins" panose="00000500000000000000" pitchFamily="2" charset="0"/>
                <a:cs typeface="Poppins" panose="00000500000000000000" pitchFamily="2" charset="0"/>
              </a:rPr>
              <a:t>The objectives of this session are to: </a:t>
            </a:r>
          </a:p>
        </p:txBody>
      </p:sp>
      <p:pic>
        <p:nvPicPr>
          <p:cNvPr id="5" name="Picture 4">
            <a:extLst>
              <a:ext uri="{FF2B5EF4-FFF2-40B4-BE49-F238E27FC236}">
                <a16:creationId xmlns:a16="http://schemas.microsoft.com/office/drawing/2014/main" id="{297F837B-181B-545A-BCF9-EDEF59ACF777}"/>
              </a:ext>
            </a:extLst>
          </p:cNvPr>
          <p:cNvPicPr>
            <a:picLocks noChangeAspect="1"/>
          </p:cNvPicPr>
          <p:nvPr/>
        </p:nvPicPr>
        <p:blipFill>
          <a:blip r:embed="rId3"/>
          <a:stretch>
            <a:fillRect/>
          </a:stretch>
        </p:blipFill>
        <p:spPr>
          <a:xfrm>
            <a:off x="989064" y="3750906"/>
            <a:ext cx="1381126" cy="1492059"/>
          </a:xfrm>
          <a:prstGeom prst="rect">
            <a:avLst/>
          </a:prstGeom>
        </p:spPr>
      </p:pic>
      <p:sp>
        <p:nvSpPr>
          <p:cNvPr id="7" name="TextBox 6">
            <a:extLst>
              <a:ext uri="{FF2B5EF4-FFF2-40B4-BE49-F238E27FC236}">
                <a16:creationId xmlns:a16="http://schemas.microsoft.com/office/drawing/2014/main" id="{83F7CD2D-44BC-43DB-6EE0-4814A7938AF5}"/>
              </a:ext>
            </a:extLst>
          </p:cNvPr>
          <p:cNvSpPr txBox="1"/>
          <p:nvPr/>
        </p:nvSpPr>
        <p:spPr>
          <a:xfrm>
            <a:off x="721895" y="5393936"/>
            <a:ext cx="2145139" cy="461665"/>
          </a:xfrm>
          <a:prstGeom prst="rect">
            <a:avLst/>
          </a:prstGeom>
          <a:noFill/>
        </p:spPr>
        <p:txBody>
          <a:bodyPr wrap="none" rtlCol="0">
            <a:spAutoFit/>
          </a:bodyPr>
          <a:lstStyle/>
          <a:p>
            <a:r>
              <a:rPr lang="en-US" sz="1200" dirty="0">
                <a:latin typeface="Poppins" panose="00000500000000000000" pitchFamily="2" charset="0"/>
                <a:cs typeface="Poppins" panose="00000500000000000000" pitchFamily="2" charset="0"/>
              </a:rPr>
              <a:t>Linda Fleisher, PhD MPH</a:t>
            </a:r>
          </a:p>
          <a:p>
            <a:r>
              <a:rPr lang="en-US" sz="1200" dirty="0">
                <a:latin typeface="Poppins" panose="00000500000000000000" pitchFamily="2" charset="0"/>
                <a:cs typeface="Poppins" panose="00000500000000000000" pitchFamily="2" charset="0"/>
              </a:rPr>
              <a:t>Fox Chase Cancer Center</a:t>
            </a:r>
          </a:p>
        </p:txBody>
      </p:sp>
    </p:spTree>
    <p:extLst>
      <p:ext uri="{BB962C8B-B14F-4D97-AF65-F5344CB8AC3E}">
        <p14:creationId xmlns:p14="http://schemas.microsoft.com/office/powerpoint/2010/main" val="14673199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7">
            <a:extLst>
              <a:ext uri="{FF2B5EF4-FFF2-40B4-BE49-F238E27FC236}">
                <a16:creationId xmlns:a16="http://schemas.microsoft.com/office/drawing/2014/main" id="{4E4A377D-F6E3-A4AC-74A7-42E5F5B15512}"/>
              </a:ext>
            </a:extLst>
          </p:cNvPr>
          <p:cNvSpPr/>
          <p:nvPr/>
        </p:nvSpPr>
        <p:spPr>
          <a:xfrm>
            <a:off x="168098" y="3140094"/>
            <a:ext cx="3336628" cy="2613752"/>
          </a:xfrm>
          <a:custGeom>
            <a:avLst/>
            <a:gdLst>
              <a:gd name="connsiteX0" fmla="*/ 0 w 5700156"/>
              <a:gd name="connsiteY0" fmla="*/ 0 h 5911382"/>
              <a:gd name="connsiteX1" fmla="*/ 5700156 w 5700156"/>
              <a:gd name="connsiteY1" fmla="*/ 0 h 5911382"/>
              <a:gd name="connsiteX2" fmla="*/ 5700156 w 5700156"/>
              <a:gd name="connsiteY2" fmla="*/ 5911382 h 5911382"/>
              <a:gd name="connsiteX3" fmla="*/ 0 w 5700156"/>
              <a:gd name="connsiteY3" fmla="*/ 5911382 h 5911382"/>
              <a:gd name="connsiteX4" fmla="*/ 0 w 5700156"/>
              <a:gd name="connsiteY4" fmla="*/ 0 h 5911382"/>
              <a:gd name="connsiteX0" fmla="*/ 0 w 7825840"/>
              <a:gd name="connsiteY0" fmla="*/ 0 h 5911382"/>
              <a:gd name="connsiteX1" fmla="*/ 7825840 w 7825840"/>
              <a:gd name="connsiteY1" fmla="*/ 0 h 5911382"/>
              <a:gd name="connsiteX2" fmla="*/ 5700156 w 7825840"/>
              <a:gd name="connsiteY2" fmla="*/ 5911382 h 5911382"/>
              <a:gd name="connsiteX3" fmla="*/ 0 w 7825840"/>
              <a:gd name="connsiteY3" fmla="*/ 5911382 h 5911382"/>
              <a:gd name="connsiteX4" fmla="*/ 0 w 7825840"/>
              <a:gd name="connsiteY4" fmla="*/ 0 h 5911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5840" h="5911382">
                <a:moveTo>
                  <a:pt x="0" y="0"/>
                </a:moveTo>
                <a:lnTo>
                  <a:pt x="7825840" y="0"/>
                </a:lnTo>
                <a:lnTo>
                  <a:pt x="5700156" y="5911382"/>
                </a:lnTo>
                <a:lnTo>
                  <a:pt x="0" y="5911382"/>
                </a:lnTo>
                <a:lnTo>
                  <a:pt x="0" y="0"/>
                </a:lnTo>
                <a:close/>
              </a:path>
            </a:pathLst>
          </a:custGeom>
          <a:solidFill>
            <a:srgbClr val="45B8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17">
            <a:extLst>
              <a:ext uri="{FF2B5EF4-FFF2-40B4-BE49-F238E27FC236}">
                <a16:creationId xmlns:a16="http://schemas.microsoft.com/office/drawing/2014/main" id="{C68EB7A6-390D-C65C-1605-4E56EFCF48CA}"/>
              </a:ext>
            </a:extLst>
          </p:cNvPr>
          <p:cNvSpPr/>
          <p:nvPr/>
        </p:nvSpPr>
        <p:spPr>
          <a:xfrm>
            <a:off x="3639312" y="3126193"/>
            <a:ext cx="4471416" cy="2666393"/>
          </a:xfrm>
          <a:custGeom>
            <a:avLst/>
            <a:gdLst>
              <a:gd name="connsiteX0" fmla="*/ 0 w 5700156"/>
              <a:gd name="connsiteY0" fmla="*/ 0 h 5911382"/>
              <a:gd name="connsiteX1" fmla="*/ 5700156 w 5700156"/>
              <a:gd name="connsiteY1" fmla="*/ 0 h 5911382"/>
              <a:gd name="connsiteX2" fmla="*/ 5700156 w 5700156"/>
              <a:gd name="connsiteY2" fmla="*/ 5911382 h 5911382"/>
              <a:gd name="connsiteX3" fmla="*/ 0 w 5700156"/>
              <a:gd name="connsiteY3" fmla="*/ 5911382 h 5911382"/>
              <a:gd name="connsiteX4" fmla="*/ 0 w 5700156"/>
              <a:gd name="connsiteY4" fmla="*/ 0 h 5911382"/>
              <a:gd name="connsiteX0" fmla="*/ 0 w 7825840"/>
              <a:gd name="connsiteY0" fmla="*/ 0 h 5911382"/>
              <a:gd name="connsiteX1" fmla="*/ 7825840 w 7825840"/>
              <a:gd name="connsiteY1" fmla="*/ 0 h 5911382"/>
              <a:gd name="connsiteX2" fmla="*/ 5700156 w 7825840"/>
              <a:gd name="connsiteY2" fmla="*/ 5911382 h 5911382"/>
              <a:gd name="connsiteX3" fmla="*/ 0 w 7825840"/>
              <a:gd name="connsiteY3" fmla="*/ 5911382 h 5911382"/>
              <a:gd name="connsiteX4" fmla="*/ 0 w 7825840"/>
              <a:gd name="connsiteY4" fmla="*/ 0 h 5911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5840" h="5911382">
                <a:moveTo>
                  <a:pt x="0" y="0"/>
                </a:moveTo>
                <a:lnTo>
                  <a:pt x="7825840" y="0"/>
                </a:lnTo>
                <a:lnTo>
                  <a:pt x="5700156" y="5911382"/>
                </a:lnTo>
                <a:lnTo>
                  <a:pt x="0" y="5911382"/>
                </a:lnTo>
                <a:lnTo>
                  <a:pt x="0" y="0"/>
                </a:lnTo>
                <a:close/>
              </a:path>
            </a:pathLst>
          </a:cu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7">
            <a:extLst>
              <a:ext uri="{FF2B5EF4-FFF2-40B4-BE49-F238E27FC236}">
                <a16:creationId xmlns:a16="http://schemas.microsoft.com/office/drawing/2014/main" id="{82804059-A297-29DF-14C2-2F78EA97904B}"/>
              </a:ext>
            </a:extLst>
          </p:cNvPr>
          <p:cNvSpPr/>
          <p:nvPr/>
        </p:nvSpPr>
        <p:spPr>
          <a:xfrm>
            <a:off x="8245314" y="3140094"/>
            <a:ext cx="3826710" cy="2770293"/>
          </a:xfrm>
          <a:custGeom>
            <a:avLst/>
            <a:gdLst>
              <a:gd name="connsiteX0" fmla="*/ 0 w 5700156"/>
              <a:gd name="connsiteY0" fmla="*/ 0 h 5911382"/>
              <a:gd name="connsiteX1" fmla="*/ 5700156 w 5700156"/>
              <a:gd name="connsiteY1" fmla="*/ 0 h 5911382"/>
              <a:gd name="connsiteX2" fmla="*/ 5700156 w 5700156"/>
              <a:gd name="connsiteY2" fmla="*/ 5911382 h 5911382"/>
              <a:gd name="connsiteX3" fmla="*/ 0 w 5700156"/>
              <a:gd name="connsiteY3" fmla="*/ 5911382 h 5911382"/>
              <a:gd name="connsiteX4" fmla="*/ 0 w 5700156"/>
              <a:gd name="connsiteY4" fmla="*/ 0 h 5911382"/>
              <a:gd name="connsiteX0" fmla="*/ 0 w 7825840"/>
              <a:gd name="connsiteY0" fmla="*/ 0 h 5911382"/>
              <a:gd name="connsiteX1" fmla="*/ 7825840 w 7825840"/>
              <a:gd name="connsiteY1" fmla="*/ 0 h 5911382"/>
              <a:gd name="connsiteX2" fmla="*/ 5700156 w 7825840"/>
              <a:gd name="connsiteY2" fmla="*/ 5911382 h 5911382"/>
              <a:gd name="connsiteX3" fmla="*/ 0 w 7825840"/>
              <a:gd name="connsiteY3" fmla="*/ 5911382 h 5911382"/>
              <a:gd name="connsiteX4" fmla="*/ 0 w 7825840"/>
              <a:gd name="connsiteY4" fmla="*/ 0 h 5911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5840" h="5911382">
                <a:moveTo>
                  <a:pt x="0" y="0"/>
                </a:moveTo>
                <a:lnTo>
                  <a:pt x="7825840" y="0"/>
                </a:lnTo>
                <a:lnTo>
                  <a:pt x="5700156" y="5911382"/>
                </a:lnTo>
                <a:lnTo>
                  <a:pt x="0" y="5911382"/>
                </a:lnTo>
                <a:lnTo>
                  <a:pt x="0" y="0"/>
                </a:lnTo>
                <a:close/>
              </a:path>
            </a:pathLst>
          </a:cu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54F650D-E940-05CC-3BE0-4C1D5A10BAA5}"/>
              </a:ext>
            </a:extLst>
          </p:cNvPr>
          <p:cNvSpPr txBox="1"/>
          <p:nvPr/>
        </p:nvSpPr>
        <p:spPr>
          <a:xfrm>
            <a:off x="806316" y="2499072"/>
            <a:ext cx="2608799" cy="523220"/>
          </a:xfrm>
          <a:prstGeom prst="rect">
            <a:avLst/>
          </a:prstGeom>
          <a:noFill/>
        </p:spPr>
        <p:txBody>
          <a:bodyPr wrap="square" lIns="91440" tIns="45720" rIns="91440" bIns="45720" anchor="b" anchorCtr="0">
            <a:spAutoFit/>
          </a:bodyPr>
          <a:lstStyle/>
          <a:p>
            <a:r>
              <a:rPr lang="en-US" sz="2800" b="1">
                <a:latin typeface="Poppins"/>
                <a:cs typeface="Poppins"/>
              </a:rPr>
              <a:t>MISSION</a:t>
            </a:r>
          </a:p>
        </p:txBody>
      </p:sp>
      <p:sp>
        <p:nvSpPr>
          <p:cNvPr id="9" name="TextBox 8">
            <a:extLst>
              <a:ext uri="{FF2B5EF4-FFF2-40B4-BE49-F238E27FC236}">
                <a16:creationId xmlns:a16="http://schemas.microsoft.com/office/drawing/2014/main" id="{CA067CAA-82C3-BD24-3842-4BCAB8EDC7D4}"/>
              </a:ext>
            </a:extLst>
          </p:cNvPr>
          <p:cNvSpPr txBox="1"/>
          <p:nvPr/>
        </p:nvSpPr>
        <p:spPr>
          <a:xfrm>
            <a:off x="5065920" y="2411190"/>
            <a:ext cx="2608799" cy="523220"/>
          </a:xfrm>
          <a:prstGeom prst="rect">
            <a:avLst/>
          </a:prstGeom>
          <a:noFill/>
        </p:spPr>
        <p:txBody>
          <a:bodyPr wrap="square" lIns="91440" tIns="45720" rIns="91440" bIns="45720" anchor="b" anchorCtr="0">
            <a:spAutoFit/>
          </a:bodyPr>
          <a:lstStyle/>
          <a:p>
            <a:r>
              <a:rPr lang="en-US" sz="2800" b="1">
                <a:latin typeface="Poppins"/>
                <a:cs typeface="Poppins"/>
              </a:rPr>
              <a:t>VISION</a:t>
            </a:r>
          </a:p>
        </p:txBody>
      </p:sp>
      <p:sp>
        <p:nvSpPr>
          <p:cNvPr id="10" name="TextBox 9">
            <a:extLst>
              <a:ext uri="{FF2B5EF4-FFF2-40B4-BE49-F238E27FC236}">
                <a16:creationId xmlns:a16="http://schemas.microsoft.com/office/drawing/2014/main" id="{533FFCB7-B386-1F95-E7F9-4B2A4B959B55}"/>
              </a:ext>
            </a:extLst>
          </p:cNvPr>
          <p:cNvSpPr txBox="1"/>
          <p:nvPr/>
        </p:nvSpPr>
        <p:spPr>
          <a:xfrm>
            <a:off x="8999455" y="1881188"/>
            <a:ext cx="3192545" cy="954107"/>
          </a:xfrm>
          <a:prstGeom prst="rect">
            <a:avLst/>
          </a:prstGeom>
          <a:noFill/>
        </p:spPr>
        <p:txBody>
          <a:bodyPr wrap="square" anchor="b" anchorCtr="0">
            <a:spAutoFit/>
          </a:bodyPr>
          <a:lstStyle/>
          <a:p>
            <a:r>
              <a:rPr lang="en-US" sz="2800" b="1">
                <a:latin typeface="Poppins" pitchFamily="2" charset="77"/>
                <a:cs typeface="Poppins" pitchFamily="2" charset="77"/>
              </a:rPr>
              <a:t>Five-Year AIM (2021-2026)</a:t>
            </a:r>
          </a:p>
        </p:txBody>
      </p:sp>
      <p:sp>
        <p:nvSpPr>
          <p:cNvPr id="15" name="TextBox 14">
            <a:extLst>
              <a:ext uri="{FF2B5EF4-FFF2-40B4-BE49-F238E27FC236}">
                <a16:creationId xmlns:a16="http://schemas.microsoft.com/office/drawing/2014/main" id="{D7F0224D-8622-4190-919C-29FCDBF15557}"/>
              </a:ext>
            </a:extLst>
          </p:cNvPr>
          <p:cNvSpPr txBox="1"/>
          <p:nvPr/>
        </p:nvSpPr>
        <p:spPr>
          <a:xfrm>
            <a:off x="3639313" y="3398725"/>
            <a:ext cx="3886200" cy="2031325"/>
          </a:xfrm>
          <a:prstGeom prst="rect">
            <a:avLst/>
          </a:prstGeom>
          <a:noFill/>
        </p:spPr>
        <p:txBody>
          <a:bodyPr wrap="square" anchor="ctr" anchorCtr="0">
            <a:spAutoFit/>
          </a:bodyPr>
          <a:lstStyle/>
          <a:p>
            <a:r>
              <a:rPr lang="en-US" b="1">
                <a:solidFill>
                  <a:schemeClr val="bg1"/>
                </a:solidFill>
                <a:latin typeface="Poppins" pitchFamily="2" charset="77"/>
                <a:cs typeface="Poppins" pitchFamily="2" charset="77"/>
              </a:rPr>
              <a:t>NNRT is a collaboration that advances patient  navigation efforts to eliminate barriers for quality care, reduce disparities in health outcomes and foster ongoing health equity across the cancer continuum. </a:t>
            </a:r>
          </a:p>
        </p:txBody>
      </p:sp>
      <p:sp>
        <p:nvSpPr>
          <p:cNvPr id="16" name="TextBox 15">
            <a:extLst>
              <a:ext uri="{FF2B5EF4-FFF2-40B4-BE49-F238E27FC236}">
                <a16:creationId xmlns:a16="http://schemas.microsoft.com/office/drawing/2014/main" id="{ECA6C74E-570D-9180-088A-FD8861724C92}"/>
              </a:ext>
            </a:extLst>
          </p:cNvPr>
          <p:cNvSpPr txBox="1"/>
          <p:nvPr/>
        </p:nvSpPr>
        <p:spPr>
          <a:xfrm>
            <a:off x="8348472" y="3197505"/>
            <a:ext cx="3087113" cy="2092881"/>
          </a:xfrm>
          <a:prstGeom prst="rect">
            <a:avLst/>
          </a:prstGeom>
          <a:noFill/>
        </p:spPr>
        <p:txBody>
          <a:bodyPr wrap="square" anchor="ctr" anchorCtr="0">
            <a:spAutoFit/>
          </a:bodyPr>
          <a:lstStyle/>
          <a:p>
            <a:r>
              <a:rPr lang="en-US" b="1">
                <a:solidFill>
                  <a:schemeClr val="bg1"/>
                </a:solidFill>
                <a:latin typeface="Poppins" pitchFamily="2" charset="77"/>
                <a:cs typeface="Poppins" pitchFamily="2" charset="77"/>
              </a:rPr>
              <a:t>To support the creation of a sustainable model for oncology patient navigation to achieve health equity across the continuum of cancer care</a:t>
            </a:r>
            <a:r>
              <a:rPr lang="en-US" sz="2200" b="1">
                <a:solidFill>
                  <a:schemeClr val="bg1"/>
                </a:solidFill>
                <a:latin typeface="Poppins" pitchFamily="2" charset="77"/>
                <a:cs typeface="Poppins" pitchFamily="2" charset="77"/>
              </a:rPr>
              <a:t>.</a:t>
            </a:r>
          </a:p>
        </p:txBody>
      </p:sp>
      <p:sp>
        <p:nvSpPr>
          <p:cNvPr id="17" name="TextBox 16">
            <a:extLst>
              <a:ext uri="{FF2B5EF4-FFF2-40B4-BE49-F238E27FC236}">
                <a16:creationId xmlns:a16="http://schemas.microsoft.com/office/drawing/2014/main" id="{C7081479-ED90-4727-9579-7F1A69CA3EAA}"/>
              </a:ext>
            </a:extLst>
          </p:cNvPr>
          <p:cNvSpPr txBox="1"/>
          <p:nvPr/>
        </p:nvSpPr>
        <p:spPr>
          <a:xfrm>
            <a:off x="175846" y="3454286"/>
            <a:ext cx="2802466" cy="1272143"/>
          </a:xfrm>
          <a:prstGeom prst="rect">
            <a:avLst/>
          </a:prstGeom>
          <a:noFill/>
        </p:spPr>
        <p:txBody>
          <a:bodyPr wrap="square" anchor="ctr" anchorCtr="0">
            <a:spAutoFit/>
          </a:bodyPr>
          <a:lstStyle/>
          <a:p>
            <a:pPr>
              <a:lnSpc>
                <a:spcPts val="2300"/>
              </a:lnSpc>
            </a:pPr>
            <a:r>
              <a:rPr lang="en-US" sz="2000" b="1">
                <a:solidFill>
                  <a:schemeClr val="bg1"/>
                </a:solidFill>
                <a:latin typeface="Poppins" pitchFamily="2" charset="77"/>
                <a:cs typeface="Poppins" pitchFamily="2" charset="77"/>
              </a:rPr>
              <a:t>High quality cancer care for all through evidence-based patient navigation </a:t>
            </a:r>
          </a:p>
        </p:txBody>
      </p:sp>
      <p:sp>
        <p:nvSpPr>
          <p:cNvPr id="2" name="TextBox 1">
            <a:extLst>
              <a:ext uri="{FF2B5EF4-FFF2-40B4-BE49-F238E27FC236}">
                <a16:creationId xmlns:a16="http://schemas.microsoft.com/office/drawing/2014/main" id="{CE83031F-00C3-69C4-4FEA-407E7C9F7A6E}"/>
              </a:ext>
            </a:extLst>
          </p:cNvPr>
          <p:cNvSpPr txBox="1"/>
          <p:nvPr/>
        </p:nvSpPr>
        <p:spPr>
          <a:xfrm>
            <a:off x="1572094" y="5587966"/>
            <a:ext cx="9354312" cy="923330"/>
          </a:xfrm>
          <a:prstGeom prst="rect">
            <a:avLst/>
          </a:prstGeom>
          <a:noFill/>
        </p:spPr>
        <p:txBody>
          <a:bodyPr wrap="square" lIns="0" tIns="0" rIns="0" bIns="0" rtlCol="0" anchor="t">
            <a:spAutoFit/>
          </a:bodyPr>
          <a:lstStyle/>
          <a:p>
            <a:pPr algn="ctr">
              <a:lnSpc>
                <a:spcPts val="3600"/>
              </a:lnSpc>
            </a:pPr>
            <a:br>
              <a:rPr lang="en-US" sz="2400" b="1">
                <a:latin typeface="Poppins" pitchFamily="2" charset="77"/>
                <a:cs typeface="Poppins" pitchFamily="2" charset="77"/>
              </a:rPr>
            </a:br>
            <a:r>
              <a:rPr lang="en-US" sz="2400" b="1">
                <a:solidFill>
                  <a:srgbClr val="45B8C5"/>
                </a:solidFill>
                <a:latin typeface="Poppins"/>
                <a:cs typeface="Poppins"/>
                <a:hlinkClick r:id="rId3"/>
              </a:rPr>
              <a:t>https://navigationroundtable.org/</a:t>
            </a:r>
            <a:r>
              <a:rPr lang="en-US" sz="2400" b="1">
                <a:solidFill>
                  <a:srgbClr val="45B8C5"/>
                </a:solidFill>
                <a:latin typeface="Poppins"/>
                <a:cs typeface="Poppins"/>
              </a:rPr>
              <a:t> </a:t>
            </a:r>
            <a:endParaRPr lang="en-US" sz="2400" b="1">
              <a:solidFill>
                <a:srgbClr val="45B8C5"/>
              </a:solidFill>
              <a:latin typeface="Poppins" pitchFamily="2" charset="77"/>
              <a:cs typeface="Poppins" pitchFamily="2" charset="77"/>
            </a:endParaRPr>
          </a:p>
        </p:txBody>
      </p:sp>
      <p:pic>
        <p:nvPicPr>
          <p:cNvPr id="6" name="Graphic 5" descr="ACS NCCRT Logo">
            <a:extLst>
              <a:ext uri="{FF2B5EF4-FFF2-40B4-BE49-F238E27FC236}">
                <a16:creationId xmlns:a16="http://schemas.microsoft.com/office/drawing/2014/main" id="{840DEBAB-BB57-5D67-13D6-4A15C71451C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61888" y="478316"/>
            <a:ext cx="4822525" cy="1099328"/>
          </a:xfrm>
          <a:prstGeom prst="rect">
            <a:avLst/>
          </a:prstGeom>
        </p:spPr>
      </p:pic>
    </p:spTree>
    <p:extLst>
      <p:ext uri="{BB962C8B-B14F-4D97-AF65-F5344CB8AC3E}">
        <p14:creationId xmlns:p14="http://schemas.microsoft.com/office/powerpoint/2010/main" val="14026827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creenshot, font, logo&#10;&#10;Description automatically generated">
            <a:extLst>
              <a:ext uri="{FF2B5EF4-FFF2-40B4-BE49-F238E27FC236}">
                <a16:creationId xmlns:a16="http://schemas.microsoft.com/office/drawing/2014/main" id="{0140B3E1-D184-BBA0-02F4-C3C3A026BE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758" y="1271292"/>
            <a:ext cx="5395787" cy="4666222"/>
          </a:xfrm>
          <a:prstGeom prst="rect">
            <a:avLst/>
          </a:prstGeom>
        </p:spPr>
      </p:pic>
      <p:graphicFrame>
        <p:nvGraphicFramePr>
          <p:cNvPr id="6" name="Table 5">
            <a:extLst>
              <a:ext uri="{FF2B5EF4-FFF2-40B4-BE49-F238E27FC236}">
                <a16:creationId xmlns:a16="http://schemas.microsoft.com/office/drawing/2014/main" id="{1019B06C-6C12-88C3-9DEB-3839C34AEC7D}"/>
              </a:ext>
            </a:extLst>
          </p:cNvPr>
          <p:cNvGraphicFramePr>
            <a:graphicFrameLocks noGrp="1"/>
          </p:cNvGraphicFramePr>
          <p:nvPr>
            <p:extLst>
              <p:ext uri="{D42A27DB-BD31-4B8C-83A1-F6EECF244321}">
                <p14:modId xmlns:p14="http://schemas.microsoft.com/office/powerpoint/2010/main" val="363030871"/>
              </p:ext>
            </p:extLst>
          </p:nvPr>
        </p:nvGraphicFramePr>
        <p:xfrm>
          <a:off x="7222215" y="664164"/>
          <a:ext cx="4484536" cy="5529672"/>
        </p:xfrm>
        <a:graphic>
          <a:graphicData uri="http://schemas.openxmlformats.org/drawingml/2006/table">
            <a:tbl>
              <a:tblPr firstRow="1" firstCol="1" bandRow="1">
                <a:tableStyleId>{6E25E649-3F16-4E02-A733-19D2CDBF48F0}</a:tableStyleId>
              </a:tblPr>
              <a:tblGrid>
                <a:gridCol w="1960540">
                  <a:extLst>
                    <a:ext uri="{9D8B030D-6E8A-4147-A177-3AD203B41FA5}">
                      <a16:colId xmlns:a16="http://schemas.microsoft.com/office/drawing/2014/main" val="1031931943"/>
                    </a:ext>
                  </a:extLst>
                </a:gridCol>
                <a:gridCol w="2523996">
                  <a:extLst>
                    <a:ext uri="{9D8B030D-6E8A-4147-A177-3AD203B41FA5}">
                      <a16:colId xmlns:a16="http://schemas.microsoft.com/office/drawing/2014/main" val="1475836314"/>
                    </a:ext>
                  </a:extLst>
                </a:gridCol>
              </a:tblGrid>
              <a:tr h="307289">
                <a:tc>
                  <a:txBody>
                    <a:bodyPr/>
                    <a:lstStyle/>
                    <a:p>
                      <a:pPr marL="0" marR="0">
                        <a:lnSpc>
                          <a:spcPct val="107000"/>
                        </a:lnSpc>
                        <a:spcBef>
                          <a:spcPts val="0"/>
                        </a:spcBef>
                        <a:spcAft>
                          <a:spcPts val="0"/>
                        </a:spcAft>
                      </a:pPr>
                      <a:r>
                        <a:rPr lang="en-US" sz="1500" dirty="0">
                          <a:effectLst/>
                        </a:rPr>
                        <a:t>PNSAT Domains</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0376" marR="60376" marT="0" marB="0">
                    <a:lnB w="12700" cap="flat" cmpd="sng" algn="ctr">
                      <a:solidFill>
                        <a:schemeClr val="bg1"/>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rPr>
                        <a:t>Definition</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0376" marR="60376" marT="0" marB="0">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235354265"/>
                  </a:ext>
                </a:extLst>
              </a:tr>
              <a:tr h="827394">
                <a:tc>
                  <a:txBody>
                    <a:bodyPr/>
                    <a:lstStyle/>
                    <a:p>
                      <a:pPr marL="0" marR="0">
                        <a:lnSpc>
                          <a:spcPct val="107000"/>
                        </a:lnSpc>
                        <a:spcBef>
                          <a:spcPts val="0"/>
                        </a:spcBef>
                        <a:spcAft>
                          <a:spcPts val="0"/>
                        </a:spcAft>
                      </a:pPr>
                      <a:r>
                        <a:rPr lang="en-US" sz="1400" dirty="0">
                          <a:effectLst/>
                        </a:rPr>
                        <a:t>Engaged Staff &amp; Leadership</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0376" marR="60376" marT="0" marB="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nSpc>
                          <a:spcPct val="107000"/>
                        </a:lnSpc>
                        <a:spcBef>
                          <a:spcPts val="0"/>
                        </a:spcBef>
                        <a:spcAft>
                          <a:spcPts val="0"/>
                        </a:spcAft>
                      </a:pPr>
                      <a:r>
                        <a:rPr lang="en-US" sz="1300" dirty="0">
                          <a:effectLst/>
                        </a:rPr>
                        <a:t>Having frontline staff &amp; management within the organization who are supportive of the PN practice</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0376" marR="60376" marT="0" marB="0">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2048047201"/>
                  </a:ext>
                </a:extLst>
              </a:tr>
              <a:tr h="736003">
                <a:tc>
                  <a:txBody>
                    <a:bodyPr/>
                    <a:lstStyle/>
                    <a:p>
                      <a:pPr marL="0" marR="0">
                        <a:lnSpc>
                          <a:spcPct val="107000"/>
                        </a:lnSpc>
                        <a:spcBef>
                          <a:spcPts val="0"/>
                        </a:spcBef>
                        <a:spcAft>
                          <a:spcPts val="0"/>
                        </a:spcAft>
                      </a:pPr>
                      <a:r>
                        <a:rPr lang="en-US" sz="1400" dirty="0">
                          <a:effectLst/>
                        </a:rPr>
                        <a:t>Organizational Context &amp; Capacity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0376" marR="60376" marT="0" marB="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nSpc>
                          <a:spcPct val="107000"/>
                        </a:lnSpc>
                        <a:spcBef>
                          <a:spcPts val="0"/>
                        </a:spcBef>
                        <a:spcAft>
                          <a:spcPts val="0"/>
                        </a:spcAft>
                      </a:pPr>
                      <a:r>
                        <a:rPr lang="en-US" sz="1300" dirty="0">
                          <a:effectLst/>
                        </a:rPr>
                        <a:t>The PN practice has the internal support &amp; resources needed to effectively navigate patients/clients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0376" marR="60376" marT="0" marB="0"/>
                </a:tc>
                <a:extLst>
                  <a:ext uri="{0D108BD9-81ED-4DB2-BD59-A6C34878D82A}">
                    <a16:rowId xmlns:a16="http://schemas.microsoft.com/office/drawing/2014/main" val="2516028096"/>
                  </a:ext>
                </a:extLst>
              </a:tr>
              <a:tr h="515284">
                <a:tc>
                  <a:txBody>
                    <a:bodyPr/>
                    <a:lstStyle/>
                    <a:p>
                      <a:pPr marL="0" marR="0">
                        <a:lnSpc>
                          <a:spcPct val="107000"/>
                        </a:lnSpc>
                        <a:spcBef>
                          <a:spcPts val="0"/>
                        </a:spcBef>
                        <a:spcAft>
                          <a:spcPts val="0"/>
                        </a:spcAft>
                      </a:pPr>
                      <a:r>
                        <a:rPr lang="en-US" sz="1400" dirty="0">
                          <a:effectLst/>
                        </a:rPr>
                        <a:t>Funding Stability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0376" marR="60376" marT="0" marB="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nSpc>
                          <a:spcPct val="107000"/>
                        </a:lnSpc>
                        <a:spcBef>
                          <a:spcPts val="0"/>
                        </a:spcBef>
                        <a:spcAft>
                          <a:spcPts val="0"/>
                        </a:spcAft>
                      </a:pPr>
                      <a:r>
                        <a:rPr lang="en-US" sz="1300" dirty="0">
                          <a:effectLst/>
                        </a:rPr>
                        <a:t>The PN practice has established a consistent financial base</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0376" marR="60376" marT="0" marB="0"/>
                </a:tc>
                <a:extLst>
                  <a:ext uri="{0D108BD9-81ED-4DB2-BD59-A6C34878D82A}">
                    <a16:rowId xmlns:a16="http://schemas.microsoft.com/office/drawing/2014/main" val="3651510201"/>
                  </a:ext>
                </a:extLst>
              </a:tr>
              <a:tr h="689625">
                <a:tc>
                  <a:txBody>
                    <a:bodyPr/>
                    <a:lstStyle/>
                    <a:p>
                      <a:pPr marL="0" marR="0">
                        <a:lnSpc>
                          <a:spcPct val="107000"/>
                        </a:lnSpc>
                        <a:spcBef>
                          <a:spcPts val="0"/>
                        </a:spcBef>
                        <a:spcAft>
                          <a:spcPts val="0"/>
                        </a:spcAft>
                      </a:pPr>
                      <a:r>
                        <a:rPr lang="en-US" sz="1400" dirty="0">
                          <a:effectLst/>
                        </a:rPr>
                        <a:t>Engaged Community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0376" marR="60376" marT="0" marB="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nSpc>
                          <a:spcPct val="107000"/>
                        </a:lnSpc>
                        <a:spcBef>
                          <a:spcPts val="0"/>
                        </a:spcBef>
                        <a:spcAft>
                          <a:spcPts val="0"/>
                        </a:spcAft>
                      </a:pPr>
                      <a:r>
                        <a:rPr lang="en-US" sz="1300" dirty="0">
                          <a:effectLst/>
                        </a:rPr>
                        <a:t>The PN practice has external support &amp; engagement (beyond the clinical navigation team)</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0376" marR="60376" marT="0" marB="0"/>
                </a:tc>
                <a:extLst>
                  <a:ext uri="{0D108BD9-81ED-4DB2-BD59-A6C34878D82A}">
                    <a16:rowId xmlns:a16="http://schemas.microsoft.com/office/drawing/2014/main" val="1429219831"/>
                  </a:ext>
                </a:extLst>
              </a:tr>
              <a:tr h="665851">
                <a:tc>
                  <a:txBody>
                    <a:bodyPr/>
                    <a:lstStyle/>
                    <a:p>
                      <a:pPr marL="0" marR="0">
                        <a:lnSpc>
                          <a:spcPct val="107000"/>
                        </a:lnSpc>
                        <a:spcBef>
                          <a:spcPts val="0"/>
                        </a:spcBef>
                        <a:spcAft>
                          <a:spcPts val="0"/>
                        </a:spcAft>
                      </a:pPr>
                      <a:r>
                        <a:rPr lang="en-US" sz="1400" dirty="0">
                          <a:effectLst/>
                        </a:rPr>
                        <a:t>Communication, Planning, &amp; Implementation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0376" marR="60376" marT="0" marB="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nSpc>
                          <a:spcPct val="107000"/>
                        </a:lnSpc>
                        <a:spcBef>
                          <a:spcPts val="0"/>
                        </a:spcBef>
                        <a:spcAft>
                          <a:spcPts val="0"/>
                        </a:spcAft>
                      </a:pPr>
                      <a:r>
                        <a:rPr lang="en-US" sz="1300" dirty="0">
                          <a:effectLst/>
                        </a:rPr>
                        <a:t>Using processes that guide the direction, goals, &amp; strategies of the PN practice</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0376" marR="60376" marT="0" marB="0"/>
                </a:tc>
                <a:extLst>
                  <a:ext uri="{0D108BD9-81ED-4DB2-BD59-A6C34878D82A}">
                    <a16:rowId xmlns:a16="http://schemas.microsoft.com/office/drawing/2014/main" val="2283661124"/>
                  </a:ext>
                </a:extLst>
              </a:tr>
              <a:tr h="618227">
                <a:tc>
                  <a:txBody>
                    <a:bodyPr/>
                    <a:lstStyle/>
                    <a:p>
                      <a:pPr marL="0" marR="0">
                        <a:lnSpc>
                          <a:spcPct val="107000"/>
                        </a:lnSpc>
                        <a:spcBef>
                          <a:spcPts val="0"/>
                        </a:spcBef>
                        <a:spcAft>
                          <a:spcPts val="0"/>
                        </a:spcAft>
                      </a:pPr>
                      <a:r>
                        <a:rPr lang="en-US" sz="1400" dirty="0">
                          <a:effectLst/>
                        </a:rPr>
                        <a:t>Workflow Integration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0376" marR="60376" marT="0" marB="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nSpc>
                          <a:spcPct val="107000"/>
                        </a:lnSpc>
                        <a:spcBef>
                          <a:spcPts val="0"/>
                        </a:spcBef>
                        <a:spcAft>
                          <a:spcPts val="0"/>
                        </a:spcAft>
                      </a:pPr>
                      <a:r>
                        <a:rPr lang="en-US" sz="1300" dirty="0">
                          <a:effectLst/>
                        </a:rPr>
                        <a:t>Designing the PN practice to fit into existing processes, policies, &amp; technologies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0376" marR="60376" marT="0" marB="0"/>
                </a:tc>
                <a:extLst>
                  <a:ext uri="{0D108BD9-81ED-4DB2-BD59-A6C34878D82A}">
                    <a16:rowId xmlns:a16="http://schemas.microsoft.com/office/drawing/2014/main" val="2786045115"/>
                  </a:ext>
                </a:extLst>
              </a:tr>
              <a:tr h="515284">
                <a:tc>
                  <a:txBody>
                    <a:bodyPr/>
                    <a:lstStyle/>
                    <a:p>
                      <a:pPr marL="0" marR="0">
                        <a:lnSpc>
                          <a:spcPct val="107000"/>
                        </a:lnSpc>
                        <a:spcBef>
                          <a:spcPts val="0"/>
                        </a:spcBef>
                        <a:spcAft>
                          <a:spcPts val="0"/>
                        </a:spcAft>
                      </a:pPr>
                      <a:r>
                        <a:rPr lang="en-US" sz="1400" dirty="0">
                          <a:effectLst/>
                        </a:rPr>
                        <a:t>Monitoring &amp; Evaluation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0376" marR="60376" marT="0" marB="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nSpc>
                          <a:spcPct val="107000"/>
                        </a:lnSpc>
                        <a:spcBef>
                          <a:spcPts val="0"/>
                        </a:spcBef>
                        <a:spcAft>
                          <a:spcPts val="0"/>
                        </a:spcAft>
                      </a:pPr>
                      <a:r>
                        <a:rPr lang="en-US" sz="1300" dirty="0">
                          <a:effectLst/>
                        </a:rPr>
                        <a:t>Assessing the PN practice to inform planning &amp; document results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0376" marR="60376" marT="0" marB="0"/>
                </a:tc>
                <a:extLst>
                  <a:ext uri="{0D108BD9-81ED-4DB2-BD59-A6C34878D82A}">
                    <a16:rowId xmlns:a16="http://schemas.microsoft.com/office/drawing/2014/main" val="1353511882"/>
                  </a:ext>
                </a:extLst>
              </a:tr>
              <a:tr h="618227">
                <a:tc>
                  <a:txBody>
                    <a:bodyPr/>
                    <a:lstStyle/>
                    <a:p>
                      <a:pPr marL="0" marR="0">
                        <a:lnSpc>
                          <a:spcPct val="107000"/>
                        </a:lnSpc>
                        <a:spcBef>
                          <a:spcPts val="0"/>
                        </a:spcBef>
                        <a:spcAft>
                          <a:spcPts val="0"/>
                        </a:spcAft>
                      </a:pPr>
                      <a:r>
                        <a:rPr lang="en-US" sz="1400" dirty="0">
                          <a:effectLst/>
                        </a:rPr>
                        <a:t>Outcomes &amp; Effectiveness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0376" marR="60376" marT="0" marB="0">
                    <a:lnT w="12700" cap="flat" cmpd="sng" algn="ctr">
                      <a:solidFill>
                        <a:schemeClr val="bg1"/>
                      </a:solidFill>
                      <a:prstDash val="solid"/>
                      <a:round/>
                      <a:headEnd type="none" w="med" len="med"/>
                      <a:tailEnd type="none" w="med" len="med"/>
                    </a:lnT>
                  </a:tcPr>
                </a:tc>
                <a:tc>
                  <a:txBody>
                    <a:bodyPr/>
                    <a:lstStyle/>
                    <a:p>
                      <a:pPr marL="0" marR="0">
                        <a:lnSpc>
                          <a:spcPct val="107000"/>
                        </a:lnSpc>
                        <a:spcBef>
                          <a:spcPts val="0"/>
                        </a:spcBef>
                        <a:spcAft>
                          <a:spcPts val="0"/>
                        </a:spcAft>
                      </a:pPr>
                      <a:r>
                        <a:rPr lang="en-US" sz="1300" dirty="0">
                          <a:effectLst/>
                        </a:rPr>
                        <a:t>Understanding &amp; measuring practice outcomes and impact of the practice</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0376" marR="60376" marT="0" marB="0"/>
                </a:tc>
                <a:extLst>
                  <a:ext uri="{0D108BD9-81ED-4DB2-BD59-A6C34878D82A}">
                    <a16:rowId xmlns:a16="http://schemas.microsoft.com/office/drawing/2014/main" val="3384134947"/>
                  </a:ext>
                </a:extLst>
              </a:tr>
            </a:tbl>
          </a:graphicData>
        </a:graphic>
      </p:graphicFrame>
      <p:sp>
        <p:nvSpPr>
          <p:cNvPr id="3" name="TextBox 2">
            <a:extLst>
              <a:ext uri="{FF2B5EF4-FFF2-40B4-BE49-F238E27FC236}">
                <a16:creationId xmlns:a16="http://schemas.microsoft.com/office/drawing/2014/main" id="{C1549FE3-0A9F-E8F4-E540-820982778259}"/>
              </a:ext>
            </a:extLst>
          </p:cNvPr>
          <p:cNvSpPr txBox="1"/>
          <p:nvPr/>
        </p:nvSpPr>
        <p:spPr>
          <a:xfrm>
            <a:off x="831758" y="400692"/>
            <a:ext cx="5395788" cy="461665"/>
          </a:xfrm>
          <a:prstGeom prst="rect">
            <a:avLst/>
          </a:prstGeom>
          <a:noFill/>
        </p:spPr>
        <p:txBody>
          <a:bodyPr wrap="square">
            <a:spAutoFit/>
          </a:bodyPr>
          <a:lstStyle/>
          <a:p>
            <a:pPr algn="ctr"/>
            <a:r>
              <a:rPr lang="en-US" sz="2400" dirty="0"/>
              <a:t> The Foundational Building Blocks</a:t>
            </a:r>
          </a:p>
        </p:txBody>
      </p:sp>
    </p:spTree>
    <p:extLst>
      <p:ext uri="{BB962C8B-B14F-4D97-AF65-F5344CB8AC3E}">
        <p14:creationId xmlns:p14="http://schemas.microsoft.com/office/powerpoint/2010/main" val="39398678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26711-1FD9-623C-6FD3-2459597B9851}"/>
              </a:ext>
            </a:extLst>
          </p:cNvPr>
          <p:cNvSpPr>
            <a:spLocks noGrp="1"/>
          </p:cNvSpPr>
          <p:nvPr>
            <p:ph type="title"/>
          </p:nvPr>
        </p:nvSpPr>
        <p:spPr>
          <a:xfrm>
            <a:off x="577218" y="283860"/>
            <a:ext cx="10291148" cy="762107"/>
          </a:xfrm>
        </p:spPr>
        <p:txBody>
          <a:bodyPr lIns="0" tIns="0" rIns="0" bIns="0" anchor="ctr">
            <a:noAutofit/>
          </a:bodyPr>
          <a:lstStyle/>
          <a:p>
            <a:pPr>
              <a:lnSpc>
                <a:spcPts val="9020"/>
              </a:lnSpc>
            </a:pPr>
            <a:br>
              <a:rPr lang="en-US" sz="2000" dirty="0"/>
            </a:br>
            <a:r>
              <a:rPr lang="en-US" sz="4000" dirty="0">
                <a:latin typeface="+mn-lt"/>
              </a:rPr>
              <a:t>Speakers (aka Story Tellers) </a:t>
            </a:r>
            <a:br>
              <a:rPr lang="en-US" sz="4000" dirty="0">
                <a:latin typeface="+mn-lt"/>
              </a:rPr>
            </a:br>
            <a:r>
              <a:rPr lang="en-US" sz="4000" dirty="0">
                <a:latin typeface="+mn-lt"/>
              </a:rPr>
              <a:t> </a:t>
            </a:r>
            <a:endParaRPr lang="en-US" sz="4000" b="1" dirty="0">
              <a:solidFill>
                <a:schemeClr val="bg1"/>
              </a:solidFill>
              <a:latin typeface="+mn-lt"/>
              <a:cs typeface="Poppins" pitchFamily="2" charset="77"/>
            </a:endParaRPr>
          </a:p>
        </p:txBody>
      </p:sp>
      <p:pic>
        <p:nvPicPr>
          <p:cNvPr id="7" name="Picture 6">
            <a:extLst>
              <a:ext uri="{FF2B5EF4-FFF2-40B4-BE49-F238E27FC236}">
                <a16:creationId xmlns:a16="http://schemas.microsoft.com/office/drawing/2014/main" id="{A05862FF-40BA-72F4-69C3-DF8A262F632C}"/>
              </a:ext>
            </a:extLst>
          </p:cNvPr>
          <p:cNvPicPr>
            <a:picLocks noChangeAspect="1"/>
          </p:cNvPicPr>
          <p:nvPr/>
        </p:nvPicPr>
        <p:blipFill>
          <a:blip r:embed="rId2"/>
          <a:stretch>
            <a:fillRect/>
          </a:stretch>
        </p:blipFill>
        <p:spPr>
          <a:xfrm>
            <a:off x="9567710" y="376191"/>
            <a:ext cx="2152950" cy="657317"/>
          </a:xfrm>
          <a:prstGeom prst="rect">
            <a:avLst/>
          </a:prstGeom>
        </p:spPr>
      </p:pic>
      <p:pic>
        <p:nvPicPr>
          <p:cNvPr id="4" name="Picture 3">
            <a:extLst>
              <a:ext uri="{FF2B5EF4-FFF2-40B4-BE49-F238E27FC236}">
                <a16:creationId xmlns:a16="http://schemas.microsoft.com/office/drawing/2014/main" id="{948407CB-941D-69F3-CEEB-FD504543B84D}"/>
              </a:ext>
            </a:extLst>
          </p:cNvPr>
          <p:cNvPicPr>
            <a:picLocks noChangeAspect="1"/>
          </p:cNvPicPr>
          <p:nvPr/>
        </p:nvPicPr>
        <p:blipFill>
          <a:blip r:embed="rId3"/>
          <a:stretch>
            <a:fillRect/>
          </a:stretch>
        </p:blipFill>
        <p:spPr>
          <a:xfrm>
            <a:off x="577218" y="1739635"/>
            <a:ext cx="2487175" cy="248717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5" name="TextBox 4">
            <a:extLst>
              <a:ext uri="{FF2B5EF4-FFF2-40B4-BE49-F238E27FC236}">
                <a16:creationId xmlns:a16="http://schemas.microsoft.com/office/drawing/2014/main" id="{7695CC3B-7F4D-17ED-9342-7C958B072307}"/>
              </a:ext>
            </a:extLst>
          </p:cNvPr>
          <p:cNvSpPr txBox="1"/>
          <p:nvPr/>
        </p:nvSpPr>
        <p:spPr>
          <a:xfrm>
            <a:off x="273123" y="4803073"/>
            <a:ext cx="3642344" cy="830997"/>
          </a:xfrm>
          <a:prstGeom prst="rect">
            <a:avLst/>
          </a:prstGeom>
          <a:noFill/>
        </p:spPr>
        <p:txBody>
          <a:bodyPr wrap="none" rtlCol="0">
            <a:spAutoFit/>
          </a:bodyPr>
          <a:lstStyle/>
          <a:p>
            <a:pPr algn="ctr"/>
            <a:r>
              <a:rPr lang="en-US" sz="1600" dirty="0">
                <a:latin typeface="Poppins" panose="00000500000000000000" pitchFamily="2" charset="0"/>
                <a:cs typeface="Poppins" panose="00000500000000000000" pitchFamily="2" charset="0"/>
              </a:rPr>
              <a:t>Joan Scales, MSSW, LCSW, OSW-C</a:t>
            </a:r>
          </a:p>
          <a:p>
            <a:pPr algn="ctr"/>
            <a:r>
              <a:rPr lang="en-US" sz="1600" dirty="0">
                <a:latin typeface="Poppins" panose="00000500000000000000" pitchFamily="2" charset="0"/>
                <a:cs typeface="Poppins" panose="00000500000000000000" pitchFamily="2" charset="0"/>
              </a:rPr>
              <a:t>Markey Cancer Center</a:t>
            </a:r>
          </a:p>
          <a:p>
            <a:pPr algn="ctr"/>
            <a:r>
              <a:rPr lang="en-US" sz="1600" dirty="0">
                <a:latin typeface="Poppins" panose="00000500000000000000" pitchFamily="2" charset="0"/>
                <a:cs typeface="Poppins" panose="00000500000000000000" pitchFamily="2" charset="0"/>
              </a:rPr>
              <a:t>Univ of Kentucky</a:t>
            </a:r>
          </a:p>
        </p:txBody>
      </p:sp>
      <p:pic>
        <p:nvPicPr>
          <p:cNvPr id="6" name="Picture 5">
            <a:extLst>
              <a:ext uri="{FF2B5EF4-FFF2-40B4-BE49-F238E27FC236}">
                <a16:creationId xmlns:a16="http://schemas.microsoft.com/office/drawing/2014/main" id="{480D7B83-0713-6F3C-EAAC-442CDEE0D499}"/>
              </a:ext>
            </a:extLst>
          </p:cNvPr>
          <p:cNvPicPr>
            <a:picLocks noChangeAspect="1"/>
          </p:cNvPicPr>
          <p:nvPr/>
        </p:nvPicPr>
        <p:blipFill>
          <a:blip r:embed="rId4"/>
          <a:stretch>
            <a:fillRect/>
          </a:stretch>
        </p:blipFill>
        <p:spPr>
          <a:xfrm>
            <a:off x="5178392" y="1630464"/>
            <a:ext cx="2273903" cy="272744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8" name="TextBox 7">
            <a:extLst>
              <a:ext uri="{FF2B5EF4-FFF2-40B4-BE49-F238E27FC236}">
                <a16:creationId xmlns:a16="http://schemas.microsoft.com/office/drawing/2014/main" id="{8BC25F35-529B-835A-CA0B-0324E323A581}"/>
              </a:ext>
            </a:extLst>
          </p:cNvPr>
          <p:cNvSpPr txBox="1"/>
          <p:nvPr/>
        </p:nvSpPr>
        <p:spPr>
          <a:xfrm>
            <a:off x="4443677" y="4857800"/>
            <a:ext cx="3743332" cy="584775"/>
          </a:xfrm>
          <a:prstGeom prst="rect">
            <a:avLst/>
          </a:prstGeom>
          <a:noFill/>
        </p:spPr>
        <p:txBody>
          <a:bodyPr wrap="none" rtlCol="0">
            <a:spAutoFit/>
          </a:bodyPr>
          <a:lstStyle/>
          <a:p>
            <a:pPr algn="ctr"/>
            <a:r>
              <a:rPr lang="en-US" sz="1600" dirty="0">
                <a:latin typeface="Poppins" panose="00000500000000000000" pitchFamily="2" charset="0"/>
                <a:cs typeface="Poppins" panose="00000500000000000000" pitchFamily="2" charset="0"/>
              </a:rPr>
              <a:t>Jennifer Elston Lafata, PhD</a:t>
            </a:r>
          </a:p>
          <a:p>
            <a:pPr algn="ctr"/>
            <a:r>
              <a:rPr lang="en-US" sz="1600" dirty="0">
                <a:latin typeface="Poppins" panose="00000500000000000000" pitchFamily="2" charset="0"/>
                <a:cs typeface="Poppins" panose="00000500000000000000" pitchFamily="2" charset="0"/>
              </a:rPr>
              <a:t>UNC Cancer Care Quality Initiative </a:t>
            </a:r>
          </a:p>
        </p:txBody>
      </p:sp>
      <p:pic>
        <p:nvPicPr>
          <p:cNvPr id="10" name="Picture 9" descr="A person in a blue shirt&#10;&#10;Description automatically generated">
            <a:extLst>
              <a:ext uri="{FF2B5EF4-FFF2-40B4-BE49-F238E27FC236}">
                <a16:creationId xmlns:a16="http://schemas.microsoft.com/office/drawing/2014/main" id="{FED2E32F-96C6-AF66-DA8F-505D8AA037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5382" y="1619501"/>
            <a:ext cx="2028128" cy="2749368"/>
          </a:xfrm>
          <a:prstGeom prst="rect">
            <a:avLst/>
          </a:prstGeom>
        </p:spPr>
      </p:pic>
      <p:sp>
        <p:nvSpPr>
          <p:cNvPr id="11" name="TextBox 10">
            <a:extLst>
              <a:ext uri="{FF2B5EF4-FFF2-40B4-BE49-F238E27FC236}">
                <a16:creationId xmlns:a16="http://schemas.microsoft.com/office/drawing/2014/main" id="{2E6A70BE-C664-6886-CBF2-DD26BC4FB676}"/>
              </a:ext>
            </a:extLst>
          </p:cNvPr>
          <p:cNvSpPr txBox="1"/>
          <p:nvPr/>
        </p:nvSpPr>
        <p:spPr>
          <a:xfrm>
            <a:off x="8988922" y="4843532"/>
            <a:ext cx="3055644" cy="830997"/>
          </a:xfrm>
          <a:prstGeom prst="rect">
            <a:avLst/>
          </a:prstGeom>
          <a:noFill/>
        </p:spPr>
        <p:txBody>
          <a:bodyPr wrap="none" rtlCol="0">
            <a:spAutoFit/>
          </a:bodyPr>
          <a:lstStyle/>
          <a:p>
            <a:pPr algn="ctr"/>
            <a:r>
              <a:rPr lang="en-US" sz="1600" dirty="0">
                <a:latin typeface="Poppins" panose="00000500000000000000" pitchFamily="2" charset="0"/>
                <a:cs typeface="Poppins" panose="00000500000000000000" pitchFamily="2" charset="0"/>
              </a:rPr>
              <a:t>Bonny Morris, PhD, MSPH, RN</a:t>
            </a:r>
          </a:p>
          <a:p>
            <a:pPr algn="ctr"/>
            <a:r>
              <a:rPr lang="en-US" sz="1600" dirty="0">
                <a:latin typeface="Poppins" panose="00000500000000000000" pitchFamily="2" charset="0"/>
                <a:cs typeface="Poppins" panose="00000500000000000000" pitchFamily="2" charset="0"/>
              </a:rPr>
              <a:t>Vice President of Navigation</a:t>
            </a:r>
          </a:p>
          <a:p>
            <a:pPr algn="ctr"/>
            <a:r>
              <a:rPr lang="en-US" sz="1600" dirty="0">
                <a:latin typeface="Poppins" panose="00000500000000000000" pitchFamily="2" charset="0"/>
                <a:cs typeface="Poppins" panose="00000500000000000000" pitchFamily="2" charset="0"/>
              </a:rPr>
              <a:t>American Cancer Society</a:t>
            </a:r>
          </a:p>
        </p:txBody>
      </p:sp>
    </p:spTree>
    <p:extLst>
      <p:ext uri="{BB962C8B-B14F-4D97-AF65-F5344CB8AC3E}">
        <p14:creationId xmlns:p14="http://schemas.microsoft.com/office/powerpoint/2010/main" val="3624333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26711-1FD9-623C-6FD3-2459597B9851}"/>
              </a:ext>
            </a:extLst>
          </p:cNvPr>
          <p:cNvSpPr>
            <a:spLocks noGrp="1"/>
          </p:cNvSpPr>
          <p:nvPr>
            <p:ph type="title"/>
          </p:nvPr>
        </p:nvSpPr>
        <p:spPr>
          <a:xfrm>
            <a:off x="471340" y="801277"/>
            <a:ext cx="3007150" cy="762107"/>
          </a:xfrm>
        </p:spPr>
        <p:txBody>
          <a:bodyPr lIns="0" tIns="0" rIns="0" bIns="0" anchor="ctr">
            <a:noAutofit/>
          </a:bodyPr>
          <a:lstStyle/>
          <a:p>
            <a:pPr algn="ctr">
              <a:lnSpc>
                <a:spcPts val="9020"/>
              </a:lnSpc>
            </a:pPr>
            <a:br>
              <a:rPr lang="en-US" dirty="0"/>
            </a:br>
            <a:endParaRPr lang="en-US" sz="8800" b="1" dirty="0">
              <a:solidFill>
                <a:schemeClr val="bg1"/>
              </a:solidFill>
              <a:latin typeface="Poppins" pitchFamily="2" charset="77"/>
              <a:cs typeface="Poppins" pitchFamily="2" charset="77"/>
            </a:endParaRPr>
          </a:p>
        </p:txBody>
      </p:sp>
      <p:pic>
        <p:nvPicPr>
          <p:cNvPr id="7" name="Picture 6">
            <a:extLst>
              <a:ext uri="{FF2B5EF4-FFF2-40B4-BE49-F238E27FC236}">
                <a16:creationId xmlns:a16="http://schemas.microsoft.com/office/drawing/2014/main" id="{A05862FF-40BA-72F4-69C3-DF8A262F632C}"/>
              </a:ext>
            </a:extLst>
          </p:cNvPr>
          <p:cNvPicPr>
            <a:picLocks noChangeAspect="1"/>
          </p:cNvPicPr>
          <p:nvPr/>
        </p:nvPicPr>
        <p:blipFill>
          <a:blip r:embed="rId3"/>
          <a:stretch>
            <a:fillRect/>
          </a:stretch>
        </p:blipFill>
        <p:spPr>
          <a:xfrm>
            <a:off x="9567710" y="376191"/>
            <a:ext cx="2152950" cy="657317"/>
          </a:xfrm>
          <a:prstGeom prst="rect">
            <a:avLst/>
          </a:prstGeom>
        </p:spPr>
      </p:pic>
      <p:pic>
        <p:nvPicPr>
          <p:cNvPr id="4" name="Picture 3">
            <a:extLst>
              <a:ext uri="{FF2B5EF4-FFF2-40B4-BE49-F238E27FC236}">
                <a16:creationId xmlns:a16="http://schemas.microsoft.com/office/drawing/2014/main" id="{19AE6043-A5F3-CB72-F44D-69BF75EEF6FF}"/>
              </a:ext>
            </a:extLst>
          </p:cNvPr>
          <p:cNvPicPr>
            <a:picLocks noChangeAspect="1"/>
          </p:cNvPicPr>
          <p:nvPr/>
        </p:nvPicPr>
        <p:blipFill>
          <a:blip r:embed="rId4"/>
          <a:stretch>
            <a:fillRect/>
          </a:stretch>
        </p:blipFill>
        <p:spPr>
          <a:xfrm>
            <a:off x="41964" y="1535105"/>
            <a:ext cx="11472420" cy="5265074"/>
          </a:xfrm>
          <a:prstGeom prst="rect">
            <a:avLst/>
          </a:prstGeom>
        </p:spPr>
      </p:pic>
      <p:sp>
        <p:nvSpPr>
          <p:cNvPr id="5" name="TextBox 4">
            <a:extLst>
              <a:ext uri="{FF2B5EF4-FFF2-40B4-BE49-F238E27FC236}">
                <a16:creationId xmlns:a16="http://schemas.microsoft.com/office/drawing/2014/main" id="{86E528EC-75E9-1176-0900-9E8F885D7185}"/>
              </a:ext>
            </a:extLst>
          </p:cNvPr>
          <p:cNvSpPr txBox="1"/>
          <p:nvPr/>
        </p:nvSpPr>
        <p:spPr>
          <a:xfrm>
            <a:off x="702181" y="1627438"/>
            <a:ext cx="9400681" cy="123110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5B8C5"/>
                </a:solidFill>
                <a:effectLst/>
                <a:uLnTx/>
                <a:uFillTx/>
                <a:latin typeface="Poppins" panose="00000500000000000000" pitchFamily="2" charset="0"/>
                <a:ea typeface="Roboto" panose="02000000000000000000" pitchFamily="2" charset="0"/>
                <a:cs typeface="Poppins" panose="00000500000000000000" pitchFamily="2" charset="0"/>
              </a:rPr>
              <a:t>2012 –began to keep data on a word document with general categories of work we completed.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635E729F-E4B2-9F81-6E46-5A1BA9B20A73}"/>
              </a:ext>
            </a:extLst>
          </p:cNvPr>
          <p:cNvSpPr txBox="1"/>
          <p:nvPr/>
        </p:nvSpPr>
        <p:spPr>
          <a:xfrm>
            <a:off x="702181" y="2744588"/>
            <a:ext cx="10020952"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A0DF"/>
                </a:solidFill>
                <a:effectLst/>
                <a:uLnTx/>
                <a:uFillTx/>
                <a:latin typeface="Poppins" panose="00000500000000000000" pitchFamily="2" charset="0"/>
                <a:ea typeface="Roboto" panose="02000000000000000000" pitchFamily="2" charset="0"/>
                <a:cs typeface="Poppins" panose="00000500000000000000" pitchFamily="2" charset="0"/>
              </a:rPr>
              <a:t>2013 – moved our tracking to excel document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9DA93629-6036-6099-7DE6-1380C44ABBD5}"/>
              </a:ext>
            </a:extLst>
          </p:cNvPr>
          <p:cNvSpPr txBox="1"/>
          <p:nvPr/>
        </p:nvSpPr>
        <p:spPr>
          <a:xfrm>
            <a:off x="702225" y="3517656"/>
            <a:ext cx="6651180" cy="80021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5B8C5"/>
                </a:solidFill>
                <a:effectLst/>
                <a:uLnTx/>
                <a:uFillTx/>
                <a:latin typeface="Poppins" panose="00000500000000000000" pitchFamily="2" charset="0"/>
                <a:ea typeface="Roboto" panose="02000000000000000000" pitchFamily="2" charset="0"/>
                <a:cs typeface="Poppins" panose="00000500000000000000" pitchFamily="2" charset="0"/>
              </a:rPr>
              <a:t>2019 – moved to </a:t>
            </a:r>
            <a:r>
              <a:rPr kumimoji="0" lang="en-US" sz="2800" b="1" i="0" u="none" strike="noStrike" kern="1200" cap="none" spc="0" normalizeH="0" baseline="0" noProof="0" dirty="0" err="1">
                <a:ln>
                  <a:noFill/>
                </a:ln>
                <a:solidFill>
                  <a:srgbClr val="45B8C5"/>
                </a:solidFill>
                <a:effectLst/>
                <a:uLnTx/>
                <a:uFillTx/>
                <a:latin typeface="Poppins" panose="00000500000000000000" pitchFamily="2" charset="0"/>
                <a:ea typeface="Roboto" panose="02000000000000000000" pitchFamily="2" charset="0"/>
                <a:cs typeface="Poppins" panose="00000500000000000000" pitchFamily="2" charset="0"/>
              </a:rPr>
              <a:t>sharepoint</a:t>
            </a:r>
            <a:r>
              <a:rPr kumimoji="0" lang="en-US" sz="2800" b="1" i="0" u="none" strike="noStrike" kern="1200" cap="none" spc="0" normalizeH="0" baseline="0" noProof="0" dirty="0">
                <a:ln>
                  <a:noFill/>
                </a:ln>
                <a:solidFill>
                  <a:srgbClr val="45B8C5"/>
                </a:solidFill>
                <a:effectLst/>
                <a:uLnTx/>
                <a:uFillTx/>
                <a:latin typeface="Poppins" panose="00000500000000000000" pitchFamily="2" charset="0"/>
                <a:ea typeface="Roboto" panose="02000000000000000000" pitchFamily="2" charset="0"/>
                <a:cs typeface="Poppins" panose="00000500000000000000" pitchFamily="2" charset="0"/>
              </a:rPr>
              <a:t>/Teams</a:t>
            </a:r>
            <a:endParaRPr kumimoji="0" lang="en-US" sz="2800" b="1" i="0" u="none" strike="noStrike" kern="1200" cap="none" spc="0" normalizeH="0" baseline="0" noProof="0" dirty="0">
              <a:ln>
                <a:noFill/>
              </a:ln>
              <a:solidFill>
                <a:srgbClr val="005F9B"/>
              </a:solidFill>
              <a:effectLst/>
              <a:uLnTx/>
              <a:uFillTx/>
              <a:latin typeface="Poppins" panose="00000500000000000000" pitchFamily="2" charset="0"/>
              <a:ea typeface="Roboto" panose="02000000000000000000" pitchFamily="2" charset="0"/>
              <a:cs typeface="Poppins" panose="00000500000000000000" pitchFamily="2"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5F2C469E-9752-AEE7-ED57-38F0E2D88081}"/>
              </a:ext>
            </a:extLst>
          </p:cNvPr>
          <p:cNvSpPr txBox="1"/>
          <p:nvPr/>
        </p:nvSpPr>
        <p:spPr>
          <a:xfrm>
            <a:off x="76806" y="222150"/>
            <a:ext cx="9490903"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effectLst/>
                <a:uLnTx/>
                <a:uFillTx/>
                <a:latin typeface="Calibri" panose="020F0502020204030204"/>
                <a:ea typeface="+mn-ea"/>
                <a:cs typeface="+mn-cs"/>
              </a:rPr>
              <a:t>Evolution of Navigation documentation at Markey Cancer</a:t>
            </a:r>
            <a:r>
              <a:rPr lang="en-US" sz="3200" dirty="0">
                <a:latin typeface="Calibri" panose="020F0502020204030204"/>
              </a:rPr>
              <a:t> Center. </a:t>
            </a:r>
            <a:endParaRPr kumimoji="0" lang="en-US" sz="3200" b="0" i="0" u="none" strike="noStrike" kern="1200" cap="none" spc="0" normalizeH="0" baseline="0" noProof="0" dirty="0">
              <a:ln>
                <a:noFill/>
              </a:ln>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3D437C6A-DC80-9FBC-9756-1B805F1896D6}"/>
              </a:ext>
            </a:extLst>
          </p:cNvPr>
          <p:cNvSpPr txBox="1"/>
          <p:nvPr/>
        </p:nvSpPr>
        <p:spPr>
          <a:xfrm>
            <a:off x="674333" y="4230953"/>
            <a:ext cx="10168168" cy="95410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8C45A"/>
                </a:solidFill>
                <a:effectLst/>
                <a:uLnTx/>
                <a:uFillTx/>
                <a:latin typeface="Poppins" panose="00000500000000000000" pitchFamily="2" charset="0"/>
                <a:ea typeface="Roboto" panose="02000000000000000000" pitchFamily="2" charset="0"/>
                <a:cs typeface="Poppins" panose="00000500000000000000" pitchFamily="2" charset="0"/>
              </a:rPr>
              <a:t>2022 – received ACS grant and built a flowsheet in Epic</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3A7F4A18-0925-BE20-C53F-BF2CF4602A9E}"/>
              </a:ext>
            </a:extLst>
          </p:cNvPr>
          <p:cNvSpPr txBox="1"/>
          <p:nvPr/>
        </p:nvSpPr>
        <p:spPr>
          <a:xfrm>
            <a:off x="702225" y="4939536"/>
            <a:ext cx="10020952"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A0DF"/>
                </a:solidFill>
                <a:effectLst/>
                <a:uLnTx/>
                <a:uFillTx/>
                <a:latin typeface="Poppins" panose="00000500000000000000" pitchFamily="2" charset="0"/>
                <a:ea typeface="Roboto" panose="02000000000000000000" pitchFamily="2" charset="0"/>
                <a:cs typeface="Poppins" panose="00000500000000000000" pitchFamily="2" charset="0"/>
              </a:rPr>
              <a:t>2024 – IT was able to create report in Epic and tableau containing flowsheet data and other metrics</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37755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1F3482C-8E6D-4884-3A4C-21F9B1F8462D}"/>
              </a:ext>
            </a:extLst>
          </p:cNvPr>
          <p:cNvSpPr txBox="1"/>
          <p:nvPr/>
        </p:nvSpPr>
        <p:spPr>
          <a:xfrm>
            <a:off x="319833" y="279735"/>
            <a:ext cx="8836998" cy="677108"/>
          </a:xfrm>
          <a:prstGeom prst="rect">
            <a:avLst/>
          </a:prstGeom>
          <a:noFill/>
        </p:spPr>
        <p:txBody>
          <a:bodyPr wrap="square" rtlCol="0">
            <a:spAutoFit/>
          </a:bodyPr>
          <a:lstStyle/>
          <a:p>
            <a:r>
              <a:rPr lang="en-US" b="1" dirty="0">
                <a:solidFill>
                  <a:schemeClr val="bg2">
                    <a:lumMod val="25000"/>
                  </a:schemeClr>
                </a:solidFill>
                <a:effectLst/>
                <a:latin typeface="Helvetica Neue" panose="02000503000000020004" pitchFamily="2" charset="0"/>
              </a:rPr>
              <a:t>Quick Start Guide | </a:t>
            </a:r>
          </a:p>
          <a:p>
            <a:r>
              <a:rPr lang="en-US" sz="2000" b="1" dirty="0">
                <a:effectLst/>
                <a:latin typeface="Helvetica Neue" panose="02000503000000020004" pitchFamily="2" charset="0"/>
              </a:rPr>
              <a:t>SAMPLE SCREENSHOTS FOR PATIENTS TO COMPLETE A CHECK-IN</a:t>
            </a:r>
            <a:endParaRPr lang="en-US" b="1" dirty="0">
              <a:effectLst/>
              <a:latin typeface="Helvetica Neue" panose="02000503000000020004" pitchFamily="2" charset="0"/>
            </a:endParaRPr>
          </a:p>
        </p:txBody>
      </p:sp>
      <p:sp>
        <p:nvSpPr>
          <p:cNvPr id="7" name="TextBox 6">
            <a:extLst>
              <a:ext uri="{FF2B5EF4-FFF2-40B4-BE49-F238E27FC236}">
                <a16:creationId xmlns:a16="http://schemas.microsoft.com/office/drawing/2014/main" id="{9A5543D7-064E-3DA9-D864-10280A4D9213}"/>
              </a:ext>
            </a:extLst>
          </p:cNvPr>
          <p:cNvSpPr txBox="1"/>
          <p:nvPr/>
        </p:nvSpPr>
        <p:spPr>
          <a:xfrm>
            <a:off x="319834" y="1299451"/>
            <a:ext cx="1837634" cy="1508105"/>
          </a:xfrm>
          <a:prstGeom prst="rect">
            <a:avLst/>
          </a:prstGeom>
          <a:noFill/>
        </p:spPr>
        <p:txBody>
          <a:bodyPr wrap="square">
            <a:spAutoFit/>
          </a:bodyPr>
          <a:lstStyle/>
          <a:p>
            <a:pPr algn="ctr"/>
            <a:r>
              <a:rPr lang="en-US" sz="1400" b="1" dirty="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rPr>
              <a:t>From the MyPath Home screen: </a:t>
            </a:r>
          </a:p>
          <a:p>
            <a:pPr algn="ctr"/>
            <a:endParaRPr lang="en-US" sz="800" b="1" dirty="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algn="ctr"/>
            <a:r>
              <a:rPr lang="en-US" sz="1400" dirty="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rPr>
              <a:t>Tap the blue </a:t>
            </a:r>
            <a:r>
              <a:rPr lang="en-US" sz="1400" dirty="0">
                <a:solidFill>
                  <a:srgbClr val="3B5FCC"/>
                </a:solidFill>
                <a:latin typeface="Helvetica Neue" panose="02000503000000020004" pitchFamily="2" charset="0"/>
                <a:ea typeface="Helvetica Neue" panose="02000503000000020004" pitchFamily="2" charset="0"/>
                <a:cs typeface="Helvetica Neue" panose="02000503000000020004" pitchFamily="2" charset="0"/>
              </a:rPr>
              <a:t>Check-in</a:t>
            </a:r>
            <a:r>
              <a:rPr lang="en-US" sz="1400" dirty="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rPr>
              <a:t> button at the bottom of the screen.</a:t>
            </a:r>
          </a:p>
        </p:txBody>
      </p:sp>
      <p:sp>
        <p:nvSpPr>
          <p:cNvPr id="10" name="TextBox 9">
            <a:extLst>
              <a:ext uri="{FF2B5EF4-FFF2-40B4-BE49-F238E27FC236}">
                <a16:creationId xmlns:a16="http://schemas.microsoft.com/office/drawing/2014/main" id="{73D79738-CE97-FB7B-6C93-6D11682455F4}"/>
              </a:ext>
            </a:extLst>
          </p:cNvPr>
          <p:cNvSpPr txBox="1"/>
          <p:nvPr/>
        </p:nvSpPr>
        <p:spPr>
          <a:xfrm>
            <a:off x="2623375" y="1299451"/>
            <a:ext cx="1799164" cy="738664"/>
          </a:xfrm>
          <a:prstGeom prst="rect">
            <a:avLst/>
          </a:prstGeom>
          <a:noFill/>
        </p:spPr>
        <p:txBody>
          <a:bodyPr wrap="square">
            <a:spAutoFit/>
          </a:bodyPr>
          <a:lstStyle/>
          <a:p>
            <a:pPr algn="ctr"/>
            <a:r>
              <a:rPr lang="en-US" sz="1400" b="1" dirty="0">
                <a:solidFill>
                  <a:schemeClr val="tx1">
                    <a:lumMod val="85000"/>
                    <a:lumOff val="15000"/>
                  </a:schemeClr>
                </a:solidFill>
                <a:latin typeface="Helvetica" pitchFamily="2" charset="0"/>
              </a:rPr>
              <a:t>Tap on the number that indicates your level distress.</a:t>
            </a:r>
            <a:endParaRPr lang="en-US" sz="1400" b="1" dirty="0">
              <a:solidFill>
                <a:schemeClr val="tx1">
                  <a:lumMod val="85000"/>
                  <a:lumOff val="15000"/>
                </a:schemeClr>
              </a:solidFill>
              <a:effectLst/>
              <a:latin typeface="Helvetica" pitchFamily="2" charset="0"/>
            </a:endParaRPr>
          </a:p>
        </p:txBody>
      </p:sp>
      <p:sp>
        <p:nvSpPr>
          <p:cNvPr id="15" name="TextBox 14">
            <a:extLst>
              <a:ext uri="{FF2B5EF4-FFF2-40B4-BE49-F238E27FC236}">
                <a16:creationId xmlns:a16="http://schemas.microsoft.com/office/drawing/2014/main" id="{2E98C301-AA8A-F504-4945-296DC211A2B8}"/>
              </a:ext>
            </a:extLst>
          </p:cNvPr>
          <p:cNvSpPr txBox="1"/>
          <p:nvPr/>
        </p:nvSpPr>
        <p:spPr>
          <a:xfrm>
            <a:off x="4889381" y="1271808"/>
            <a:ext cx="2098654" cy="1538883"/>
          </a:xfrm>
          <a:prstGeom prst="rect">
            <a:avLst/>
          </a:prstGeom>
          <a:noFill/>
        </p:spPr>
        <p:txBody>
          <a:bodyPr wrap="square">
            <a:spAutoFit/>
          </a:bodyPr>
          <a:lstStyle/>
          <a:p>
            <a:pPr algn="ctr"/>
            <a:r>
              <a:rPr lang="en-US" sz="1400" b="1" dirty="0">
                <a:solidFill>
                  <a:schemeClr val="tx1">
                    <a:lumMod val="85000"/>
                    <a:lumOff val="15000"/>
                  </a:schemeClr>
                </a:solidFill>
                <a:effectLst/>
                <a:latin typeface="Helvetica" pitchFamily="2" charset="0"/>
              </a:rPr>
              <a:t>Indicate any concerns in each category. </a:t>
            </a:r>
          </a:p>
          <a:p>
            <a:pPr algn="ctr"/>
            <a:endParaRPr lang="en-US" sz="800" b="1" dirty="0">
              <a:solidFill>
                <a:schemeClr val="tx1">
                  <a:lumMod val="85000"/>
                  <a:lumOff val="15000"/>
                </a:schemeClr>
              </a:solidFill>
              <a:latin typeface="Helvetica" pitchFamily="2" charset="0"/>
            </a:endParaRPr>
          </a:p>
          <a:p>
            <a:pPr algn="ctr"/>
            <a:r>
              <a:rPr lang="en-US" sz="1400" dirty="0">
                <a:solidFill>
                  <a:schemeClr val="tx1">
                    <a:lumMod val="85000"/>
                    <a:lumOff val="15000"/>
                  </a:schemeClr>
                </a:solidFill>
                <a:latin typeface="Helvetica" pitchFamily="2" charset="0"/>
              </a:rPr>
              <a:t>Progress through each category by tapping </a:t>
            </a:r>
            <a:r>
              <a:rPr lang="en-US" sz="1400" dirty="0">
                <a:solidFill>
                  <a:srgbClr val="3B5FCC"/>
                </a:solidFill>
                <a:latin typeface="Helvetica" pitchFamily="2" charset="0"/>
              </a:rPr>
              <a:t>Continue</a:t>
            </a:r>
            <a:r>
              <a:rPr lang="en-US" sz="1400" dirty="0">
                <a:solidFill>
                  <a:schemeClr val="tx1">
                    <a:lumMod val="85000"/>
                    <a:lumOff val="15000"/>
                  </a:schemeClr>
                </a:solidFill>
                <a:latin typeface="Helvetica" pitchFamily="2" charset="0"/>
              </a:rPr>
              <a:t> at the bottom of the screen.</a:t>
            </a:r>
            <a:endParaRPr lang="en-US" sz="1400" dirty="0">
              <a:solidFill>
                <a:schemeClr val="tx1">
                  <a:lumMod val="85000"/>
                  <a:lumOff val="15000"/>
                </a:schemeClr>
              </a:solidFill>
              <a:effectLst/>
              <a:latin typeface="Helvetica" pitchFamily="2" charset="0"/>
            </a:endParaRPr>
          </a:p>
        </p:txBody>
      </p:sp>
      <p:sp>
        <p:nvSpPr>
          <p:cNvPr id="16" name="TextBox 15">
            <a:extLst>
              <a:ext uri="{FF2B5EF4-FFF2-40B4-BE49-F238E27FC236}">
                <a16:creationId xmlns:a16="http://schemas.microsoft.com/office/drawing/2014/main" id="{F05EEC39-6428-98F8-851B-518EE711AEF5}"/>
              </a:ext>
            </a:extLst>
          </p:cNvPr>
          <p:cNvSpPr txBox="1"/>
          <p:nvPr/>
        </p:nvSpPr>
        <p:spPr>
          <a:xfrm>
            <a:off x="7466136" y="1239844"/>
            <a:ext cx="1917430" cy="1723549"/>
          </a:xfrm>
          <a:prstGeom prst="rect">
            <a:avLst/>
          </a:prstGeom>
          <a:noFill/>
        </p:spPr>
        <p:txBody>
          <a:bodyPr wrap="square">
            <a:spAutoFit/>
          </a:bodyPr>
          <a:lstStyle/>
          <a:p>
            <a:pPr algn="ctr"/>
            <a:r>
              <a:rPr lang="en-US" sz="1400" b="1" dirty="0">
                <a:solidFill>
                  <a:schemeClr val="tx1">
                    <a:lumMod val="85000"/>
                    <a:lumOff val="15000"/>
                  </a:schemeClr>
                </a:solidFill>
                <a:effectLst/>
                <a:latin typeface="Helvetica" pitchFamily="2" charset="0"/>
              </a:rPr>
              <a:t>When you </a:t>
            </a:r>
            <a:r>
              <a:rPr lang="en-US" sz="1400" b="1" dirty="0">
                <a:solidFill>
                  <a:schemeClr val="tx1">
                    <a:lumMod val="85000"/>
                    <a:lumOff val="15000"/>
                  </a:schemeClr>
                </a:solidFill>
                <a:latin typeface="Helvetica" pitchFamily="2" charset="0"/>
              </a:rPr>
              <a:t>are finished:</a:t>
            </a:r>
          </a:p>
          <a:p>
            <a:pPr algn="ctr"/>
            <a:endParaRPr lang="en-US" sz="800" b="1" dirty="0">
              <a:solidFill>
                <a:schemeClr val="tx1">
                  <a:lumMod val="85000"/>
                  <a:lumOff val="15000"/>
                </a:schemeClr>
              </a:solidFill>
              <a:latin typeface="Helvetica" pitchFamily="2" charset="0"/>
            </a:endParaRPr>
          </a:p>
          <a:p>
            <a:pPr algn="ctr"/>
            <a:r>
              <a:rPr lang="en-US" sz="1400" b="1" dirty="0">
                <a:solidFill>
                  <a:schemeClr val="tx1">
                    <a:lumMod val="85000"/>
                    <a:lumOff val="15000"/>
                  </a:schemeClr>
                </a:solidFill>
                <a:latin typeface="Helvetica" pitchFamily="2" charset="0"/>
              </a:rPr>
              <a:t> </a:t>
            </a:r>
            <a:r>
              <a:rPr lang="en-US" sz="1400" dirty="0">
                <a:solidFill>
                  <a:schemeClr val="tx1">
                    <a:lumMod val="85000"/>
                    <a:lumOff val="15000"/>
                  </a:schemeClr>
                </a:solidFill>
                <a:effectLst/>
                <a:latin typeface="Helvetica" pitchFamily="2" charset="0"/>
              </a:rPr>
              <a:t>MyPath recommends resources near you based on the concerns you indicated.</a:t>
            </a:r>
          </a:p>
        </p:txBody>
      </p:sp>
      <p:pic>
        <p:nvPicPr>
          <p:cNvPr id="8" name="Picture 7">
            <a:extLst>
              <a:ext uri="{FF2B5EF4-FFF2-40B4-BE49-F238E27FC236}">
                <a16:creationId xmlns:a16="http://schemas.microsoft.com/office/drawing/2014/main" id="{D6A1A221-74E3-4435-B2E9-C614DC52FFB2}"/>
              </a:ext>
            </a:extLst>
          </p:cNvPr>
          <p:cNvPicPr>
            <a:picLocks noChangeAspect="1"/>
          </p:cNvPicPr>
          <p:nvPr/>
        </p:nvPicPr>
        <p:blipFill>
          <a:blip r:embed="rId3"/>
          <a:stretch>
            <a:fillRect/>
          </a:stretch>
        </p:blipFill>
        <p:spPr>
          <a:xfrm>
            <a:off x="587438" y="3040010"/>
            <a:ext cx="1353312" cy="2771348"/>
          </a:xfrm>
          <a:prstGeom prst="rect">
            <a:avLst/>
          </a:prstGeom>
        </p:spPr>
      </p:pic>
      <p:pic>
        <p:nvPicPr>
          <p:cNvPr id="12" name="Picture 11">
            <a:extLst>
              <a:ext uri="{FF2B5EF4-FFF2-40B4-BE49-F238E27FC236}">
                <a16:creationId xmlns:a16="http://schemas.microsoft.com/office/drawing/2014/main" id="{14ED4D33-A726-B2F1-1A1E-7ED833806013}"/>
              </a:ext>
            </a:extLst>
          </p:cNvPr>
          <p:cNvPicPr>
            <a:picLocks noChangeAspect="1"/>
          </p:cNvPicPr>
          <p:nvPr/>
        </p:nvPicPr>
        <p:blipFill>
          <a:blip r:embed="rId4"/>
          <a:stretch>
            <a:fillRect/>
          </a:stretch>
        </p:blipFill>
        <p:spPr>
          <a:xfrm>
            <a:off x="2839766" y="3040010"/>
            <a:ext cx="1353312" cy="2771348"/>
          </a:xfrm>
          <a:prstGeom prst="rect">
            <a:avLst/>
          </a:prstGeom>
        </p:spPr>
      </p:pic>
      <p:pic>
        <p:nvPicPr>
          <p:cNvPr id="13" name="Picture 12">
            <a:extLst>
              <a:ext uri="{FF2B5EF4-FFF2-40B4-BE49-F238E27FC236}">
                <a16:creationId xmlns:a16="http://schemas.microsoft.com/office/drawing/2014/main" id="{81AE67C1-0FFF-C56C-13A5-7EF209EC1B2E}"/>
              </a:ext>
            </a:extLst>
          </p:cNvPr>
          <p:cNvPicPr>
            <a:picLocks noChangeAspect="1"/>
          </p:cNvPicPr>
          <p:nvPr/>
        </p:nvPicPr>
        <p:blipFill>
          <a:blip r:embed="rId5"/>
          <a:stretch>
            <a:fillRect/>
          </a:stretch>
        </p:blipFill>
        <p:spPr>
          <a:xfrm>
            <a:off x="5342087" y="3066690"/>
            <a:ext cx="1353312" cy="2771348"/>
          </a:xfrm>
          <a:prstGeom prst="rect">
            <a:avLst/>
          </a:prstGeom>
        </p:spPr>
      </p:pic>
      <p:sp>
        <p:nvSpPr>
          <p:cNvPr id="17" name="TextBox 16">
            <a:extLst>
              <a:ext uri="{FF2B5EF4-FFF2-40B4-BE49-F238E27FC236}">
                <a16:creationId xmlns:a16="http://schemas.microsoft.com/office/drawing/2014/main" id="{2C987E44-76E5-9A38-4A87-87F76C2817C1}"/>
              </a:ext>
            </a:extLst>
          </p:cNvPr>
          <p:cNvSpPr txBox="1"/>
          <p:nvPr/>
        </p:nvSpPr>
        <p:spPr>
          <a:xfrm>
            <a:off x="9941478" y="1271808"/>
            <a:ext cx="1745238" cy="1292662"/>
          </a:xfrm>
          <a:prstGeom prst="rect">
            <a:avLst/>
          </a:prstGeom>
          <a:noFill/>
        </p:spPr>
        <p:txBody>
          <a:bodyPr wrap="square">
            <a:spAutoFit/>
          </a:bodyPr>
          <a:lstStyle/>
          <a:p>
            <a:pPr algn="ctr"/>
            <a:r>
              <a:rPr lang="en-US" sz="1400" b="1" dirty="0">
                <a:solidFill>
                  <a:schemeClr val="tx1">
                    <a:lumMod val="85000"/>
                    <a:lumOff val="15000"/>
                  </a:schemeClr>
                </a:solidFill>
                <a:effectLst/>
                <a:latin typeface="Helvetica" pitchFamily="2" charset="0"/>
              </a:rPr>
              <a:t>MyPath also recommends:</a:t>
            </a:r>
          </a:p>
          <a:p>
            <a:pPr algn="ctr"/>
            <a:endParaRPr lang="en-US" sz="800" b="1" dirty="0">
              <a:solidFill>
                <a:schemeClr val="tx1">
                  <a:lumMod val="85000"/>
                  <a:lumOff val="15000"/>
                </a:schemeClr>
              </a:solidFill>
              <a:latin typeface="Helvetica" pitchFamily="2" charset="0"/>
            </a:endParaRPr>
          </a:p>
          <a:p>
            <a:pPr algn="ctr"/>
            <a:r>
              <a:rPr lang="en-US" sz="1400" dirty="0">
                <a:solidFill>
                  <a:schemeClr val="tx1">
                    <a:lumMod val="85000"/>
                    <a:lumOff val="15000"/>
                  </a:schemeClr>
                </a:solidFill>
                <a:latin typeface="Helvetica" pitchFamily="2" charset="0"/>
              </a:rPr>
              <a:t>A</a:t>
            </a:r>
            <a:r>
              <a:rPr lang="en-US" sz="1400" dirty="0">
                <a:solidFill>
                  <a:schemeClr val="tx1">
                    <a:lumMod val="85000"/>
                    <a:lumOff val="15000"/>
                  </a:schemeClr>
                </a:solidFill>
                <a:effectLst/>
                <a:latin typeface="Helvetica" pitchFamily="2" charset="0"/>
              </a:rPr>
              <a:t>rticles that may be relevant to your concerns.</a:t>
            </a:r>
          </a:p>
        </p:txBody>
      </p:sp>
      <p:pic>
        <p:nvPicPr>
          <p:cNvPr id="20" name="Picture 19">
            <a:extLst>
              <a:ext uri="{FF2B5EF4-FFF2-40B4-BE49-F238E27FC236}">
                <a16:creationId xmlns:a16="http://schemas.microsoft.com/office/drawing/2014/main" id="{87D30079-D52A-D2B4-E441-76D0719506C9}"/>
              </a:ext>
            </a:extLst>
          </p:cNvPr>
          <p:cNvPicPr>
            <a:picLocks noChangeAspect="1"/>
          </p:cNvPicPr>
          <p:nvPr/>
        </p:nvPicPr>
        <p:blipFill>
          <a:blip r:embed="rId6"/>
          <a:stretch>
            <a:fillRect/>
          </a:stretch>
        </p:blipFill>
        <p:spPr>
          <a:xfrm>
            <a:off x="7767324" y="3040010"/>
            <a:ext cx="1353312" cy="2771348"/>
          </a:xfrm>
          <a:prstGeom prst="rect">
            <a:avLst/>
          </a:prstGeom>
        </p:spPr>
      </p:pic>
      <p:pic>
        <p:nvPicPr>
          <p:cNvPr id="26" name="Picture 25">
            <a:extLst>
              <a:ext uri="{FF2B5EF4-FFF2-40B4-BE49-F238E27FC236}">
                <a16:creationId xmlns:a16="http://schemas.microsoft.com/office/drawing/2014/main" id="{6022C353-0791-C6FF-718C-FC90BA2CD276}"/>
              </a:ext>
            </a:extLst>
          </p:cNvPr>
          <p:cNvPicPr>
            <a:picLocks noChangeAspect="1"/>
          </p:cNvPicPr>
          <p:nvPr/>
        </p:nvPicPr>
        <p:blipFill>
          <a:blip r:embed="rId7"/>
          <a:stretch>
            <a:fillRect/>
          </a:stretch>
        </p:blipFill>
        <p:spPr>
          <a:xfrm>
            <a:off x="10163163" y="3040010"/>
            <a:ext cx="1353312" cy="2771348"/>
          </a:xfrm>
          <a:prstGeom prst="rect">
            <a:avLst/>
          </a:prstGeom>
        </p:spPr>
      </p:pic>
      <p:sp>
        <p:nvSpPr>
          <p:cNvPr id="14" name="Rectangle 13">
            <a:extLst>
              <a:ext uri="{FF2B5EF4-FFF2-40B4-BE49-F238E27FC236}">
                <a16:creationId xmlns:a16="http://schemas.microsoft.com/office/drawing/2014/main" id="{9D33A70B-621B-411D-99AC-68B9AC832B37}"/>
              </a:ext>
            </a:extLst>
          </p:cNvPr>
          <p:cNvSpPr/>
          <p:nvPr/>
        </p:nvSpPr>
        <p:spPr>
          <a:xfrm>
            <a:off x="319833" y="1159329"/>
            <a:ext cx="1844403" cy="493470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C3E43F5-3F94-480A-A584-5DCBEF9815DE}"/>
              </a:ext>
            </a:extLst>
          </p:cNvPr>
          <p:cNvSpPr/>
          <p:nvPr/>
        </p:nvSpPr>
        <p:spPr>
          <a:xfrm>
            <a:off x="4867260" y="1159329"/>
            <a:ext cx="2142897" cy="493470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98AB20C-488F-4825-B9EF-788878317371}"/>
              </a:ext>
            </a:extLst>
          </p:cNvPr>
          <p:cNvSpPr/>
          <p:nvPr/>
        </p:nvSpPr>
        <p:spPr>
          <a:xfrm>
            <a:off x="7454879" y="1159329"/>
            <a:ext cx="1966228" cy="493503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96F3ACC-C11F-4BA5-A404-3A2EC34C9E16}"/>
              </a:ext>
            </a:extLst>
          </p:cNvPr>
          <p:cNvSpPr/>
          <p:nvPr/>
        </p:nvSpPr>
        <p:spPr>
          <a:xfrm>
            <a:off x="9882429" y="1159009"/>
            <a:ext cx="1914781" cy="493503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6F95C69-AB53-4DAA-94B6-5EB04FC2002C}"/>
              </a:ext>
            </a:extLst>
          </p:cNvPr>
          <p:cNvSpPr/>
          <p:nvPr/>
        </p:nvSpPr>
        <p:spPr>
          <a:xfrm>
            <a:off x="2586171" y="1159329"/>
            <a:ext cx="1860503" cy="493470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Right 2">
            <a:extLst>
              <a:ext uri="{FF2B5EF4-FFF2-40B4-BE49-F238E27FC236}">
                <a16:creationId xmlns:a16="http://schemas.microsoft.com/office/drawing/2014/main" id="{1DF7B520-2368-4A12-A6FF-FA7F5505A73D}"/>
              </a:ext>
            </a:extLst>
          </p:cNvPr>
          <p:cNvSpPr/>
          <p:nvPr/>
        </p:nvSpPr>
        <p:spPr>
          <a:xfrm>
            <a:off x="2224912" y="1449220"/>
            <a:ext cx="315419" cy="234669"/>
          </a:xfrm>
          <a:prstGeom prst="rightArrow">
            <a:avLst/>
          </a:prstGeom>
          <a:solidFill>
            <a:schemeClr val="tx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00FF"/>
              </a:highlight>
            </a:endParaRPr>
          </a:p>
        </p:txBody>
      </p:sp>
      <p:sp>
        <p:nvSpPr>
          <p:cNvPr id="22" name="Arrow: Right 21">
            <a:extLst>
              <a:ext uri="{FF2B5EF4-FFF2-40B4-BE49-F238E27FC236}">
                <a16:creationId xmlns:a16="http://schemas.microsoft.com/office/drawing/2014/main" id="{8B5C25F3-CF98-4AC1-A7A9-AB7CEB56538F}"/>
              </a:ext>
            </a:extLst>
          </p:cNvPr>
          <p:cNvSpPr/>
          <p:nvPr/>
        </p:nvSpPr>
        <p:spPr>
          <a:xfrm>
            <a:off x="4529719" y="1449220"/>
            <a:ext cx="315419" cy="234669"/>
          </a:xfrm>
          <a:prstGeom prst="rightArrow">
            <a:avLst/>
          </a:prstGeom>
          <a:solidFill>
            <a:srgbClr val="00206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Arrow: Right 23">
            <a:extLst>
              <a:ext uri="{FF2B5EF4-FFF2-40B4-BE49-F238E27FC236}">
                <a16:creationId xmlns:a16="http://schemas.microsoft.com/office/drawing/2014/main" id="{B7AB70FE-F9D6-466A-AC9E-F40BD5DC5684}"/>
              </a:ext>
            </a:extLst>
          </p:cNvPr>
          <p:cNvSpPr/>
          <p:nvPr/>
        </p:nvSpPr>
        <p:spPr>
          <a:xfrm>
            <a:off x="7094016" y="1449220"/>
            <a:ext cx="315419" cy="234669"/>
          </a:xfrm>
          <a:prstGeom prst="rightArrow">
            <a:avLst/>
          </a:prstGeom>
          <a:solidFill>
            <a:schemeClr val="tx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Right 24">
            <a:extLst>
              <a:ext uri="{FF2B5EF4-FFF2-40B4-BE49-F238E27FC236}">
                <a16:creationId xmlns:a16="http://schemas.microsoft.com/office/drawing/2014/main" id="{90051832-6703-416A-A0AE-505EFE748B14}"/>
              </a:ext>
            </a:extLst>
          </p:cNvPr>
          <p:cNvSpPr/>
          <p:nvPr/>
        </p:nvSpPr>
        <p:spPr>
          <a:xfrm>
            <a:off x="9494059" y="1449220"/>
            <a:ext cx="315419" cy="234669"/>
          </a:xfrm>
          <a:prstGeom prst="rightArrow">
            <a:avLst/>
          </a:prstGeom>
          <a:solidFill>
            <a:schemeClr val="tx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5045840"/>
      </p:ext>
    </p:extLst>
  </p:cSld>
  <p:clrMapOvr>
    <a:masterClrMapping/>
  </p:clrMapOvr>
  <mc:AlternateContent xmlns:mc="http://schemas.openxmlformats.org/markup-compatibility/2006" xmlns:p14="http://schemas.microsoft.com/office/powerpoint/2010/main">
    <mc:Choice Requires="p14">
      <p:transition spd="slow" p14:dur="2000" advTm="36486"/>
    </mc:Choice>
    <mc:Fallback xmlns="">
      <p:transition spd="slow" advTm="36486"/>
    </mc:Fallback>
  </mc:AlternateContent>
</p:sld>
</file>

<file path=ppt/theme/theme1.xml><?xml version="1.0" encoding="utf-8"?>
<a:theme xmlns:a="http://schemas.openxmlformats.org/drawingml/2006/main" name="1_Dark Blue Background Mai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Blue Trapezoid with Logo">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lue Trapezoid with Red Bar Mai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1952</TotalTime>
  <Words>2697</Words>
  <Application>Microsoft Office PowerPoint</Application>
  <PresentationFormat>Widescreen</PresentationFormat>
  <Paragraphs>331</Paragraphs>
  <Slides>33</Slides>
  <Notes>16</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33</vt:i4>
      </vt:variant>
    </vt:vector>
  </HeadingPairs>
  <TitlesOfParts>
    <vt:vector size="47" baseType="lpstr">
      <vt:lpstr>-apple-system</vt:lpstr>
      <vt:lpstr>Aptos</vt:lpstr>
      <vt:lpstr>Arial</vt:lpstr>
      <vt:lpstr>Calibri</vt:lpstr>
      <vt:lpstr>Helvetica</vt:lpstr>
      <vt:lpstr>Helvetica Neue</vt:lpstr>
      <vt:lpstr>Poppins</vt:lpstr>
      <vt:lpstr>Source Sans Pro</vt:lpstr>
      <vt:lpstr>System Font Regular</vt:lpstr>
      <vt:lpstr>Wingdings</vt:lpstr>
      <vt:lpstr>1_Dark Blue Background Main</vt:lpstr>
      <vt:lpstr>1_Blue Trapezoid with Logo</vt:lpstr>
      <vt:lpstr>Blue Trapezoid with Red Bar Main</vt:lpstr>
      <vt:lpstr>Office Theme</vt:lpstr>
      <vt:lpstr>Leveraging Technology to Benefit Patient Navigation Capitol</vt:lpstr>
      <vt:lpstr>This webinar will be recorded and will be archived on the ACS NNRT website    You will be muted with your video turned off when you join the webinar.     This webinar takes place on the Zoom platform. To review Zoom’s privacy policy, please visit  https://www.zoom.com/en/trust/terms/    Questions? Type them in the Question-and-Answer box at the bottom of your screen.    </vt:lpstr>
      <vt:lpstr>2024 Sponsors</vt:lpstr>
      <vt:lpstr>PowerPoint Presentation</vt:lpstr>
      <vt:lpstr>PowerPoint Presentation</vt:lpstr>
      <vt:lpstr>PowerPoint Presentation</vt:lpstr>
      <vt:lpstr> Speakers (aka Story Tellers)   </vt:lpstr>
      <vt:lpstr> </vt:lpstr>
      <vt:lpstr>PowerPoint Presentation</vt:lpstr>
      <vt:lpstr>PowerPoint Presentation</vt:lpstr>
      <vt:lpstr> </vt:lpstr>
      <vt:lpstr>PowerPoint Presentation</vt:lpstr>
      <vt:lpstr>PowerPoint Presentation</vt:lpstr>
      <vt:lpstr>PowerPoint Presentation</vt:lpstr>
      <vt:lpstr> </vt:lpstr>
      <vt:lpstr>PowerPoint Presentation</vt:lpstr>
      <vt:lpstr> </vt:lpstr>
      <vt:lpstr>PowerPoint Presentation</vt:lpstr>
      <vt:lpstr>PowerPoint Presentation</vt:lpstr>
      <vt:lpstr>PowerPoint Presentation</vt:lpstr>
      <vt:lpstr>PowerPoint Presentation</vt:lpstr>
      <vt:lpstr>2024 ACS CARES app and volunteer updates </vt:lpstr>
      <vt:lpstr>Key Features – Personalized Support</vt:lpstr>
      <vt:lpstr>Personalized Dashboard</vt:lpstr>
      <vt:lpstr>Powerful Resources</vt:lpstr>
      <vt:lpstr>ACS CARES APP IN SPANISH ( ¡ACS CARES en Español!)</vt:lpstr>
      <vt:lpstr>PowerPoint Presentation</vt:lpstr>
      <vt:lpstr>PowerPoint Presentation</vt:lpstr>
      <vt:lpstr>Please post any questions in the Question box located in the ZOOM panel at the bottom of your screen.   </vt:lpstr>
      <vt:lpstr>PowerPoint Presentation</vt:lpstr>
      <vt:lpstr>2024 Sponsors</vt:lpstr>
      <vt:lpstr>Stay in the Know</vt:lpstr>
      <vt:lpstr>Thank You</vt:lpstr>
    </vt:vector>
  </TitlesOfParts>
  <Company>Amplity Health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Leveraging Technology to Benefit Patient Navigation</dc:title>
  <dc:creator>Sharon Gentry</dc:creator>
  <cp:lastModifiedBy>Michelle Chappell</cp:lastModifiedBy>
  <cp:revision>6</cp:revision>
  <dcterms:created xsi:type="dcterms:W3CDTF">2024-08-29T14:49:41Z</dcterms:created>
  <dcterms:modified xsi:type="dcterms:W3CDTF">2024-11-19T21:17:36Z</dcterms:modified>
</cp:coreProperties>
</file>